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310A1-C6C7-4972-8473-419ADA441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29218B-F0DE-4327-9ACB-05E67A0E5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F9FE1-9453-43CF-B3DA-EC114DDB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537E-0CCA-4F22-A8F8-48F0C1D7BC45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8A31B-78E1-480A-8F36-7F86606B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E864A7-1B16-4314-A926-9C8A5921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E4F0-41F3-418F-BCDF-090214191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70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713C7-F6C4-4936-BA97-439F475F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C92745-78AD-4644-AFDC-043319340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57BF22-38C4-4163-BA76-53921FAE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537E-0CCA-4F22-A8F8-48F0C1D7BC45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DFEDA-55E5-4168-A463-549A8CCF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4A0FC1-D500-40A4-9B00-D3E933A7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E4F0-41F3-418F-BCDF-090214191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81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8A7338-2EC7-43B3-9B82-EBB3F5E2D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BFB81F-41DC-46BB-823F-C8CABADC3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F0FD18-91B4-4B65-9617-FCABD03C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537E-0CCA-4F22-A8F8-48F0C1D7BC45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1AD86-DD5E-4E6A-BB92-5C31B632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52B71-A28E-4884-B676-FAF13A20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E4F0-41F3-418F-BCDF-090214191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5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B059A-C895-4F60-8D07-D0590409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16D05-17FE-4894-A797-469E9DF3E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87C6D7-F148-4273-AAC0-317B93BB4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537E-0CCA-4F22-A8F8-48F0C1D7BC45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E83B6-99C4-476D-8F0C-413E9CFC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86BFA-634F-4CBD-B945-01E4A160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E4F0-41F3-418F-BCDF-090214191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3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A8282-7CD6-491F-B5C4-2E02C14E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B446BA-E3C6-4549-B814-93101B729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E77F23-F0C1-4429-AF00-DDFED7018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537E-0CCA-4F22-A8F8-48F0C1D7BC45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75408-40A7-4E43-8C98-F3CE8941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8EF42F-FCAB-40C6-B2B6-995900CA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E4F0-41F3-418F-BCDF-090214191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35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23EE9-309D-4732-BA96-69962BE4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9E4C6-9CA2-41EB-96D9-D342485F8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39FF94-72A0-460F-B00B-7CB423FD3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40FF2-2FC6-4EAF-B20A-FCB6B5CB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537E-0CCA-4F22-A8F8-48F0C1D7BC45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234E34-8268-47B0-9A4D-A51E002E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A53117-D2F7-4BED-8E42-DDDDC67A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E4F0-41F3-418F-BCDF-090214191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0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C0EF3-D446-4FE5-BA52-2853DCC52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AF51AB-79FF-446D-BBBC-F9EA8106D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6117FA-9B00-4DEC-BE7E-D35960BC2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552030-65BF-4E85-9CF5-A8B97C1C4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52B21C-3BA9-4B7A-9D2F-92DCF8FB0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8B4834-F1E2-4336-9936-27DD44ED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537E-0CCA-4F22-A8F8-48F0C1D7BC45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53846E-7E11-4E60-ACB2-09E39CFA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AFF967-F012-40AD-94F6-92640A48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E4F0-41F3-418F-BCDF-090214191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31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CC750-BDB4-4A30-A61C-44466450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13D8A2-EA93-48A7-BF9B-FA6EA8E1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537E-0CCA-4F22-A8F8-48F0C1D7BC45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0F829A-53CD-48CB-A8FC-2073C943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130CBF-20A7-41A2-A0A0-3B0C64C2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E4F0-41F3-418F-BCDF-090214191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06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FFDF83-0A1E-41B2-AC08-71C822D3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537E-0CCA-4F22-A8F8-48F0C1D7BC45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C03525-29DE-419D-A30D-1BABDB54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DD7A88-760C-49B7-BBDA-7EEE1FCF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E4F0-41F3-418F-BCDF-090214191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77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9B167-F011-4768-882E-5161EBAC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A8E3E0-A89C-4884-8BE4-485558047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4F4C88-ED9F-4FE9-A49B-3D64B345B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2ED034-1B34-4A98-AE77-24F05C6EA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537E-0CCA-4F22-A8F8-48F0C1D7BC45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DB1FC5-3E5B-4C2A-A1D5-9DAA1A2F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92A6E1-A08F-469F-98BF-B0B9F0C7A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E4F0-41F3-418F-BCDF-090214191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54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F8C15-5BEA-4550-ABB2-0FF7F5278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16D128-647D-4695-8188-B94DAAD36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0CC262-B73C-4123-AC53-58280F7A4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A8A095-C3CF-4745-8FA1-6D915B41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537E-0CCA-4F22-A8F8-48F0C1D7BC45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838E43-4FCE-4441-9412-A320E1FE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9FE81-05BB-4BD9-9FA0-5644C195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E4F0-41F3-418F-BCDF-090214191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468F52-D10D-4912-B749-17E69885E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962EDA-0384-49FA-9CEB-D0E2D09C7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1F352-ABC9-4024-B169-BE6A868F4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C537E-0CCA-4F22-A8F8-48F0C1D7BC45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4FF99C-8F25-415A-AFA8-6EB150D3A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2D9914-1805-4BFC-9357-DB9B40C64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FE4F0-41F3-418F-BCDF-090214191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50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87C8B4C-2C11-4640-B7D4-936142FE9DCF}"/>
              </a:ext>
            </a:extLst>
          </p:cNvPr>
          <p:cNvGrpSpPr/>
          <p:nvPr/>
        </p:nvGrpSpPr>
        <p:grpSpPr>
          <a:xfrm>
            <a:off x="536448" y="372954"/>
            <a:ext cx="11184551" cy="4271653"/>
            <a:chOff x="536448" y="372954"/>
            <a:chExt cx="11184551" cy="427165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F53C1CD-5000-49A3-B1ED-90852A27CC1D}"/>
                </a:ext>
              </a:extLst>
            </p:cNvPr>
            <p:cNvSpPr/>
            <p:nvPr/>
          </p:nvSpPr>
          <p:spPr>
            <a:xfrm>
              <a:off x="536448" y="372954"/>
              <a:ext cx="7961376" cy="454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50000"/>
                </a:lnSpc>
              </a:pPr>
              <a:r>
                <a:rPr lang="en-US" altLang="ko-KR" kern="0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1. </a:t>
              </a:r>
              <a:r>
                <a:rPr lang="en-US" altLang="ko-KR" kern="0" dirty="0" err="1">
                  <a:solidFill>
                    <a:srgbClr val="000000"/>
                  </a:solidFill>
                  <a:latin typeface="맑은 고딕" panose="020B0503020000020004" pitchFamily="50" charset="-127"/>
                </a:rPr>
                <a:t>CoT</a:t>
              </a:r>
              <a:r>
                <a:rPr lang="en-US" altLang="ko-KR" kern="0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 </a:t>
              </a:r>
              <a:r>
                <a:rPr lang="ko-KR" altLang="en-US" kern="0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각 단계별 문장에 대해 참</a:t>
              </a:r>
              <a:r>
                <a:rPr lang="en-US" altLang="ko-KR" kern="0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/</a:t>
              </a:r>
              <a:r>
                <a:rPr lang="ko-KR" altLang="en-US" kern="0" dirty="0">
                  <a:solidFill>
                    <a:srgbClr val="000000"/>
                  </a:solidFill>
                  <a:latin typeface="맑은 고딕" panose="020B0503020000020004" pitchFamily="50" charset="-127"/>
                </a:rPr>
                <a:t>거짓 여부를 판단할 수 있는 기준</a:t>
              </a:r>
              <a:endParaRPr lang="ko-KR" altLang="en-US" sz="2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65D13EB-499A-41B9-A145-72753334A588}"/>
                </a:ext>
              </a:extLst>
            </p:cNvPr>
            <p:cNvSpPr txBox="1"/>
            <p:nvPr/>
          </p:nvSpPr>
          <p:spPr>
            <a:xfrm>
              <a:off x="869952" y="1462482"/>
              <a:ext cx="9369552" cy="1146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600" b="1" dirty="0"/>
                <a:t>1. </a:t>
              </a:r>
              <a:r>
                <a:rPr lang="ko-KR" altLang="en-US" sz="1600" b="1" dirty="0"/>
                <a:t>일반적으로 </a:t>
              </a:r>
              <a:r>
                <a:rPr lang="ko-KR" altLang="en-US" sz="1600" b="1" dirty="0" err="1"/>
                <a:t>로봇암</a:t>
              </a:r>
              <a:r>
                <a:rPr lang="ko-KR" altLang="en-US" sz="1600" b="1" dirty="0"/>
                <a:t> 적정 운영 조건은 온도 </a:t>
              </a:r>
              <a:r>
                <a:rPr lang="en-US" altLang="ko-KR" sz="1600" b="1" dirty="0"/>
                <a:t>0°C ~ 45°C, </a:t>
              </a:r>
              <a:r>
                <a:rPr lang="ko-KR" altLang="en-US" sz="1600" b="1" dirty="0"/>
                <a:t>습도 </a:t>
              </a:r>
              <a:r>
                <a:rPr lang="en-US" altLang="ko-KR" sz="1600" b="1" dirty="0"/>
                <a:t>20%~80% </a:t>
              </a:r>
              <a:r>
                <a:rPr lang="ko-KR" altLang="en-US" sz="1600" b="1" dirty="0"/>
                <a:t>수준임</a:t>
              </a:r>
              <a:endParaRPr lang="en-US" altLang="ko-KR" sz="1600" b="1" dirty="0"/>
            </a:p>
            <a:p>
              <a:pPr>
                <a:lnSpc>
                  <a:spcPct val="130000"/>
                </a:lnSpc>
              </a:pPr>
              <a:r>
                <a:rPr lang="ko-KR" altLang="en-US" sz="1200" dirty="0"/>
                <a:t>    </a:t>
              </a:r>
              <a:r>
                <a:rPr lang="ko-KR" altLang="en-US" sz="1200" dirty="0" err="1"/>
                <a:t>두산로보틱스</a:t>
              </a:r>
              <a:r>
                <a:rPr lang="en-US" altLang="ko-KR" sz="1200" dirty="0"/>
                <a:t>,</a:t>
              </a:r>
              <a:r>
                <a:rPr lang="ko-KR" altLang="en-US" sz="1200" dirty="0"/>
                <a:t> 적정온도 </a:t>
              </a:r>
              <a:r>
                <a:rPr lang="en-US" altLang="ko-KR" sz="1200" dirty="0"/>
                <a:t>0~45 </a:t>
              </a:r>
              <a:r>
                <a:rPr lang="ko-KR" altLang="en-US" sz="1200" dirty="0"/>
                <a:t>적정습도 </a:t>
              </a:r>
              <a:r>
                <a:rPr lang="ko-KR" altLang="en-US" sz="1200" dirty="0" err="1"/>
                <a:t>표기없음</a:t>
              </a:r>
              <a:endParaRPr lang="en-US" altLang="ko-KR" sz="1200" dirty="0"/>
            </a:p>
            <a:p>
              <a:pPr>
                <a:lnSpc>
                  <a:spcPct val="130000"/>
                </a:lnSpc>
              </a:pPr>
              <a:r>
                <a:rPr lang="ko-KR" altLang="en-US" sz="1200" dirty="0"/>
                <a:t>    유니버설로봇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적정온도 </a:t>
              </a:r>
              <a:r>
                <a:rPr lang="en-US" altLang="ko-KR" sz="1200" dirty="0"/>
                <a:t>0~50 </a:t>
              </a:r>
              <a:r>
                <a:rPr lang="ko-KR" altLang="en-US" sz="1200" dirty="0"/>
                <a:t>적정습도 </a:t>
              </a:r>
              <a:r>
                <a:rPr lang="en-US" altLang="ko-KR" sz="1200" dirty="0"/>
                <a:t>~90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1200" dirty="0"/>
                <a:t>    </a:t>
              </a:r>
              <a:r>
                <a:rPr lang="ko-KR" altLang="en-US" sz="1200" dirty="0" err="1"/>
                <a:t>레인보우로보틱스</a:t>
              </a:r>
              <a:r>
                <a:rPr lang="en-US" altLang="ko-KR" sz="1200" dirty="0"/>
                <a:t>,</a:t>
              </a:r>
              <a:r>
                <a:rPr lang="ko-KR" altLang="en-US" sz="1200" dirty="0"/>
                <a:t> 적정온도 </a:t>
              </a:r>
              <a:r>
                <a:rPr lang="en-US" altLang="ko-KR" sz="1200" dirty="0"/>
                <a:t>0~50 </a:t>
              </a:r>
              <a:r>
                <a:rPr lang="ko-KR" altLang="en-US" sz="1200" dirty="0"/>
                <a:t>적정습도</a:t>
              </a:r>
              <a:r>
                <a:rPr lang="en-US" altLang="ko-KR" sz="1200" dirty="0"/>
                <a:t> 20~80</a:t>
              </a:r>
              <a:endParaRPr lang="ko-KR" altLang="en-US" sz="12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2D76FCA-CA4B-41DA-9387-D17EC331F6A3}"/>
                </a:ext>
              </a:extLst>
            </p:cNvPr>
            <p:cNvSpPr txBox="1"/>
            <p:nvPr/>
          </p:nvSpPr>
          <p:spPr>
            <a:xfrm>
              <a:off x="869952" y="2951515"/>
              <a:ext cx="10851047" cy="1693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600" b="1" dirty="0"/>
                <a:t>2. </a:t>
              </a:r>
              <a:r>
                <a:rPr lang="en-US" altLang="ko-KR" b="1" dirty="0"/>
                <a:t>“</a:t>
              </a:r>
              <a:r>
                <a:rPr lang="ko-KR" altLang="en-US" sz="1600" b="1" dirty="0"/>
                <a:t>꽃의 크기가 상대적으로 더 작으면</a:t>
              </a:r>
              <a:r>
                <a:rPr lang="en-US" altLang="ko-KR" sz="1600" b="1" dirty="0"/>
                <a:t>”</a:t>
              </a:r>
              <a:r>
                <a:rPr lang="ko-KR" altLang="en-US" sz="1600" b="1" dirty="0"/>
                <a:t> 양분 경쟁에서 뒤쳐졌음을 의미함</a:t>
              </a:r>
              <a:r>
                <a:rPr lang="en-US" altLang="ko-KR" sz="1600" b="1" dirty="0"/>
                <a:t>. </a:t>
              </a:r>
              <a:r>
                <a:rPr lang="en-US" altLang="ko-KR" sz="1600" b="1" dirty="0" err="1"/>
                <a:t>CoT</a:t>
              </a:r>
              <a:r>
                <a:rPr lang="ko-KR" altLang="en-US" sz="1600" b="1" dirty="0"/>
                <a:t>를 위한 해석의 의미이지 정의가 아님</a:t>
              </a:r>
              <a:endParaRPr lang="en-US" altLang="ko-KR" b="1" dirty="0"/>
            </a:p>
            <a:p>
              <a:pPr>
                <a:lnSpc>
                  <a:spcPct val="130000"/>
                </a:lnSpc>
              </a:pPr>
              <a:r>
                <a:rPr lang="ko-KR" altLang="en-US" sz="1400" dirty="0"/>
                <a:t>    꽃의 크기가 더 작다 </a:t>
              </a:r>
              <a:r>
                <a:rPr lang="en-US" altLang="ko-KR" sz="1400" dirty="0"/>
                <a:t>&gt; </a:t>
              </a:r>
              <a:r>
                <a:rPr lang="ko-KR" altLang="en-US" sz="1400" dirty="0"/>
                <a:t>제거해야 한다</a:t>
              </a:r>
              <a:r>
                <a:rPr lang="en-US" altLang="ko-KR" sz="1400" dirty="0"/>
                <a:t>. (x)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1400" dirty="0"/>
                <a:t>    꽃의 크기가 더 작다 </a:t>
              </a:r>
              <a:r>
                <a:rPr lang="en-US" altLang="ko-KR" sz="1400" dirty="0"/>
                <a:t>&gt; </a:t>
              </a:r>
              <a:r>
                <a:rPr lang="ko-KR" altLang="en-US" sz="1400" dirty="0"/>
                <a:t>양분경쟁에서 뒤쳐져 있고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가만히 두면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중심화로 갈 양분을 차지한다 </a:t>
              </a:r>
              <a:r>
                <a:rPr lang="en-US" altLang="ko-KR" sz="1400" dirty="0"/>
                <a:t>&gt; </a:t>
              </a:r>
              <a:r>
                <a:rPr lang="ko-KR" altLang="en-US" sz="1400" dirty="0"/>
                <a:t>제거해야 한다 </a:t>
              </a:r>
              <a:r>
                <a:rPr lang="en-US" altLang="ko-KR" sz="1400" dirty="0"/>
                <a:t>(o)</a:t>
              </a:r>
            </a:p>
            <a:p>
              <a:pPr>
                <a:lnSpc>
                  <a:spcPct val="130000"/>
                </a:lnSpc>
              </a:pPr>
              <a:endParaRPr lang="en-US" altLang="ko-KR" dirty="0"/>
            </a:p>
            <a:p>
              <a:pPr>
                <a:lnSpc>
                  <a:spcPct val="130000"/>
                </a:lnSpc>
              </a:pPr>
              <a:r>
                <a:rPr lang="en-US" altLang="ko-KR" sz="1600" b="1" dirty="0"/>
                <a:t>3. </a:t>
              </a:r>
              <a:r>
                <a:rPr lang="ko-KR" altLang="en-US" sz="1600" b="1" dirty="0"/>
                <a:t>안전한 상태</a:t>
              </a:r>
              <a:r>
                <a:rPr lang="en-US" altLang="ko-KR" sz="1600" b="1" dirty="0"/>
                <a:t>: </a:t>
              </a:r>
              <a:r>
                <a:rPr lang="ko-KR" altLang="en-US" sz="1600" b="1" dirty="0"/>
                <a:t>객체와 글러브가 떨어져 있어 충돌 위험이나 방해가 없는 상태</a:t>
              </a:r>
              <a:endParaRPr lang="en-US" altLang="ko-KR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7683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3A96D75-5047-4E1D-AD85-7C050C8DDBEA}"/>
              </a:ext>
            </a:extLst>
          </p:cNvPr>
          <p:cNvGrpSpPr/>
          <p:nvPr/>
        </p:nvGrpSpPr>
        <p:grpSpPr>
          <a:xfrm>
            <a:off x="1048512" y="1267968"/>
            <a:ext cx="7517122" cy="4406365"/>
            <a:chOff x="1048512" y="1267968"/>
            <a:chExt cx="7517122" cy="440636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6717DAE-A824-40F4-97CD-3DBDE73DE165}"/>
                </a:ext>
              </a:extLst>
            </p:cNvPr>
            <p:cNvSpPr/>
            <p:nvPr/>
          </p:nvSpPr>
          <p:spPr>
            <a:xfrm>
              <a:off x="1569720" y="1987387"/>
              <a:ext cx="5434486" cy="14416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 latinLnBrk="0">
                <a:lnSpc>
                  <a:spcPct val="150000"/>
                </a:lnSpc>
              </a:pPr>
              <a:r>
                <a:rPr lang="ko-KR" altLang="en-US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여기서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, </a:t>
              </a:r>
              <a:endParaRPr lang="ko-KR" altLang="en-US" sz="1200" kern="0" spc="0" dirty="0">
                <a:solidFill>
                  <a:srgbClr val="000000"/>
                </a:solidFill>
                <a:effectLst/>
                <a:latin typeface="+mj-ea"/>
                <a:ea typeface="+mj-ea"/>
              </a:endParaRPr>
            </a:p>
            <a:p>
              <a:pPr fontAlgn="base" latinLnBrk="0">
                <a:lnSpc>
                  <a:spcPct val="150000"/>
                </a:lnSpc>
              </a:pPr>
              <a:r>
                <a:rPr lang="ko-KR" altLang="en-US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실제 너비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우리가 알고 싶은 객체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(BBOX)</a:t>
              </a:r>
              <a:r>
                <a:rPr lang="ko-KR" altLang="en-US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의 실제 직경 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(mm)</a:t>
              </a:r>
              <a:endParaRPr lang="ko-KR" altLang="en-US" sz="1200" kern="0" spc="0" dirty="0">
                <a:solidFill>
                  <a:srgbClr val="000000"/>
                </a:solidFill>
                <a:effectLst/>
                <a:latin typeface="+mj-ea"/>
                <a:ea typeface="+mj-ea"/>
              </a:endParaRPr>
            </a:p>
            <a:p>
              <a:pPr fontAlgn="base" latinLnBrk="0">
                <a:lnSpc>
                  <a:spcPct val="150000"/>
                </a:lnSpc>
              </a:pPr>
              <a:r>
                <a:rPr lang="ko-KR" altLang="en-US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픽셀 너비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: </a:t>
              </a:r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Bbox</a:t>
              </a:r>
              <a:r>
                <a:rPr lang="ko-KR" altLang="en-US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의 길이로 </a:t>
              </a:r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X_max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 – </a:t>
              </a:r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X_min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혹은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Y_max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 – </a:t>
              </a:r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Y_min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</a:rPr>
                <a:t> (pixel </a:t>
              </a:r>
              <a:r>
                <a:rPr lang="ko-KR" altLang="en-US" sz="1200" kern="0" dirty="0">
                  <a:solidFill>
                    <a:srgbClr val="000000"/>
                  </a:solidFill>
                  <a:latin typeface="+mj-ea"/>
                </a:rPr>
                <a:t>단위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)</a:t>
              </a:r>
              <a:endParaRPr lang="ko-KR" altLang="en-US" sz="1200" kern="0" spc="0" dirty="0">
                <a:solidFill>
                  <a:srgbClr val="000000"/>
                </a:solidFill>
                <a:effectLst/>
                <a:latin typeface="+mj-ea"/>
                <a:ea typeface="+mj-ea"/>
              </a:endParaRPr>
            </a:p>
            <a:p>
              <a:pPr fontAlgn="base" latinLnBrk="0">
                <a:lnSpc>
                  <a:spcPct val="150000"/>
                </a:lnSpc>
              </a:pPr>
              <a:r>
                <a:rPr lang="ko-KR" altLang="en-US" sz="1200" b="1" kern="0" dirty="0">
                  <a:solidFill>
                    <a:srgbClr val="FF0000"/>
                  </a:solidFill>
                  <a:latin typeface="+mj-ea"/>
                  <a:ea typeface="+mj-ea"/>
                </a:rPr>
                <a:t>거      리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뎁스 카메라로 측정한 객체까지의 거리 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(mm)</a:t>
              </a:r>
              <a:endParaRPr lang="ko-KR" altLang="en-US" sz="1200" kern="0" spc="0" dirty="0">
                <a:solidFill>
                  <a:srgbClr val="000000"/>
                </a:solidFill>
                <a:effectLst/>
                <a:latin typeface="+mj-ea"/>
                <a:ea typeface="+mj-ea"/>
              </a:endParaRPr>
            </a:p>
            <a:p>
              <a:pPr fontAlgn="base" latinLnBrk="0">
                <a:lnSpc>
                  <a:spcPct val="150000"/>
                </a:lnSpc>
              </a:pPr>
              <a:r>
                <a:rPr lang="ko-KR" altLang="en-US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초점 거리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: </a:t>
              </a:r>
              <a:r>
                <a:rPr lang="ko-KR" altLang="en-US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카메라 렌즈의 </a:t>
              </a:r>
              <a:r>
                <a:rPr lang="ko-KR" altLang="en-US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고유값</a:t>
              </a:r>
              <a:r>
                <a:rPr lang="ko-KR" altLang="en-US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(Oak-D</a:t>
              </a:r>
              <a:r>
                <a:rPr lang="ko-KR" altLang="en-US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의 경우 </a:t>
              </a:r>
              <a:r>
                <a:rPr lang="en-US" altLang="ko-KR" sz="1200" dirty="0"/>
                <a:t>Stereo pair: 2.35mm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)</a:t>
              </a:r>
              <a:endParaRPr lang="ko-KR" altLang="en-US" sz="1200" kern="0" spc="0" dirty="0">
                <a:solidFill>
                  <a:srgbClr val="000000"/>
                </a:solidFill>
                <a:effectLst/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2BAC25B-292E-4012-A74D-01367BE5D481}"/>
                    </a:ext>
                  </a:extLst>
                </p:cNvPr>
                <p:cNvSpPr txBox="1"/>
                <p:nvPr/>
              </p:nvSpPr>
              <p:spPr>
                <a:xfrm>
                  <a:off x="1176528" y="1267968"/>
                  <a:ext cx="6220870" cy="5570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실제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너</m:t>
                      </m:r>
                      <m:r>
                        <a:rPr lang="ko-KR" altLang="en-US" i="1" dirty="0" smtClean="0">
                          <a:latin typeface="Cambria Math" panose="02040503050406030204" pitchFamily="18" charset="0"/>
                        </a:rPr>
                        <m:t>비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𝑅𝑒𝑎𝑙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𝑊𝑖𝑑𝑡h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lang="en-US" altLang="ko-KR" dirty="0"/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픽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셀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너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비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𝑃𝑖𝑥𝑒𝑙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𝑊𝑖𝑑𝑡h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거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리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𝐷𝑖𝑠𝑡𝑎𝑛𝑐𝑒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초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점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거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리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𝐹𝑜𝑐𝑎𝑙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𝐿𝑒𝑛𝑔𝑡h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2BAC25B-292E-4012-A74D-01367BE5D4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6528" y="1267968"/>
                  <a:ext cx="6220870" cy="55701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186FB2-BCED-437E-BD22-6214A66761DA}"/>
                </a:ext>
              </a:extLst>
            </p:cNvPr>
            <p:cNvSpPr txBox="1"/>
            <p:nvPr/>
          </p:nvSpPr>
          <p:spPr>
            <a:xfrm>
              <a:off x="1048512" y="4015289"/>
              <a:ext cx="7517122" cy="16590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 dirty="0"/>
                <a:t>뎁스 데이터를 활용한 </a:t>
              </a:r>
              <a:r>
                <a:rPr lang="ko-KR" altLang="en-US" sz="1600" b="1" dirty="0">
                  <a:solidFill>
                    <a:srgbClr val="FF0000"/>
                  </a:solidFill>
                </a:rPr>
                <a:t>거리</a:t>
              </a:r>
              <a:r>
                <a:rPr lang="ko-KR" altLang="en-US" sz="1600" dirty="0"/>
                <a:t> 측정 방법</a:t>
              </a:r>
              <a:r>
                <a:rPr lang="en-US" altLang="ko-KR" sz="1600" dirty="0"/>
                <a:t>: </a:t>
              </a:r>
              <a:r>
                <a:rPr lang="ko-KR" altLang="en-US" sz="1600" dirty="0"/>
                <a:t>히스토그램 분석</a:t>
              </a:r>
              <a:endParaRPr lang="en-US" altLang="ko-KR" sz="1600" dirty="0"/>
            </a:p>
            <a:p>
              <a:pPr marL="285750" lvl="0" indent="-28575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ko-KR" altLang="ko-KR" sz="1600" dirty="0" err="1">
                  <a:latin typeface="Arial" panose="020B0604020202020204" pitchFamily="34" charset="0"/>
                </a:rPr>
                <a:t>Bbox</a:t>
              </a:r>
              <a:r>
                <a:rPr lang="ko-KR" altLang="ko-KR" sz="1600" dirty="0">
                  <a:latin typeface="Arial" panose="020B0604020202020204" pitchFamily="34" charset="0"/>
                </a:rPr>
                <a:t> 안의 픽셀들을 한 번 쭉 훑어서 깊이 값의 빈도를 </a:t>
              </a:r>
              <a:r>
                <a:rPr lang="ko-KR" altLang="en-US" sz="1600" dirty="0">
                  <a:latin typeface="Arial" panose="020B0604020202020204" pitchFamily="34" charset="0"/>
                </a:rPr>
                <a:t>계산함</a:t>
              </a:r>
              <a:endParaRPr lang="en-US" altLang="ko-KR" sz="1600" dirty="0">
                <a:latin typeface="Arial" panose="020B0604020202020204" pitchFamily="34" charset="0"/>
              </a:endParaRPr>
            </a:p>
            <a:p>
              <a:pPr marL="285750" lvl="0" indent="-28575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전체 분포를 보고 </a:t>
              </a:r>
              <a:r>
                <a:rPr lang="en-US" altLang="ko-KR" sz="1600" dirty="0"/>
                <a:t>‘</a:t>
              </a:r>
              <a:r>
                <a:rPr lang="ko-KR" altLang="en-US" sz="1600" dirty="0"/>
                <a:t>가장 높은 봉우리</a:t>
              </a:r>
              <a:r>
                <a:rPr lang="en-US" altLang="ko-KR" sz="1600" dirty="0"/>
                <a:t>(Peak)’</a:t>
              </a:r>
              <a:r>
                <a:rPr lang="ko-KR" altLang="en-US" sz="1600" dirty="0"/>
                <a:t>를 찾음</a:t>
              </a:r>
              <a:endParaRPr lang="en-US" altLang="ko-KR" sz="1600" dirty="0"/>
            </a:p>
            <a:p>
              <a:pPr marL="285750" lvl="0" indent="-28575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Arial" panose="020B0604020202020204" pitchFamily="34" charset="0"/>
                </a:rPr>
                <a:t>위 방식에 의해 카메라로부터 </a:t>
              </a:r>
              <a:r>
                <a:rPr lang="en-US" altLang="ko-KR" sz="1600" dirty="0" err="1">
                  <a:latin typeface="Arial" panose="020B0604020202020204" pitchFamily="34" charset="0"/>
                </a:rPr>
                <a:t>bbox</a:t>
              </a:r>
              <a:r>
                <a:rPr lang="en-US" altLang="ko-KR" sz="1600" dirty="0">
                  <a:latin typeface="Arial" panose="020B0604020202020204" pitchFamily="34" charset="0"/>
                </a:rPr>
                <a:t> </a:t>
              </a:r>
              <a:r>
                <a:rPr lang="ko-KR" altLang="en-US" sz="1600" dirty="0">
                  <a:latin typeface="Arial" panose="020B0604020202020204" pitchFamily="34" charset="0"/>
                </a:rPr>
                <a:t>객체까지의 거리를 확인할 수 있음</a:t>
              </a:r>
              <a:endParaRPr lang="ko-KR" altLang="ko-KR" sz="1600" dirty="0">
                <a:latin typeface="Arial" panose="020B0604020202020204" pitchFamily="34" charset="0"/>
              </a:endParaRPr>
            </a:p>
            <a:p>
              <a:pPr marL="285750" lvl="0" indent="-28575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히스토그램은 </a:t>
              </a:r>
              <a:r>
                <a:rPr lang="en-US" altLang="ko-KR" sz="1600" dirty="0"/>
                <a:t>Single-pass </a:t>
              </a:r>
              <a:r>
                <a:rPr lang="ko-KR" altLang="en-US" sz="1600" dirty="0"/>
                <a:t>방식으로 </a:t>
              </a:r>
              <a:r>
                <a:rPr lang="ko-KR" altLang="en-US" sz="1600" dirty="0" err="1">
                  <a:latin typeface="Arial" panose="020B0604020202020204" pitchFamily="34" charset="0"/>
                </a:rPr>
                <a:t>연산량이</a:t>
              </a:r>
              <a:r>
                <a:rPr lang="ko-KR" altLang="en-US" sz="1600" dirty="0">
                  <a:latin typeface="Arial" panose="020B0604020202020204" pitchFamily="34" charset="0"/>
                </a:rPr>
                <a:t> 적어</a:t>
              </a:r>
              <a:r>
                <a:rPr lang="ko-KR" altLang="ko-KR" sz="1600" dirty="0">
                  <a:latin typeface="Arial" panose="020B0604020202020204" pitchFamily="34" charset="0"/>
                </a:rPr>
                <a:t> </a:t>
              </a:r>
              <a:r>
                <a:rPr lang="ko-KR" altLang="en-US" sz="1600" b="1" dirty="0">
                  <a:latin typeface="Arial" panose="020B0604020202020204" pitchFamily="34" charset="0"/>
                </a:rPr>
                <a:t>실시간 영상처리에 적합함</a:t>
              </a:r>
              <a:endParaRPr lang="ko-KR" altLang="ko-KR" sz="1600" dirty="0">
                <a:latin typeface="Arial" panose="020B0604020202020204" pitchFamily="34" charset="0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62A765-C156-4CDB-910F-AB3E9358B61C}"/>
              </a:ext>
            </a:extLst>
          </p:cNvPr>
          <p:cNvSpPr/>
          <p:nvPr/>
        </p:nvSpPr>
        <p:spPr>
          <a:xfrm>
            <a:off x="536448" y="365045"/>
            <a:ext cx="10472928" cy="45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2. </a:t>
            </a:r>
            <a:r>
              <a:rPr lang="en-US" altLang="ko-KR" dirty="0" err="1"/>
              <a:t>CoT</a:t>
            </a:r>
            <a:r>
              <a:rPr lang="en-US" altLang="ko-KR" dirty="0"/>
              <a:t> </a:t>
            </a:r>
            <a:r>
              <a:rPr lang="ko-KR" altLang="en-US" dirty="0"/>
              <a:t>데이터 내 </a:t>
            </a:r>
            <a:r>
              <a:rPr lang="ko-KR" altLang="en-US" dirty="0" err="1"/>
              <a:t>수치값이</a:t>
            </a:r>
            <a:r>
              <a:rPr lang="ko-KR" altLang="en-US" dirty="0"/>
              <a:t> 들어갈 때</a:t>
            </a:r>
            <a:r>
              <a:rPr lang="en-US" altLang="ko-KR" dirty="0"/>
              <a:t>, </a:t>
            </a:r>
            <a:r>
              <a:rPr lang="ko-KR" altLang="en-US" dirty="0" err="1"/>
              <a:t>수치값에</a:t>
            </a:r>
            <a:r>
              <a:rPr lang="ko-KR" altLang="en-US" dirty="0"/>
              <a:t>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대해 참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거짓 여부를 판단할 수 있는 기준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0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273</Words>
  <Application>Microsoft Office PowerPoint</Application>
  <PresentationFormat>와이드스크린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함초롬바탕</vt:lpstr>
      <vt:lpstr>Arial</vt:lpstr>
      <vt:lpstr>Cambria Math</vt:lpstr>
      <vt:lpstr>맑은 고딕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충한 이</dc:creator>
  <cp:lastModifiedBy>김해원</cp:lastModifiedBy>
  <cp:revision>20</cp:revision>
  <dcterms:created xsi:type="dcterms:W3CDTF">2025-07-08T02:53:20Z</dcterms:created>
  <dcterms:modified xsi:type="dcterms:W3CDTF">2025-08-12T05:00:21Z</dcterms:modified>
</cp:coreProperties>
</file>