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0" roundtripDataSignature="AMtx7miQgP8aEd/j4Q6NpCPX8ZFdLRgQ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5CB9F8-121D-4004-8589-B1BB77049EEC}">
  <a:tblStyle styleId="{5E5CB9F8-121D-4004-8589-B1BB77049EE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6D4D5A5-185C-499B-921E-F5A52E3DD1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DED99C3-AFF5-451C-AA18-9AD1300D6F29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4E6"/>
          </a:solidFill>
        </a:fill>
      </a:tcStyle>
    </a:wholeTbl>
    <a:band1H>
      <a:tcTxStyle/>
      <a:tcStyle>
        <a:fill>
          <a:solidFill>
            <a:srgbClr val="FFE8CA"/>
          </a:solidFill>
        </a:fill>
      </a:tcStyle>
    </a:band1H>
    <a:band2H>
      <a:tcTxStyle/>
    </a:band2H>
    <a:band1V>
      <a:tcTxStyle/>
      <a:tcStyle>
        <a:fill>
          <a:solidFill>
            <a:srgbClr val="FFE8C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FFC000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FFC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C000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C0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4" name="Google Shape;294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3" name="Google Shape;313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4" name="Google Shape;324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5" name="Google Shape;335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2" name="Google Shape;342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9" name="Google Shape;349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6" name="Google Shape;356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ad73d50ae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3" name="Google Shape;363;gad73d50ae8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ad73d50ae8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0" name="Google Shape;370;gad73d50ae8_3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ad73d50a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7" name="Google Shape;377;gad73d50ae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d6c4675dc_3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4" name="Google Shape;384;gad6c4675dc_3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d6c4675dc_3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1" name="Google Shape;391;gad6c4675dc_3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ad73d50ae8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4" name="Google Shape;404;gad73d50ae8_3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6" name="Google Shape;416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7" name="Google Shape;427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8" name="Google Shape;438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6" name="Google Shape;446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8" name="Google Shape;458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ad6c4675dc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9" name="Google Shape;469;gad6c4675dc_3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ad6c4675dc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0" name="Google Shape;480;gad6c4675dc_3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ad6c4675dc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0" name="Google Shape;490;gad6c4675dc_3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d6c4675dc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3" name="Google Shape;503;gad6c4675dc_3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ee01eb6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9ee01eb68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ad6c4675dc_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6" name="Google Shape;516;gad6c4675dc_3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ad6c4675dc_3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3" name="Google Shape;523;gad6c4675dc_3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현재는 토픽수가 많으면 줄이고 적으면 그대로 사용하는 함수에 임의로 log함수를 사용했지만, 앞으로 적합한 함수를 도입해야 할 것이다. </a:t>
            </a:r>
            <a:endParaRPr/>
          </a:p>
          <a:p>
            <a:pPr indent="0" lvl="0" marL="158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또한 토픽에 가중치를 </a:t>
            </a:r>
            <a:r>
              <a:rPr lang="en-US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줘야 하는지</a:t>
            </a:r>
            <a:r>
              <a:rPr b="0" i="0" lang="en-US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키워드에 가중치를 줘야 하는지에 대해서 임의로 분위수 개념을 사용하였다. </a:t>
            </a:r>
            <a:endParaRPr/>
          </a:p>
          <a:p>
            <a:pPr indent="0" lvl="0" marL="158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마찬가지로 이를 위해서 더 적합한 방식 혹은 함수를 조사 및 도입 할 것이다. </a:t>
            </a:r>
            <a:endParaRPr/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토큰으로 사용할 30000개를 고르는 과정에서 빈도수로 30000개를 골랐기 때문에 상대적으로 빈도수가 낮은 전문적인 용어들이 누락 -&gt; BM25의 성능 하락의 원인 가능성</a:t>
            </a:r>
            <a:endParaRPr b="0" i="0" sz="11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 개선방안과 기존에 Idf으로 분류한 결과를 갖고 보다 세부적으로 분석하여 BERT와 BM25와의 차이점 확정하고 둘 간의 가중치 부여 </a:t>
            </a:r>
            <a:endParaRPr b="0" i="0" sz="11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1016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4" name="Google Shape;534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ad73d50a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현재는 토픽수가 많으면 줄이고 적으면 그대로 사용하는 함수에 임의로 log함수를 사용했지만, 앞으로 적합한 함수를 도입해야 할 것이다. </a:t>
            </a:r>
            <a:endParaRPr/>
          </a:p>
          <a:p>
            <a:pPr indent="0" lvl="0" marL="158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또한 토픽에 가중치를 </a:t>
            </a:r>
            <a:r>
              <a:rPr lang="en-US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줘야 하는지</a:t>
            </a:r>
            <a:r>
              <a:rPr b="0" i="0" lang="en-US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키워드에 가중치를 줘야 하는지에 대해서 임의로 분위수 개념을 사용하였다. </a:t>
            </a:r>
            <a:endParaRPr/>
          </a:p>
          <a:p>
            <a:pPr indent="0" lvl="0" marL="158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마찬가지로 이를 위해서 더 적합한 방식 혹은 함수를 조사 및 도입 할 것이다. </a:t>
            </a:r>
            <a:endParaRPr/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토큰으로 사용할 30000개를 고르는 과정에서 빈도수로 30000개를 골랐기 때문에 상대적으로 빈도수가 낮은 전문적인 용어들이 누락 -&gt; BM25의 성능 하락의 원인 가능성</a:t>
            </a:r>
            <a:endParaRPr b="0" i="0" sz="11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 개선방안과 기존에 Idf으로 분류한 결과를 갖고 보다 세부적으로 분석하여 BERT와 BM25와의 차이점 확정하고 둘 간의 가중치 부여 </a:t>
            </a:r>
            <a:endParaRPr b="0" i="0" sz="11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1016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3" name="Google Shape;543;gad73d50ae8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ad73d50ae8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0" name="Google Shape;550;gad73d50ae8_1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8" name="Google Shape;58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9636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/>
          <p:nvPr/>
        </p:nvSpPr>
        <p:spPr>
          <a:xfrm>
            <a:off x="2393999" y="1346625"/>
            <a:ext cx="7404002" cy="4164751"/>
          </a:xfrm>
          <a:prstGeom prst="rect">
            <a:avLst/>
          </a:prstGeom>
          <a:solidFill>
            <a:srgbClr val="FDF4EF"/>
          </a:solidFill>
          <a:ln>
            <a:noFill/>
          </a:ln>
          <a:effectLst>
            <a:outerShdw blurRad="368300" sx="101000" rotWithShape="0" algn="ctr" sy="101000">
              <a:srgbClr val="000000">
                <a:alpha val="2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1" lang="en-US" sz="36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Question Answering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1" lang="en-US" sz="36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with Keyword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Software Capstone 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" name="Google Shape;79;p1"/>
          <p:cNvGrpSpPr/>
          <p:nvPr/>
        </p:nvGrpSpPr>
        <p:grpSpPr>
          <a:xfrm>
            <a:off x="5138587" y="4877230"/>
            <a:ext cx="1868351" cy="679643"/>
            <a:chOff x="5214787" y="4877230"/>
            <a:chExt cx="1868351" cy="679643"/>
          </a:xfrm>
        </p:grpSpPr>
        <p:grpSp>
          <p:nvGrpSpPr>
            <p:cNvPr id="80" name="Google Shape;80;p1"/>
            <p:cNvGrpSpPr/>
            <p:nvPr/>
          </p:nvGrpSpPr>
          <p:grpSpPr>
            <a:xfrm rot="2700000">
              <a:off x="5286304" y="5139550"/>
              <a:ext cx="346008" cy="345603"/>
              <a:chOff x="6634163" y="3600450"/>
              <a:chExt cx="2714625" cy="2711450"/>
            </a:xfrm>
          </p:grpSpPr>
          <p:sp>
            <p:nvSpPr>
              <p:cNvPr id="81" name="Google Shape;81;p1"/>
              <p:cNvSpPr/>
              <p:nvPr/>
            </p:nvSpPr>
            <p:spPr>
              <a:xfrm>
                <a:off x="6635750" y="3600450"/>
                <a:ext cx="2713038" cy="2711450"/>
              </a:xfrm>
              <a:custGeom>
                <a:rect b="b" l="l" r="r" t="t"/>
                <a:pathLst>
                  <a:path extrusionOk="0" h="5123" w="5127">
                    <a:moveTo>
                      <a:pt x="4179" y="4178"/>
                    </a:moveTo>
                    <a:lnTo>
                      <a:pt x="4078" y="4276"/>
                    </a:lnTo>
                    <a:lnTo>
                      <a:pt x="3868" y="4456"/>
                    </a:lnTo>
                    <a:lnTo>
                      <a:pt x="3651" y="4613"/>
                    </a:lnTo>
                    <a:lnTo>
                      <a:pt x="3426" y="4751"/>
                    </a:lnTo>
                    <a:lnTo>
                      <a:pt x="3196" y="4866"/>
                    </a:lnTo>
                    <a:lnTo>
                      <a:pt x="2964" y="4961"/>
                    </a:lnTo>
                    <a:lnTo>
                      <a:pt x="2729" y="5035"/>
                    </a:lnTo>
                    <a:lnTo>
                      <a:pt x="2494" y="5087"/>
                    </a:lnTo>
                    <a:lnTo>
                      <a:pt x="2262" y="5115"/>
                    </a:lnTo>
                    <a:lnTo>
                      <a:pt x="2033" y="5123"/>
                    </a:lnTo>
                    <a:lnTo>
                      <a:pt x="1810" y="5107"/>
                    </a:lnTo>
                    <a:lnTo>
                      <a:pt x="1594" y="5069"/>
                    </a:lnTo>
                    <a:lnTo>
                      <a:pt x="1387" y="5009"/>
                    </a:lnTo>
                    <a:lnTo>
                      <a:pt x="1189" y="4925"/>
                    </a:lnTo>
                    <a:lnTo>
                      <a:pt x="1050" y="4846"/>
                    </a:lnTo>
                    <a:lnTo>
                      <a:pt x="962" y="4786"/>
                    </a:lnTo>
                    <a:lnTo>
                      <a:pt x="877" y="4721"/>
                    </a:lnTo>
                    <a:lnTo>
                      <a:pt x="795" y="4649"/>
                    </a:lnTo>
                    <a:lnTo>
                      <a:pt x="756" y="4611"/>
                    </a:lnTo>
                    <a:lnTo>
                      <a:pt x="717" y="4571"/>
                    </a:lnTo>
                    <a:lnTo>
                      <a:pt x="643" y="4487"/>
                    </a:lnTo>
                    <a:lnTo>
                      <a:pt x="576" y="4398"/>
                    </a:lnTo>
                    <a:lnTo>
                      <a:pt x="514" y="4305"/>
                    </a:lnTo>
                    <a:lnTo>
                      <a:pt x="459" y="4207"/>
                    </a:lnTo>
                    <a:lnTo>
                      <a:pt x="410" y="4106"/>
                    </a:lnTo>
                    <a:lnTo>
                      <a:pt x="367" y="4001"/>
                    </a:lnTo>
                    <a:lnTo>
                      <a:pt x="329" y="3891"/>
                    </a:lnTo>
                    <a:lnTo>
                      <a:pt x="299" y="3780"/>
                    </a:lnTo>
                    <a:lnTo>
                      <a:pt x="276" y="3665"/>
                    </a:lnTo>
                    <a:lnTo>
                      <a:pt x="259" y="3547"/>
                    </a:lnTo>
                    <a:lnTo>
                      <a:pt x="247" y="3427"/>
                    </a:lnTo>
                    <a:lnTo>
                      <a:pt x="243" y="3243"/>
                    </a:lnTo>
                    <a:lnTo>
                      <a:pt x="262" y="2991"/>
                    </a:lnTo>
                    <a:lnTo>
                      <a:pt x="282" y="2862"/>
                    </a:lnTo>
                    <a:lnTo>
                      <a:pt x="293" y="2798"/>
                    </a:lnTo>
                    <a:lnTo>
                      <a:pt x="344" y="2402"/>
                    </a:lnTo>
                    <a:lnTo>
                      <a:pt x="370" y="2033"/>
                    </a:lnTo>
                    <a:lnTo>
                      <a:pt x="377" y="1717"/>
                    </a:lnTo>
                    <a:lnTo>
                      <a:pt x="373" y="1496"/>
                    </a:lnTo>
                    <a:lnTo>
                      <a:pt x="358" y="1273"/>
                    </a:lnTo>
                    <a:lnTo>
                      <a:pt x="331" y="1050"/>
                    </a:lnTo>
                    <a:lnTo>
                      <a:pt x="292" y="831"/>
                    </a:lnTo>
                    <a:lnTo>
                      <a:pt x="236" y="622"/>
                    </a:lnTo>
                    <a:lnTo>
                      <a:pt x="164" y="425"/>
                    </a:lnTo>
                    <a:lnTo>
                      <a:pt x="96" y="288"/>
                    </a:lnTo>
                    <a:lnTo>
                      <a:pt x="46" y="203"/>
                    </a:lnTo>
                    <a:lnTo>
                      <a:pt x="18" y="163"/>
                    </a:lnTo>
                    <a:lnTo>
                      <a:pt x="10" y="148"/>
                    </a:lnTo>
                    <a:lnTo>
                      <a:pt x="0" y="117"/>
                    </a:lnTo>
                    <a:lnTo>
                      <a:pt x="1" y="84"/>
                    </a:lnTo>
                    <a:lnTo>
                      <a:pt x="13" y="53"/>
                    </a:lnTo>
                    <a:lnTo>
                      <a:pt x="21" y="39"/>
                    </a:lnTo>
                    <a:lnTo>
                      <a:pt x="26" y="35"/>
                    </a:lnTo>
                    <a:lnTo>
                      <a:pt x="30" y="30"/>
                    </a:lnTo>
                    <a:lnTo>
                      <a:pt x="41" y="20"/>
                    </a:lnTo>
                    <a:lnTo>
                      <a:pt x="67" y="6"/>
                    </a:lnTo>
                    <a:lnTo>
                      <a:pt x="96" y="0"/>
                    </a:lnTo>
                    <a:lnTo>
                      <a:pt x="126" y="1"/>
                    </a:lnTo>
                    <a:lnTo>
                      <a:pt x="141" y="7"/>
                    </a:lnTo>
                    <a:lnTo>
                      <a:pt x="171" y="17"/>
                    </a:lnTo>
                    <a:lnTo>
                      <a:pt x="407" y="81"/>
                    </a:lnTo>
                    <a:lnTo>
                      <a:pt x="669" y="131"/>
                    </a:lnTo>
                    <a:lnTo>
                      <a:pt x="1024" y="180"/>
                    </a:lnTo>
                    <a:lnTo>
                      <a:pt x="1474" y="217"/>
                    </a:lnTo>
                    <a:lnTo>
                      <a:pt x="1881" y="233"/>
                    </a:lnTo>
                    <a:lnTo>
                      <a:pt x="2182" y="235"/>
                    </a:lnTo>
                    <a:lnTo>
                      <a:pt x="2509" y="229"/>
                    </a:lnTo>
                    <a:lnTo>
                      <a:pt x="2861" y="215"/>
                    </a:lnTo>
                    <a:lnTo>
                      <a:pt x="3050" y="203"/>
                    </a:lnTo>
                    <a:lnTo>
                      <a:pt x="3105" y="194"/>
                    </a:lnTo>
                    <a:lnTo>
                      <a:pt x="3328" y="183"/>
                    </a:lnTo>
                    <a:lnTo>
                      <a:pt x="3528" y="189"/>
                    </a:lnTo>
                    <a:lnTo>
                      <a:pt x="3642" y="202"/>
                    </a:lnTo>
                    <a:lnTo>
                      <a:pt x="3724" y="212"/>
                    </a:lnTo>
                    <a:lnTo>
                      <a:pt x="3881" y="243"/>
                    </a:lnTo>
                    <a:lnTo>
                      <a:pt x="4029" y="287"/>
                    </a:lnTo>
                    <a:lnTo>
                      <a:pt x="4169" y="340"/>
                    </a:lnTo>
                    <a:lnTo>
                      <a:pt x="4299" y="403"/>
                    </a:lnTo>
                    <a:lnTo>
                      <a:pt x="4418" y="478"/>
                    </a:lnTo>
                    <a:lnTo>
                      <a:pt x="4528" y="563"/>
                    </a:lnTo>
                    <a:lnTo>
                      <a:pt x="4626" y="658"/>
                    </a:lnTo>
                    <a:lnTo>
                      <a:pt x="4670" y="710"/>
                    </a:lnTo>
                    <a:lnTo>
                      <a:pt x="4738" y="794"/>
                    </a:lnTo>
                    <a:lnTo>
                      <a:pt x="4855" y="972"/>
                    </a:lnTo>
                    <a:lnTo>
                      <a:pt x="4951" y="1164"/>
                    </a:lnTo>
                    <a:lnTo>
                      <a:pt x="5028" y="1368"/>
                    </a:lnTo>
                    <a:lnTo>
                      <a:pt x="5082" y="1581"/>
                    </a:lnTo>
                    <a:lnTo>
                      <a:pt x="5115" y="1803"/>
                    </a:lnTo>
                    <a:lnTo>
                      <a:pt x="5127" y="2033"/>
                    </a:lnTo>
                    <a:lnTo>
                      <a:pt x="5117" y="2270"/>
                    </a:lnTo>
                    <a:lnTo>
                      <a:pt x="5101" y="2391"/>
                    </a:lnTo>
                    <a:lnTo>
                      <a:pt x="5082" y="2512"/>
                    </a:lnTo>
                    <a:lnTo>
                      <a:pt x="5028" y="2752"/>
                    </a:lnTo>
                    <a:lnTo>
                      <a:pt x="4951" y="2990"/>
                    </a:lnTo>
                    <a:lnTo>
                      <a:pt x="4853" y="3223"/>
                    </a:lnTo>
                    <a:lnTo>
                      <a:pt x="4737" y="3451"/>
                    </a:lnTo>
                    <a:lnTo>
                      <a:pt x="4600" y="3669"/>
                    </a:lnTo>
                    <a:lnTo>
                      <a:pt x="4444" y="3881"/>
                    </a:lnTo>
                    <a:lnTo>
                      <a:pt x="4273" y="4083"/>
                    </a:lnTo>
                    <a:lnTo>
                      <a:pt x="4179" y="4178"/>
                    </a:lnTo>
                    <a:close/>
                  </a:path>
                </a:pathLst>
              </a:custGeom>
              <a:solidFill>
                <a:srgbClr val="F9AC3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2" name="Google Shape;82;p1"/>
              <p:cNvSpPr/>
              <p:nvPr/>
            </p:nvSpPr>
            <p:spPr>
              <a:xfrm>
                <a:off x="6853238" y="5773738"/>
                <a:ext cx="349250" cy="396875"/>
              </a:xfrm>
              <a:custGeom>
                <a:rect b="b" l="l" r="r" t="t"/>
                <a:pathLst>
                  <a:path extrusionOk="0" h="752" w="661">
                    <a:moveTo>
                      <a:pt x="661" y="752"/>
                    </a:moveTo>
                    <a:lnTo>
                      <a:pt x="578" y="700"/>
                    </a:lnTo>
                    <a:lnTo>
                      <a:pt x="419" y="576"/>
                    </a:lnTo>
                    <a:lnTo>
                      <a:pt x="346" y="505"/>
                    </a:lnTo>
                    <a:lnTo>
                      <a:pt x="293" y="451"/>
                    </a:lnTo>
                    <a:lnTo>
                      <a:pt x="195" y="331"/>
                    </a:lnTo>
                    <a:lnTo>
                      <a:pt x="108" y="204"/>
                    </a:lnTo>
                    <a:lnTo>
                      <a:pt x="32" y="70"/>
                    </a:lnTo>
                    <a:lnTo>
                      <a:pt x="0" y="0"/>
                    </a:lnTo>
                    <a:lnTo>
                      <a:pt x="32" y="70"/>
                    </a:lnTo>
                    <a:lnTo>
                      <a:pt x="108" y="204"/>
                    </a:lnTo>
                    <a:lnTo>
                      <a:pt x="195" y="331"/>
                    </a:lnTo>
                    <a:lnTo>
                      <a:pt x="293" y="451"/>
                    </a:lnTo>
                    <a:lnTo>
                      <a:pt x="346" y="505"/>
                    </a:lnTo>
                    <a:lnTo>
                      <a:pt x="419" y="576"/>
                    </a:lnTo>
                    <a:lnTo>
                      <a:pt x="578" y="700"/>
                    </a:lnTo>
                    <a:lnTo>
                      <a:pt x="661" y="752"/>
                    </a:lnTo>
                    <a:close/>
                  </a:path>
                </a:pathLst>
              </a:custGeom>
              <a:solidFill>
                <a:srgbClr val="E2DAE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3" name="Google Shape;83;p1"/>
              <p:cNvSpPr/>
              <p:nvPr/>
            </p:nvSpPr>
            <p:spPr>
              <a:xfrm>
                <a:off x="6634163" y="3600450"/>
                <a:ext cx="1311275" cy="2711450"/>
              </a:xfrm>
              <a:custGeom>
                <a:rect b="b" l="l" r="r" t="t"/>
                <a:pathLst>
                  <a:path extrusionOk="0" h="5123" w="2476">
                    <a:moveTo>
                      <a:pt x="2076" y="5123"/>
                    </a:moveTo>
                    <a:lnTo>
                      <a:pt x="2008" y="5121"/>
                    </a:lnTo>
                    <a:lnTo>
                      <a:pt x="1873" y="5112"/>
                    </a:lnTo>
                    <a:lnTo>
                      <a:pt x="1740" y="5097"/>
                    </a:lnTo>
                    <a:lnTo>
                      <a:pt x="1612" y="5072"/>
                    </a:lnTo>
                    <a:lnTo>
                      <a:pt x="1485" y="5039"/>
                    </a:lnTo>
                    <a:lnTo>
                      <a:pt x="1363" y="4999"/>
                    </a:lnTo>
                    <a:lnTo>
                      <a:pt x="1243" y="4948"/>
                    </a:lnTo>
                    <a:lnTo>
                      <a:pt x="1129" y="4891"/>
                    </a:lnTo>
                    <a:lnTo>
                      <a:pt x="1073" y="4858"/>
                    </a:lnTo>
                    <a:lnTo>
                      <a:pt x="990" y="4806"/>
                    </a:lnTo>
                    <a:lnTo>
                      <a:pt x="831" y="4682"/>
                    </a:lnTo>
                    <a:lnTo>
                      <a:pt x="758" y="4611"/>
                    </a:lnTo>
                    <a:lnTo>
                      <a:pt x="705" y="4557"/>
                    </a:lnTo>
                    <a:lnTo>
                      <a:pt x="607" y="4437"/>
                    </a:lnTo>
                    <a:lnTo>
                      <a:pt x="520" y="4310"/>
                    </a:lnTo>
                    <a:lnTo>
                      <a:pt x="444" y="4176"/>
                    </a:lnTo>
                    <a:lnTo>
                      <a:pt x="412" y="4106"/>
                    </a:lnTo>
                    <a:lnTo>
                      <a:pt x="382" y="4037"/>
                    </a:lnTo>
                    <a:lnTo>
                      <a:pt x="333" y="3896"/>
                    </a:lnTo>
                    <a:lnTo>
                      <a:pt x="294" y="3747"/>
                    </a:lnTo>
                    <a:lnTo>
                      <a:pt x="267" y="3596"/>
                    </a:lnTo>
                    <a:lnTo>
                      <a:pt x="251" y="3439"/>
                    </a:lnTo>
                    <a:lnTo>
                      <a:pt x="245" y="3278"/>
                    </a:lnTo>
                    <a:lnTo>
                      <a:pt x="252" y="3114"/>
                    </a:lnTo>
                    <a:lnTo>
                      <a:pt x="270" y="2947"/>
                    </a:lnTo>
                    <a:lnTo>
                      <a:pt x="284" y="2862"/>
                    </a:lnTo>
                    <a:lnTo>
                      <a:pt x="297" y="2792"/>
                    </a:lnTo>
                    <a:lnTo>
                      <a:pt x="350" y="2359"/>
                    </a:lnTo>
                    <a:lnTo>
                      <a:pt x="370" y="2062"/>
                    </a:lnTo>
                    <a:lnTo>
                      <a:pt x="378" y="1846"/>
                    </a:lnTo>
                    <a:lnTo>
                      <a:pt x="379" y="1734"/>
                    </a:lnTo>
                    <a:lnTo>
                      <a:pt x="378" y="1630"/>
                    </a:lnTo>
                    <a:lnTo>
                      <a:pt x="370" y="1420"/>
                    </a:lnTo>
                    <a:lnTo>
                      <a:pt x="353" y="1208"/>
                    </a:lnTo>
                    <a:lnTo>
                      <a:pt x="326" y="998"/>
                    </a:lnTo>
                    <a:lnTo>
                      <a:pt x="284" y="792"/>
                    </a:lnTo>
                    <a:lnTo>
                      <a:pt x="229" y="595"/>
                    </a:lnTo>
                    <a:lnTo>
                      <a:pt x="160" y="410"/>
                    </a:lnTo>
                    <a:lnTo>
                      <a:pt x="72" y="241"/>
                    </a:lnTo>
                    <a:lnTo>
                      <a:pt x="20" y="163"/>
                    </a:lnTo>
                    <a:lnTo>
                      <a:pt x="12" y="148"/>
                    </a:lnTo>
                    <a:lnTo>
                      <a:pt x="6" y="133"/>
                    </a:lnTo>
                    <a:lnTo>
                      <a:pt x="0" y="108"/>
                    </a:lnTo>
                    <a:lnTo>
                      <a:pt x="10" y="61"/>
                    </a:lnTo>
                    <a:lnTo>
                      <a:pt x="23" y="39"/>
                    </a:lnTo>
                    <a:lnTo>
                      <a:pt x="28" y="35"/>
                    </a:lnTo>
                    <a:lnTo>
                      <a:pt x="32" y="30"/>
                    </a:lnTo>
                    <a:lnTo>
                      <a:pt x="48" y="16"/>
                    </a:lnTo>
                    <a:lnTo>
                      <a:pt x="85" y="1"/>
                    </a:lnTo>
                    <a:lnTo>
                      <a:pt x="105" y="0"/>
                    </a:lnTo>
                    <a:lnTo>
                      <a:pt x="124" y="0"/>
                    </a:lnTo>
                    <a:lnTo>
                      <a:pt x="143" y="7"/>
                    </a:lnTo>
                    <a:lnTo>
                      <a:pt x="172" y="17"/>
                    </a:lnTo>
                    <a:lnTo>
                      <a:pt x="392" y="76"/>
                    </a:lnTo>
                    <a:lnTo>
                      <a:pt x="637" y="125"/>
                    </a:lnTo>
                    <a:lnTo>
                      <a:pt x="795" y="150"/>
                    </a:lnTo>
                    <a:lnTo>
                      <a:pt x="798" y="156"/>
                    </a:lnTo>
                    <a:lnTo>
                      <a:pt x="802" y="163"/>
                    </a:lnTo>
                    <a:lnTo>
                      <a:pt x="830" y="203"/>
                    </a:lnTo>
                    <a:lnTo>
                      <a:pt x="882" y="288"/>
                    </a:lnTo>
                    <a:lnTo>
                      <a:pt x="948" y="425"/>
                    </a:lnTo>
                    <a:lnTo>
                      <a:pt x="1021" y="622"/>
                    </a:lnTo>
                    <a:lnTo>
                      <a:pt x="1076" y="832"/>
                    </a:lnTo>
                    <a:lnTo>
                      <a:pt x="1115" y="1050"/>
                    </a:lnTo>
                    <a:lnTo>
                      <a:pt x="1142" y="1273"/>
                    </a:lnTo>
                    <a:lnTo>
                      <a:pt x="1157" y="1496"/>
                    </a:lnTo>
                    <a:lnTo>
                      <a:pt x="1161" y="1717"/>
                    </a:lnTo>
                    <a:lnTo>
                      <a:pt x="1155" y="2033"/>
                    </a:lnTo>
                    <a:lnTo>
                      <a:pt x="1128" y="2402"/>
                    </a:lnTo>
                    <a:lnTo>
                      <a:pt x="1078" y="2798"/>
                    </a:lnTo>
                    <a:lnTo>
                      <a:pt x="1066" y="2862"/>
                    </a:lnTo>
                    <a:lnTo>
                      <a:pt x="1046" y="2991"/>
                    </a:lnTo>
                    <a:lnTo>
                      <a:pt x="1027" y="3243"/>
                    </a:lnTo>
                    <a:lnTo>
                      <a:pt x="1031" y="3427"/>
                    </a:lnTo>
                    <a:lnTo>
                      <a:pt x="1043" y="3547"/>
                    </a:lnTo>
                    <a:lnTo>
                      <a:pt x="1060" y="3665"/>
                    </a:lnTo>
                    <a:lnTo>
                      <a:pt x="1083" y="3780"/>
                    </a:lnTo>
                    <a:lnTo>
                      <a:pt x="1115" y="3891"/>
                    </a:lnTo>
                    <a:lnTo>
                      <a:pt x="1151" y="4001"/>
                    </a:lnTo>
                    <a:lnTo>
                      <a:pt x="1194" y="4106"/>
                    </a:lnTo>
                    <a:lnTo>
                      <a:pt x="1243" y="4207"/>
                    </a:lnTo>
                    <a:lnTo>
                      <a:pt x="1298" y="4305"/>
                    </a:lnTo>
                    <a:lnTo>
                      <a:pt x="1360" y="4398"/>
                    </a:lnTo>
                    <a:lnTo>
                      <a:pt x="1428" y="4487"/>
                    </a:lnTo>
                    <a:lnTo>
                      <a:pt x="1501" y="4571"/>
                    </a:lnTo>
                    <a:lnTo>
                      <a:pt x="1540" y="4611"/>
                    </a:lnTo>
                    <a:lnTo>
                      <a:pt x="1589" y="4659"/>
                    </a:lnTo>
                    <a:lnTo>
                      <a:pt x="1691" y="4745"/>
                    </a:lnTo>
                    <a:lnTo>
                      <a:pt x="1798" y="4823"/>
                    </a:lnTo>
                    <a:lnTo>
                      <a:pt x="1911" y="4891"/>
                    </a:lnTo>
                    <a:lnTo>
                      <a:pt x="2030" y="4951"/>
                    </a:lnTo>
                    <a:lnTo>
                      <a:pt x="2152" y="5002"/>
                    </a:lnTo>
                    <a:lnTo>
                      <a:pt x="2279" y="5043"/>
                    </a:lnTo>
                    <a:lnTo>
                      <a:pt x="2410" y="5075"/>
                    </a:lnTo>
                    <a:lnTo>
                      <a:pt x="2476" y="5088"/>
                    </a:lnTo>
                    <a:lnTo>
                      <a:pt x="2375" y="5104"/>
                    </a:lnTo>
                    <a:lnTo>
                      <a:pt x="2175" y="5121"/>
                    </a:lnTo>
                    <a:lnTo>
                      <a:pt x="2076" y="5123"/>
                    </a:lnTo>
                    <a:close/>
                  </a:path>
                </a:pathLst>
              </a:custGeom>
              <a:solidFill>
                <a:srgbClr val="F09C3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4" name="Google Shape;84;p1"/>
              <p:cNvSpPr/>
              <p:nvPr/>
            </p:nvSpPr>
            <p:spPr>
              <a:xfrm>
                <a:off x="7259638" y="4111625"/>
                <a:ext cx="1922463" cy="2006600"/>
              </a:xfrm>
              <a:custGeom>
                <a:rect b="b" l="l" r="r" t="t"/>
                <a:pathLst>
                  <a:path extrusionOk="0" h="3792" w="3633">
                    <a:moveTo>
                      <a:pt x="3583" y="3484"/>
                    </a:moveTo>
                    <a:lnTo>
                      <a:pt x="2107" y="2009"/>
                    </a:lnTo>
                    <a:lnTo>
                      <a:pt x="2137" y="1956"/>
                    </a:lnTo>
                    <a:lnTo>
                      <a:pt x="2189" y="1852"/>
                    </a:lnTo>
                    <a:lnTo>
                      <a:pt x="2252" y="1699"/>
                    </a:lnTo>
                    <a:lnTo>
                      <a:pt x="2310" y="1508"/>
                    </a:lnTo>
                    <a:lnTo>
                      <a:pt x="2343" y="1333"/>
                    </a:lnTo>
                    <a:lnTo>
                      <a:pt x="2359" y="1184"/>
                    </a:lnTo>
                    <a:lnTo>
                      <a:pt x="2362" y="1061"/>
                    </a:lnTo>
                    <a:lnTo>
                      <a:pt x="2353" y="935"/>
                    </a:lnTo>
                    <a:lnTo>
                      <a:pt x="2350" y="911"/>
                    </a:lnTo>
                    <a:lnTo>
                      <a:pt x="2346" y="893"/>
                    </a:lnTo>
                    <a:lnTo>
                      <a:pt x="2333" y="860"/>
                    </a:lnTo>
                    <a:lnTo>
                      <a:pt x="2304" y="816"/>
                    </a:lnTo>
                    <a:lnTo>
                      <a:pt x="2248" y="776"/>
                    </a:lnTo>
                    <a:lnTo>
                      <a:pt x="2198" y="763"/>
                    </a:lnTo>
                    <a:lnTo>
                      <a:pt x="2162" y="762"/>
                    </a:lnTo>
                    <a:lnTo>
                      <a:pt x="2144" y="763"/>
                    </a:lnTo>
                    <a:lnTo>
                      <a:pt x="2126" y="767"/>
                    </a:lnTo>
                    <a:lnTo>
                      <a:pt x="2092" y="780"/>
                    </a:lnTo>
                    <a:lnTo>
                      <a:pt x="2049" y="809"/>
                    </a:lnTo>
                    <a:lnTo>
                      <a:pt x="2009" y="865"/>
                    </a:lnTo>
                    <a:lnTo>
                      <a:pt x="1994" y="916"/>
                    </a:lnTo>
                    <a:lnTo>
                      <a:pt x="1993" y="950"/>
                    </a:lnTo>
                    <a:lnTo>
                      <a:pt x="1994" y="969"/>
                    </a:lnTo>
                    <a:lnTo>
                      <a:pt x="1997" y="986"/>
                    </a:lnTo>
                    <a:lnTo>
                      <a:pt x="2003" y="1109"/>
                    </a:lnTo>
                    <a:lnTo>
                      <a:pt x="1990" y="1261"/>
                    </a:lnTo>
                    <a:lnTo>
                      <a:pt x="1969" y="1384"/>
                    </a:lnTo>
                    <a:lnTo>
                      <a:pt x="1933" y="1519"/>
                    </a:lnTo>
                    <a:lnTo>
                      <a:pt x="1878" y="1666"/>
                    </a:lnTo>
                    <a:lnTo>
                      <a:pt x="1840" y="1742"/>
                    </a:lnTo>
                    <a:lnTo>
                      <a:pt x="1240" y="1140"/>
                    </a:lnTo>
                    <a:lnTo>
                      <a:pt x="1264" y="1096"/>
                    </a:lnTo>
                    <a:lnTo>
                      <a:pt x="1305" y="1007"/>
                    </a:lnTo>
                    <a:lnTo>
                      <a:pt x="1336" y="917"/>
                    </a:lnTo>
                    <a:lnTo>
                      <a:pt x="1359" y="828"/>
                    </a:lnTo>
                    <a:lnTo>
                      <a:pt x="1381" y="698"/>
                    </a:lnTo>
                    <a:lnTo>
                      <a:pt x="1390" y="536"/>
                    </a:lnTo>
                    <a:lnTo>
                      <a:pt x="1381" y="392"/>
                    </a:lnTo>
                    <a:lnTo>
                      <a:pt x="1364" y="271"/>
                    </a:lnTo>
                    <a:lnTo>
                      <a:pt x="1335" y="145"/>
                    </a:lnTo>
                    <a:lnTo>
                      <a:pt x="1326" y="122"/>
                    </a:lnTo>
                    <a:lnTo>
                      <a:pt x="1319" y="105"/>
                    </a:lnTo>
                    <a:lnTo>
                      <a:pt x="1302" y="73"/>
                    </a:lnTo>
                    <a:lnTo>
                      <a:pt x="1266" y="36"/>
                    </a:lnTo>
                    <a:lnTo>
                      <a:pt x="1204" y="6"/>
                    </a:lnTo>
                    <a:lnTo>
                      <a:pt x="1152" y="0"/>
                    </a:lnTo>
                    <a:lnTo>
                      <a:pt x="1116" y="6"/>
                    </a:lnTo>
                    <a:lnTo>
                      <a:pt x="1099" y="10"/>
                    </a:lnTo>
                    <a:lnTo>
                      <a:pt x="1081" y="17"/>
                    </a:lnTo>
                    <a:lnTo>
                      <a:pt x="1050" y="34"/>
                    </a:lnTo>
                    <a:lnTo>
                      <a:pt x="1012" y="72"/>
                    </a:lnTo>
                    <a:lnTo>
                      <a:pt x="982" y="132"/>
                    </a:lnTo>
                    <a:lnTo>
                      <a:pt x="976" y="186"/>
                    </a:lnTo>
                    <a:lnTo>
                      <a:pt x="981" y="220"/>
                    </a:lnTo>
                    <a:lnTo>
                      <a:pt x="986" y="239"/>
                    </a:lnTo>
                    <a:lnTo>
                      <a:pt x="989" y="249"/>
                    </a:lnTo>
                    <a:lnTo>
                      <a:pt x="1014" y="356"/>
                    </a:lnTo>
                    <a:lnTo>
                      <a:pt x="1028" y="487"/>
                    </a:lnTo>
                    <a:lnTo>
                      <a:pt x="1028" y="589"/>
                    </a:lnTo>
                    <a:lnTo>
                      <a:pt x="1017" y="698"/>
                    </a:lnTo>
                    <a:lnTo>
                      <a:pt x="991" y="814"/>
                    </a:lnTo>
                    <a:lnTo>
                      <a:pt x="970" y="871"/>
                    </a:lnTo>
                    <a:lnTo>
                      <a:pt x="304" y="206"/>
                    </a:lnTo>
                    <a:lnTo>
                      <a:pt x="291" y="193"/>
                    </a:lnTo>
                    <a:lnTo>
                      <a:pt x="260" y="174"/>
                    </a:lnTo>
                    <a:lnTo>
                      <a:pt x="211" y="155"/>
                    </a:lnTo>
                    <a:lnTo>
                      <a:pt x="142" y="155"/>
                    </a:lnTo>
                    <a:lnTo>
                      <a:pt x="93" y="174"/>
                    </a:lnTo>
                    <a:lnTo>
                      <a:pt x="63" y="193"/>
                    </a:lnTo>
                    <a:lnTo>
                      <a:pt x="50" y="206"/>
                    </a:lnTo>
                    <a:lnTo>
                      <a:pt x="37" y="220"/>
                    </a:lnTo>
                    <a:lnTo>
                      <a:pt x="17" y="249"/>
                    </a:lnTo>
                    <a:lnTo>
                      <a:pt x="0" y="299"/>
                    </a:lnTo>
                    <a:lnTo>
                      <a:pt x="0" y="369"/>
                    </a:lnTo>
                    <a:lnTo>
                      <a:pt x="17" y="418"/>
                    </a:lnTo>
                    <a:lnTo>
                      <a:pt x="37" y="448"/>
                    </a:lnTo>
                    <a:lnTo>
                      <a:pt x="50" y="461"/>
                    </a:lnTo>
                    <a:lnTo>
                      <a:pt x="1163" y="1574"/>
                    </a:lnTo>
                    <a:lnTo>
                      <a:pt x="1091" y="1593"/>
                    </a:lnTo>
                    <a:lnTo>
                      <a:pt x="952" y="1614"/>
                    </a:lnTo>
                    <a:lnTo>
                      <a:pt x="821" y="1620"/>
                    </a:lnTo>
                    <a:lnTo>
                      <a:pt x="700" y="1614"/>
                    </a:lnTo>
                    <a:lnTo>
                      <a:pt x="549" y="1594"/>
                    </a:lnTo>
                    <a:lnTo>
                      <a:pt x="425" y="1565"/>
                    </a:lnTo>
                    <a:lnTo>
                      <a:pt x="412" y="1561"/>
                    </a:lnTo>
                    <a:lnTo>
                      <a:pt x="393" y="1555"/>
                    </a:lnTo>
                    <a:lnTo>
                      <a:pt x="358" y="1551"/>
                    </a:lnTo>
                    <a:lnTo>
                      <a:pt x="307" y="1557"/>
                    </a:lnTo>
                    <a:lnTo>
                      <a:pt x="245" y="1587"/>
                    </a:lnTo>
                    <a:lnTo>
                      <a:pt x="207" y="1624"/>
                    </a:lnTo>
                    <a:lnTo>
                      <a:pt x="190" y="1656"/>
                    </a:lnTo>
                    <a:lnTo>
                      <a:pt x="183" y="1673"/>
                    </a:lnTo>
                    <a:lnTo>
                      <a:pt x="177" y="1691"/>
                    </a:lnTo>
                    <a:lnTo>
                      <a:pt x="173" y="1727"/>
                    </a:lnTo>
                    <a:lnTo>
                      <a:pt x="178" y="1778"/>
                    </a:lnTo>
                    <a:lnTo>
                      <a:pt x="209" y="1840"/>
                    </a:lnTo>
                    <a:lnTo>
                      <a:pt x="246" y="1876"/>
                    </a:lnTo>
                    <a:lnTo>
                      <a:pt x="278" y="1895"/>
                    </a:lnTo>
                    <a:lnTo>
                      <a:pt x="295" y="1902"/>
                    </a:lnTo>
                    <a:lnTo>
                      <a:pt x="331" y="1914"/>
                    </a:lnTo>
                    <a:lnTo>
                      <a:pt x="528" y="1957"/>
                    </a:lnTo>
                    <a:lnTo>
                      <a:pt x="714" y="1977"/>
                    </a:lnTo>
                    <a:lnTo>
                      <a:pt x="822" y="1980"/>
                    </a:lnTo>
                    <a:lnTo>
                      <a:pt x="893" y="1979"/>
                    </a:lnTo>
                    <a:lnTo>
                      <a:pt x="1044" y="1966"/>
                    </a:lnTo>
                    <a:lnTo>
                      <a:pt x="1201" y="1937"/>
                    </a:lnTo>
                    <a:lnTo>
                      <a:pt x="1362" y="1888"/>
                    </a:lnTo>
                    <a:lnTo>
                      <a:pt x="1444" y="1855"/>
                    </a:lnTo>
                    <a:lnTo>
                      <a:pt x="2048" y="2460"/>
                    </a:lnTo>
                    <a:lnTo>
                      <a:pt x="1984" y="2491"/>
                    </a:lnTo>
                    <a:lnTo>
                      <a:pt x="1856" y="2546"/>
                    </a:lnTo>
                    <a:lnTo>
                      <a:pt x="1732" y="2592"/>
                    </a:lnTo>
                    <a:lnTo>
                      <a:pt x="1610" y="2628"/>
                    </a:lnTo>
                    <a:lnTo>
                      <a:pt x="1434" y="2667"/>
                    </a:lnTo>
                    <a:lnTo>
                      <a:pt x="1221" y="2696"/>
                    </a:lnTo>
                    <a:lnTo>
                      <a:pt x="1035" y="2704"/>
                    </a:lnTo>
                    <a:lnTo>
                      <a:pt x="884" y="2699"/>
                    </a:lnTo>
                    <a:lnTo>
                      <a:pt x="733" y="2683"/>
                    </a:lnTo>
                    <a:lnTo>
                      <a:pt x="708" y="2677"/>
                    </a:lnTo>
                    <a:lnTo>
                      <a:pt x="691" y="2674"/>
                    </a:lnTo>
                    <a:lnTo>
                      <a:pt x="655" y="2674"/>
                    </a:lnTo>
                    <a:lnTo>
                      <a:pt x="603" y="2684"/>
                    </a:lnTo>
                    <a:lnTo>
                      <a:pt x="546" y="2722"/>
                    </a:lnTo>
                    <a:lnTo>
                      <a:pt x="514" y="2763"/>
                    </a:lnTo>
                    <a:lnTo>
                      <a:pt x="498" y="2797"/>
                    </a:lnTo>
                    <a:lnTo>
                      <a:pt x="494" y="2814"/>
                    </a:lnTo>
                    <a:lnTo>
                      <a:pt x="491" y="2833"/>
                    </a:lnTo>
                    <a:lnTo>
                      <a:pt x="489" y="2869"/>
                    </a:lnTo>
                    <a:lnTo>
                      <a:pt x="501" y="2919"/>
                    </a:lnTo>
                    <a:lnTo>
                      <a:pt x="538" y="2978"/>
                    </a:lnTo>
                    <a:lnTo>
                      <a:pt x="580" y="3010"/>
                    </a:lnTo>
                    <a:lnTo>
                      <a:pt x="612" y="3024"/>
                    </a:lnTo>
                    <a:lnTo>
                      <a:pt x="631" y="3030"/>
                    </a:lnTo>
                    <a:lnTo>
                      <a:pt x="659" y="3036"/>
                    </a:lnTo>
                    <a:lnTo>
                      <a:pt x="805" y="3054"/>
                    </a:lnTo>
                    <a:lnTo>
                      <a:pt x="947" y="3064"/>
                    </a:lnTo>
                    <a:lnTo>
                      <a:pt x="1032" y="3066"/>
                    </a:lnTo>
                    <a:lnTo>
                      <a:pt x="1093" y="3064"/>
                    </a:lnTo>
                    <a:lnTo>
                      <a:pt x="1227" y="3059"/>
                    </a:lnTo>
                    <a:lnTo>
                      <a:pt x="1372" y="3043"/>
                    </a:lnTo>
                    <a:lnTo>
                      <a:pt x="1529" y="3017"/>
                    </a:lnTo>
                    <a:lnTo>
                      <a:pt x="1693" y="2980"/>
                    </a:lnTo>
                    <a:lnTo>
                      <a:pt x="1865" y="2928"/>
                    </a:lnTo>
                    <a:lnTo>
                      <a:pt x="2042" y="2861"/>
                    </a:lnTo>
                    <a:lnTo>
                      <a:pt x="2222" y="2775"/>
                    </a:lnTo>
                    <a:lnTo>
                      <a:pt x="2314" y="2725"/>
                    </a:lnTo>
                    <a:lnTo>
                      <a:pt x="3328" y="3738"/>
                    </a:lnTo>
                    <a:lnTo>
                      <a:pt x="3341" y="3751"/>
                    </a:lnTo>
                    <a:lnTo>
                      <a:pt x="3371" y="3772"/>
                    </a:lnTo>
                    <a:lnTo>
                      <a:pt x="3420" y="3789"/>
                    </a:lnTo>
                    <a:lnTo>
                      <a:pt x="3455" y="3792"/>
                    </a:lnTo>
                    <a:lnTo>
                      <a:pt x="3489" y="3789"/>
                    </a:lnTo>
                    <a:lnTo>
                      <a:pt x="3538" y="3772"/>
                    </a:lnTo>
                    <a:lnTo>
                      <a:pt x="3569" y="3751"/>
                    </a:lnTo>
                    <a:lnTo>
                      <a:pt x="3583" y="3738"/>
                    </a:lnTo>
                    <a:lnTo>
                      <a:pt x="3595" y="3725"/>
                    </a:lnTo>
                    <a:lnTo>
                      <a:pt x="3615" y="3695"/>
                    </a:lnTo>
                    <a:lnTo>
                      <a:pt x="3633" y="3646"/>
                    </a:lnTo>
                    <a:lnTo>
                      <a:pt x="3633" y="3577"/>
                    </a:lnTo>
                    <a:lnTo>
                      <a:pt x="3615" y="3528"/>
                    </a:lnTo>
                    <a:lnTo>
                      <a:pt x="3595" y="3498"/>
                    </a:lnTo>
                    <a:lnTo>
                      <a:pt x="3583" y="3484"/>
                    </a:lnTo>
                    <a:close/>
                  </a:path>
                </a:pathLst>
              </a:custGeom>
              <a:solidFill>
                <a:srgbClr val="F259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85" name="Google Shape;85;p1"/>
            <p:cNvGrpSpPr/>
            <p:nvPr/>
          </p:nvGrpSpPr>
          <p:grpSpPr>
            <a:xfrm>
              <a:off x="5543065" y="4877230"/>
              <a:ext cx="1540073" cy="679475"/>
              <a:chOff x="4818302" y="4416666"/>
              <a:chExt cx="2638763" cy="1164213"/>
            </a:xfrm>
          </p:grpSpPr>
          <p:grpSp>
            <p:nvGrpSpPr>
              <p:cNvPr id="86" name="Google Shape;86;p1"/>
              <p:cNvGrpSpPr/>
              <p:nvPr/>
            </p:nvGrpSpPr>
            <p:grpSpPr>
              <a:xfrm rot="2700000">
                <a:off x="4980387" y="4580698"/>
                <a:ext cx="789264" cy="785370"/>
                <a:chOff x="8909794" y="1241000"/>
                <a:chExt cx="1930401" cy="1920875"/>
              </a:xfrm>
            </p:grpSpPr>
            <p:sp>
              <p:nvSpPr>
                <p:cNvPr id="87" name="Google Shape;87;p1"/>
                <p:cNvSpPr/>
                <p:nvPr/>
              </p:nvSpPr>
              <p:spPr>
                <a:xfrm>
                  <a:off x="8909794" y="1241000"/>
                  <a:ext cx="1776413" cy="1765300"/>
                </a:xfrm>
                <a:custGeom>
                  <a:rect b="b" l="l" r="r" t="t"/>
                  <a:pathLst>
                    <a:path extrusionOk="0" h="3337" w="3357">
                      <a:moveTo>
                        <a:pt x="2653" y="700"/>
                      </a:moveTo>
                      <a:lnTo>
                        <a:pt x="2722" y="772"/>
                      </a:lnTo>
                      <a:lnTo>
                        <a:pt x="2850" y="919"/>
                      </a:lnTo>
                      <a:lnTo>
                        <a:pt x="2964" y="1070"/>
                      </a:lnTo>
                      <a:lnTo>
                        <a:pt x="3065" y="1226"/>
                      </a:lnTo>
                      <a:lnTo>
                        <a:pt x="3150" y="1386"/>
                      </a:lnTo>
                      <a:lnTo>
                        <a:pt x="3222" y="1545"/>
                      </a:lnTo>
                      <a:lnTo>
                        <a:pt x="3278" y="1705"/>
                      </a:lnTo>
                      <a:lnTo>
                        <a:pt x="3320" y="1865"/>
                      </a:lnTo>
                      <a:lnTo>
                        <a:pt x="3346" y="2023"/>
                      </a:lnTo>
                      <a:lnTo>
                        <a:pt x="3357" y="2179"/>
                      </a:lnTo>
                      <a:lnTo>
                        <a:pt x="3353" y="2329"/>
                      </a:lnTo>
                      <a:lnTo>
                        <a:pt x="3334" y="2474"/>
                      </a:lnTo>
                      <a:lnTo>
                        <a:pt x="3298" y="2612"/>
                      </a:lnTo>
                      <a:lnTo>
                        <a:pt x="3247" y="2744"/>
                      </a:lnTo>
                      <a:lnTo>
                        <a:pt x="3179" y="2865"/>
                      </a:lnTo>
                      <a:lnTo>
                        <a:pt x="3095" y="2977"/>
                      </a:lnTo>
                      <a:lnTo>
                        <a:pt x="3046" y="3027"/>
                      </a:lnTo>
                      <a:lnTo>
                        <a:pt x="2994" y="3076"/>
                      </a:lnTo>
                      <a:lnTo>
                        <a:pt x="2882" y="3160"/>
                      </a:lnTo>
                      <a:lnTo>
                        <a:pt x="2760" y="3227"/>
                      </a:lnTo>
                      <a:lnTo>
                        <a:pt x="2629" y="3278"/>
                      </a:lnTo>
                      <a:lnTo>
                        <a:pt x="2489" y="3314"/>
                      </a:lnTo>
                      <a:lnTo>
                        <a:pt x="2343" y="3334"/>
                      </a:lnTo>
                      <a:lnTo>
                        <a:pt x="2192" y="3337"/>
                      </a:lnTo>
                      <a:lnTo>
                        <a:pt x="2037" y="3325"/>
                      </a:lnTo>
                      <a:lnTo>
                        <a:pt x="1877" y="3299"/>
                      </a:lnTo>
                      <a:lnTo>
                        <a:pt x="1717" y="3258"/>
                      </a:lnTo>
                      <a:lnTo>
                        <a:pt x="1554" y="3201"/>
                      </a:lnTo>
                      <a:lnTo>
                        <a:pt x="1393" y="3131"/>
                      </a:lnTo>
                      <a:lnTo>
                        <a:pt x="1235" y="3046"/>
                      </a:lnTo>
                      <a:lnTo>
                        <a:pt x="1078" y="2947"/>
                      </a:lnTo>
                      <a:lnTo>
                        <a:pt x="925" y="2833"/>
                      </a:lnTo>
                      <a:lnTo>
                        <a:pt x="777" y="2706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3" y="261"/>
                      </a:lnTo>
                      <a:lnTo>
                        <a:pt x="476" y="177"/>
                      </a:lnTo>
                      <a:lnTo>
                        <a:pt x="598" y="110"/>
                      </a:lnTo>
                      <a:lnTo>
                        <a:pt x="729" y="59"/>
                      </a:lnTo>
                      <a:lnTo>
                        <a:pt x="869" y="23"/>
                      </a:lnTo>
                      <a:lnTo>
                        <a:pt x="1016" y="4"/>
                      </a:lnTo>
                      <a:lnTo>
                        <a:pt x="1167" y="0"/>
                      </a:lnTo>
                      <a:lnTo>
                        <a:pt x="1322" y="12"/>
                      </a:lnTo>
                      <a:lnTo>
                        <a:pt x="1481" y="38"/>
                      </a:lnTo>
                      <a:lnTo>
                        <a:pt x="1642" y="79"/>
                      </a:lnTo>
                      <a:lnTo>
                        <a:pt x="1803" y="135"/>
                      </a:lnTo>
                      <a:lnTo>
                        <a:pt x="1965" y="206"/>
                      </a:lnTo>
                      <a:lnTo>
                        <a:pt x="2125" y="291"/>
                      </a:lnTo>
                      <a:lnTo>
                        <a:pt x="2282" y="390"/>
                      </a:lnTo>
                      <a:lnTo>
                        <a:pt x="2434" y="504"/>
                      </a:lnTo>
                      <a:lnTo>
                        <a:pt x="2581" y="631"/>
                      </a:lnTo>
                      <a:lnTo>
                        <a:pt x="2653" y="700"/>
                      </a:lnTo>
                      <a:close/>
                    </a:path>
                  </a:pathLst>
                </a:custGeom>
                <a:solidFill>
                  <a:srgbClr val="F25938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8" name="Google Shape;88;p1"/>
                <p:cNvSpPr/>
                <p:nvPr/>
              </p:nvSpPr>
              <p:spPr>
                <a:xfrm>
                  <a:off x="8909794" y="1255288"/>
                  <a:ext cx="454025" cy="1425575"/>
                </a:xfrm>
                <a:custGeom>
                  <a:rect b="b" l="l" r="r" t="t"/>
                  <a:pathLst>
                    <a:path extrusionOk="0" h="2694" w="859">
                      <a:moveTo>
                        <a:pt x="792" y="2694"/>
                      </a:moveTo>
                      <a:lnTo>
                        <a:pt x="748" y="2653"/>
                      </a:lnTo>
                      <a:lnTo>
                        <a:pt x="705" y="2611"/>
                      </a:lnTo>
                      <a:lnTo>
                        <a:pt x="635" y="2540"/>
                      </a:lnTo>
                      <a:lnTo>
                        <a:pt x="507" y="2394"/>
                      </a:lnTo>
                      <a:lnTo>
                        <a:pt x="393" y="2241"/>
                      </a:lnTo>
                      <a:lnTo>
                        <a:pt x="294" y="2085"/>
                      </a:lnTo>
                      <a:lnTo>
                        <a:pt x="208" y="1927"/>
                      </a:lnTo>
                      <a:lnTo>
                        <a:pt x="137" y="1766"/>
                      </a:lnTo>
                      <a:lnTo>
                        <a:pt x="79" y="1606"/>
                      </a:lnTo>
                      <a:lnTo>
                        <a:pt x="38" y="1446"/>
                      </a:lnTo>
                      <a:lnTo>
                        <a:pt x="12" y="1288"/>
                      </a:lnTo>
                      <a:lnTo>
                        <a:pt x="0" y="1133"/>
                      </a:lnTo>
                      <a:lnTo>
                        <a:pt x="5" y="982"/>
                      </a:lnTo>
                      <a:lnTo>
                        <a:pt x="25" y="837"/>
                      </a:lnTo>
                      <a:lnTo>
                        <a:pt x="59" y="698"/>
                      </a:lnTo>
                      <a:lnTo>
                        <a:pt x="111" y="569"/>
                      </a:lnTo>
                      <a:lnTo>
                        <a:pt x="179" y="446"/>
                      </a:lnTo>
                      <a:lnTo>
                        <a:pt x="264" y="336"/>
                      </a:lnTo>
                      <a:lnTo>
                        <a:pt x="313" y="284"/>
                      </a:lnTo>
                      <a:lnTo>
                        <a:pt x="369" y="230"/>
                      </a:lnTo>
                      <a:lnTo>
                        <a:pt x="494" y="140"/>
                      </a:lnTo>
                      <a:lnTo>
                        <a:pt x="632" y="69"/>
                      </a:lnTo>
                      <a:lnTo>
                        <a:pt x="781" y="17"/>
                      </a:lnTo>
                      <a:lnTo>
                        <a:pt x="859" y="0"/>
                      </a:lnTo>
                      <a:lnTo>
                        <a:pt x="781" y="17"/>
                      </a:lnTo>
                      <a:lnTo>
                        <a:pt x="632" y="69"/>
                      </a:lnTo>
                      <a:lnTo>
                        <a:pt x="494" y="140"/>
                      </a:lnTo>
                      <a:lnTo>
                        <a:pt x="369" y="230"/>
                      </a:lnTo>
                      <a:lnTo>
                        <a:pt x="313" y="284"/>
                      </a:lnTo>
                      <a:lnTo>
                        <a:pt x="264" y="336"/>
                      </a:lnTo>
                      <a:lnTo>
                        <a:pt x="179" y="446"/>
                      </a:lnTo>
                      <a:lnTo>
                        <a:pt x="111" y="569"/>
                      </a:lnTo>
                      <a:lnTo>
                        <a:pt x="59" y="698"/>
                      </a:lnTo>
                      <a:lnTo>
                        <a:pt x="25" y="837"/>
                      </a:lnTo>
                      <a:lnTo>
                        <a:pt x="5" y="982"/>
                      </a:lnTo>
                      <a:lnTo>
                        <a:pt x="0" y="1133"/>
                      </a:lnTo>
                      <a:lnTo>
                        <a:pt x="12" y="1288"/>
                      </a:lnTo>
                      <a:lnTo>
                        <a:pt x="38" y="1446"/>
                      </a:lnTo>
                      <a:lnTo>
                        <a:pt x="79" y="1606"/>
                      </a:lnTo>
                      <a:lnTo>
                        <a:pt x="137" y="1766"/>
                      </a:lnTo>
                      <a:lnTo>
                        <a:pt x="208" y="1927"/>
                      </a:lnTo>
                      <a:lnTo>
                        <a:pt x="294" y="2085"/>
                      </a:lnTo>
                      <a:lnTo>
                        <a:pt x="393" y="2241"/>
                      </a:lnTo>
                      <a:lnTo>
                        <a:pt x="507" y="2394"/>
                      </a:lnTo>
                      <a:lnTo>
                        <a:pt x="635" y="2540"/>
                      </a:lnTo>
                      <a:lnTo>
                        <a:pt x="705" y="2611"/>
                      </a:lnTo>
                      <a:lnTo>
                        <a:pt x="748" y="2653"/>
                      </a:lnTo>
                      <a:lnTo>
                        <a:pt x="792" y="2694"/>
                      </a:lnTo>
                      <a:close/>
                    </a:path>
                  </a:pathLst>
                </a:custGeom>
                <a:solidFill>
                  <a:srgbClr val="E2DAE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9" name="Google Shape;89;p1"/>
                <p:cNvSpPr/>
                <p:nvPr/>
              </p:nvSpPr>
              <p:spPr>
                <a:xfrm>
                  <a:off x="8909794" y="1241000"/>
                  <a:ext cx="1312863" cy="1765300"/>
                </a:xfrm>
                <a:custGeom>
                  <a:rect b="b" l="l" r="r" t="t"/>
                  <a:pathLst>
                    <a:path extrusionOk="0" h="3337" w="2482">
                      <a:moveTo>
                        <a:pt x="2228" y="3337"/>
                      </a:moveTo>
                      <a:lnTo>
                        <a:pt x="2140" y="3335"/>
                      </a:lnTo>
                      <a:lnTo>
                        <a:pt x="1962" y="3315"/>
                      </a:lnTo>
                      <a:lnTo>
                        <a:pt x="1779" y="3276"/>
                      </a:lnTo>
                      <a:lnTo>
                        <a:pt x="1595" y="3217"/>
                      </a:lnTo>
                      <a:lnTo>
                        <a:pt x="1410" y="3140"/>
                      </a:lnTo>
                      <a:lnTo>
                        <a:pt x="1227" y="3043"/>
                      </a:lnTo>
                      <a:lnTo>
                        <a:pt x="1049" y="2928"/>
                      </a:lnTo>
                      <a:lnTo>
                        <a:pt x="876" y="2794"/>
                      </a:lnTo>
                      <a:lnTo>
                        <a:pt x="792" y="2720"/>
                      </a:lnTo>
                      <a:lnTo>
                        <a:pt x="748" y="2679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9" y="256"/>
                      </a:lnTo>
                      <a:lnTo>
                        <a:pt x="494" y="166"/>
                      </a:lnTo>
                      <a:lnTo>
                        <a:pt x="632" y="95"/>
                      </a:lnTo>
                      <a:lnTo>
                        <a:pt x="781" y="43"/>
                      </a:lnTo>
                      <a:lnTo>
                        <a:pt x="859" y="26"/>
                      </a:lnTo>
                      <a:lnTo>
                        <a:pt x="925" y="15"/>
                      </a:lnTo>
                      <a:lnTo>
                        <a:pt x="1060" y="2"/>
                      </a:lnTo>
                      <a:lnTo>
                        <a:pt x="1129" y="0"/>
                      </a:lnTo>
                      <a:lnTo>
                        <a:pt x="1196" y="2"/>
                      </a:lnTo>
                      <a:lnTo>
                        <a:pt x="1331" y="13"/>
                      </a:lnTo>
                      <a:lnTo>
                        <a:pt x="1399" y="23"/>
                      </a:lnTo>
                      <a:lnTo>
                        <a:pt x="1318" y="39"/>
                      </a:lnTo>
                      <a:lnTo>
                        <a:pt x="1164" y="91"/>
                      </a:lnTo>
                      <a:lnTo>
                        <a:pt x="1021" y="161"/>
                      </a:lnTo>
                      <a:lnTo>
                        <a:pt x="892" y="255"/>
                      </a:lnTo>
                      <a:lnTo>
                        <a:pt x="834" y="310"/>
                      </a:lnTo>
                      <a:lnTo>
                        <a:pt x="785" y="362"/>
                      </a:lnTo>
                      <a:lnTo>
                        <a:pt x="700" y="472"/>
                      </a:lnTo>
                      <a:lnTo>
                        <a:pt x="632" y="595"/>
                      </a:lnTo>
                      <a:lnTo>
                        <a:pt x="581" y="724"/>
                      </a:lnTo>
                      <a:lnTo>
                        <a:pt x="546" y="863"/>
                      </a:lnTo>
                      <a:lnTo>
                        <a:pt x="526" y="1008"/>
                      </a:lnTo>
                      <a:lnTo>
                        <a:pt x="522" y="1159"/>
                      </a:lnTo>
                      <a:lnTo>
                        <a:pt x="533" y="1314"/>
                      </a:lnTo>
                      <a:lnTo>
                        <a:pt x="560" y="1472"/>
                      </a:lnTo>
                      <a:lnTo>
                        <a:pt x="602" y="1632"/>
                      </a:lnTo>
                      <a:lnTo>
                        <a:pt x="658" y="1792"/>
                      </a:lnTo>
                      <a:lnTo>
                        <a:pt x="729" y="1953"/>
                      </a:lnTo>
                      <a:lnTo>
                        <a:pt x="815" y="2111"/>
                      </a:lnTo>
                      <a:lnTo>
                        <a:pt x="915" y="2267"/>
                      </a:lnTo>
                      <a:lnTo>
                        <a:pt x="1029" y="2420"/>
                      </a:lnTo>
                      <a:lnTo>
                        <a:pt x="1157" y="2566"/>
                      </a:lnTo>
                      <a:lnTo>
                        <a:pt x="1227" y="2637"/>
                      </a:lnTo>
                      <a:lnTo>
                        <a:pt x="1298" y="2706"/>
                      </a:lnTo>
                      <a:lnTo>
                        <a:pt x="1446" y="2833"/>
                      </a:lnTo>
                      <a:lnTo>
                        <a:pt x="1599" y="2947"/>
                      </a:lnTo>
                      <a:lnTo>
                        <a:pt x="1757" y="3046"/>
                      </a:lnTo>
                      <a:lnTo>
                        <a:pt x="1917" y="3132"/>
                      </a:lnTo>
                      <a:lnTo>
                        <a:pt x="2078" y="3203"/>
                      </a:lnTo>
                      <a:lnTo>
                        <a:pt x="2240" y="3259"/>
                      </a:lnTo>
                      <a:lnTo>
                        <a:pt x="2401" y="3299"/>
                      </a:lnTo>
                      <a:lnTo>
                        <a:pt x="2482" y="3314"/>
                      </a:lnTo>
                      <a:lnTo>
                        <a:pt x="2420" y="3325"/>
                      </a:lnTo>
                      <a:lnTo>
                        <a:pt x="2293" y="3335"/>
                      </a:lnTo>
                      <a:lnTo>
                        <a:pt x="2228" y="3337"/>
                      </a:lnTo>
                      <a:close/>
                    </a:path>
                  </a:pathLst>
                </a:custGeom>
                <a:solidFill>
                  <a:srgbClr val="F14F3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0" name="Google Shape;90;p1"/>
                <p:cNvSpPr/>
                <p:nvPr/>
              </p:nvSpPr>
              <p:spPr>
                <a:xfrm>
                  <a:off x="9222531" y="1552150"/>
                  <a:ext cx="1617663" cy="1609725"/>
                </a:xfrm>
                <a:custGeom>
                  <a:rect b="b" l="l" r="r" t="t"/>
                  <a:pathLst>
                    <a:path extrusionOk="0" h="3043" w="3058">
                      <a:moveTo>
                        <a:pt x="3006" y="2734"/>
                      </a:moveTo>
                      <a:lnTo>
                        <a:pt x="2124" y="1857"/>
                      </a:lnTo>
                      <a:lnTo>
                        <a:pt x="2124" y="782"/>
                      </a:lnTo>
                      <a:lnTo>
                        <a:pt x="2124" y="763"/>
                      </a:lnTo>
                      <a:lnTo>
                        <a:pt x="2117" y="728"/>
                      </a:lnTo>
                      <a:lnTo>
                        <a:pt x="2094" y="681"/>
                      </a:lnTo>
                      <a:lnTo>
                        <a:pt x="2045" y="632"/>
                      </a:lnTo>
                      <a:lnTo>
                        <a:pt x="1998" y="609"/>
                      </a:lnTo>
                      <a:lnTo>
                        <a:pt x="1963" y="602"/>
                      </a:lnTo>
                      <a:lnTo>
                        <a:pt x="1944" y="602"/>
                      </a:lnTo>
                      <a:lnTo>
                        <a:pt x="1926" y="602"/>
                      </a:lnTo>
                      <a:lnTo>
                        <a:pt x="1891" y="609"/>
                      </a:lnTo>
                      <a:lnTo>
                        <a:pt x="1844" y="632"/>
                      </a:lnTo>
                      <a:lnTo>
                        <a:pt x="1795" y="681"/>
                      </a:lnTo>
                      <a:lnTo>
                        <a:pt x="1772" y="728"/>
                      </a:lnTo>
                      <a:lnTo>
                        <a:pt x="1764" y="763"/>
                      </a:lnTo>
                      <a:lnTo>
                        <a:pt x="1764" y="782"/>
                      </a:lnTo>
                      <a:lnTo>
                        <a:pt x="1764" y="1500"/>
                      </a:lnTo>
                      <a:lnTo>
                        <a:pt x="1079" y="819"/>
                      </a:lnTo>
                      <a:lnTo>
                        <a:pt x="1079" y="259"/>
                      </a:lnTo>
                      <a:lnTo>
                        <a:pt x="1079" y="240"/>
                      </a:lnTo>
                      <a:lnTo>
                        <a:pt x="1072" y="206"/>
                      </a:lnTo>
                      <a:lnTo>
                        <a:pt x="1049" y="158"/>
                      </a:lnTo>
                      <a:lnTo>
                        <a:pt x="1000" y="109"/>
                      </a:lnTo>
                      <a:lnTo>
                        <a:pt x="952" y="86"/>
                      </a:lnTo>
                      <a:lnTo>
                        <a:pt x="918" y="79"/>
                      </a:lnTo>
                      <a:lnTo>
                        <a:pt x="899" y="79"/>
                      </a:lnTo>
                      <a:lnTo>
                        <a:pt x="880" y="79"/>
                      </a:lnTo>
                      <a:lnTo>
                        <a:pt x="846" y="86"/>
                      </a:lnTo>
                      <a:lnTo>
                        <a:pt x="798" y="109"/>
                      </a:lnTo>
                      <a:lnTo>
                        <a:pt x="749" y="158"/>
                      </a:lnTo>
                      <a:lnTo>
                        <a:pt x="726" y="206"/>
                      </a:lnTo>
                      <a:lnTo>
                        <a:pt x="719" y="240"/>
                      </a:lnTo>
                      <a:lnTo>
                        <a:pt x="719" y="259"/>
                      </a:lnTo>
                      <a:lnTo>
                        <a:pt x="719" y="461"/>
                      </a:lnTo>
                      <a:lnTo>
                        <a:pt x="305" y="50"/>
                      </a:lnTo>
                      <a:lnTo>
                        <a:pt x="293" y="37"/>
                      </a:lnTo>
                      <a:lnTo>
                        <a:pt x="262" y="17"/>
                      </a:lnTo>
                      <a:lnTo>
                        <a:pt x="212" y="0"/>
                      </a:lnTo>
                      <a:lnTo>
                        <a:pt x="143" y="0"/>
                      </a:lnTo>
                      <a:lnTo>
                        <a:pt x="94" y="18"/>
                      </a:lnTo>
                      <a:lnTo>
                        <a:pt x="65" y="39"/>
                      </a:lnTo>
                      <a:lnTo>
                        <a:pt x="51" y="50"/>
                      </a:lnTo>
                      <a:lnTo>
                        <a:pt x="38" y="64"/>
                      </a:lnTo>
                      <a:lnTo>
                        <a:pt x="19" y="95"/>
                      </a:lnTo>
                      <a:lnTo>
                        <a:pt x="0" y="144"/>
                      </a:lnTo>
                      <a:lnTo>
                        <a:pt x="0" y="213"/>
                      </a:lnTo>
                      <a:lnTo>
                        <a:pt x="19" y="262"/>
                      </a:lnTo>
                      <a:lnTo>
                        <a:pt x="39" y="292"/>
                      </a:lnTo>
                      <a:lnTo>
                        <a:pt x="52" y="305"/>
                      </a:lnTo>
                      <a:lnTo>
                        <a:pt x="462" y="714"/>
                      </a:lnTo>
                      <a:lnTo>
                        <a:pt x="261" y="714"/>
                      </a:lnTo>
                      <a:lnTo>
                        <a:pt x="242" y="714"/>
                      </a:lnTo>
                      <a:lnTo>
                        <a:pt x="206" y="721"/>
                      </a:lnTo>
                      <a:lnTo>
                        <a:pt x="159" y="743"/>
                      </a:lnTo>
                      <a:lnTo>
                        <a:pt x="110" y="792"/>
                      </a:lnTo>
                      <a:lnTo>
                        <a:pt x="88" y="839"/>
                      </a:lnTo>
                      <a:lnTo>
                        <a:pt x="81" y="875"/>
                      </a:lnTo>
                      <a:lnTo>
                        <a:pt x="81" y="894"/>
                      </a:lnTo>
                      <a:lnTo>
                        <a:pt x="81" y="913"/>
                      </a:lnTo>
                      <a:lnTo>
                        <a:pt x="88" y="947"/>
                      </a:lnTo>
                      <a:lnTo>
                        <a:pt x="110" y="995"/>
                      </a:lnTo>
                      <a:lnTo>
                        <a:pt x="159" y="1044"/>
                      </a:lnTo>
                      <a:lnTo>
                        <a:pt x="206" y="1065"/>
                      </a:lnTo>
                      <a:lnTo>
                        <a:pt x="242" y="1073"/>
                      </a:lnTo>
                      <a:lnTo>
                        <a:pt x="261" y="1074"/>
                      </a:lnTo>
                      <a:lnTo>
                        <a:pt x="824" y="1074"/>
                      </a:lnTo>
                      <a:lnTo>
                        <a:pt x="1255" y="1500"/>
                      </a:lnTo>
                      <a:lnTo>
                        <a:pt x="500" y="1500"/>
                      </a:lnTo>
                      <a:lnTo>
                        <a:pt x="481" y="1502"/>
                      </a:lnTo>
                      <a:lnTo>
                        <a:pt x="447" y="1509"/>
                      </a:lnTo>
                      <a:lnTo>
                        <a:pt x="399" y="1531"/>
                      </a:lnTo>
                      <a:lnTo>
                        <a:pt x="350" y="1579"/>
                      </a:lnTo>
                      <a:lnTo>
                        <a:pt x="327" y="1627"/>
                      </a:lnTo>
                      <a:lnTo>
                        <a:pt x="320" y="1662"/>
                      </a:lnTo>
                      <a:lnTo>
                        <a:pt x="320" y="1680"/>
                      </a:lnTo>
                      <a:lnTo>
                        <a:pt x="320" y="1699"/>
                      </a:lnTo>
                      <a:lnTo>
                        <a:pt x="327" y="1735"/>
                      </a:lnTo>
                      <a:lnTo>
                        <a:pt x="350" y="1783"/>
                      </a:lnTo>
                      <a:lnTo>
                        <a:pt x="399" y="1832"/>
                      </a:lnTo>
                      <a:lnTo>
                        <a:pt x="447" y="1853"/>
                      </a:lnTo>
                      <a:lnTo>
                        <a:pt x="481" y="1860"/>
                      </a:lnTo>
                      <a:lnTo>
                        <a:pt x="500" y="1860"/>
                      </a:lnTo>
                      <a:lnTo>
                        <a:pt x="1616" y="1860"/>
                      </a:lnTo>
                      <a:lnTo>
                        <a:pt x="2752" y="2989"/>
                      </a:lnTo>
                      <a:lnTo>
                        <a:pt x="2765" y="3002"/>
                      </a:lnTo>
                      <a:lnTo>
                        <a:pt x="2796" y="3022"/>
                      </a:lnTo>
                      <a:lnTo>
                        <a:pt x="2845" y="3040"/>
                      </a:lnTo>
                      <a:lnTo>
                        <a:pt x="2879" y="3043"/>
                      </a:lnTo>
                      <a:lnTo>
                        <a:pt x="2914" y="3040"/>
                      </a:lnTo>
                      <a:lnTo>
                        <a:pt x="2964" y="3022"/>
                      </a:lnTo>
                      <a:lnTo>
                        <a:pt x="2993" y="3002"/>
                      </a:lnTo>
                      <a:lnTo>
                        <a:pt x="3007" y="2989"/>
                      </a:lnTo>
                      <a:lnTo>
                        <a:pt x="3020" y="2976"/>
                      </a:lnTo>
                      <a:lnTo>
                        <a:pt x="3039" y="2946"/>
                      </a:lnTo>
                      <a:lnTo>
                        <a:pt x="3058" y="2896"/>
                      </a:lnTo>
                      <a:lnTo>
                        <a:pt x="3058" y="2827"/>
                      </a:lnTo>
                      <a:lnTo>
                        <a:pt x="3039" y="2778"/>
                      </a:lnTo>
                      <a:lnTo>
                        <a:pt x="3019" y="2749"/>
                      </a:lnTo>
                      <a:lnTo>
                        <a:pt x="3006" y="2734"/>
                      </a:lnTo>
                      <a:close/>
                    </a:path>
                  </a:pathLst>
                </a:custGeom>
                <a:solidFill>
                  <a:srgbClr val="B72F3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91" name="Google Shape;91;p1"/>
              <p:cNvGrpSpPr/>
              <p:nvPr/>
            </p:nvGrpSpPr>
            <p:grpSpPr>
              <a:xfrm rot="3600000">
                <a:off x="5632304" y="4773717"/>
                <a:ext cx="641377" cy="638213"/>
                <a:chOff x="8909794" y="1241000"/>
                <a:chExt cx="1930401" cy="1920875"/>
              </a:xfrm>
            </p:grpSpPr>
            <p:sp>
              <p:nvSpPr>
                <p:cNvPr id="92" name="Google Shape;92;p1"/>
                <p:cNvSpPr/>
                <p:nvPr/>
              </p:nvSpPr>
              <p:spPr>
                <a:xfrm>
                  <a:off x="8909794" y="1241000"/>
                  <a:ext cx="1776413" cy="1765300"/>
                </a:xfrm>
                <a:custGeom>
                  <a:rect b="b" l="l" r="r" t="t"/>
                  <a:pathLst>
                    <a:path extrusionOk="0" h="3337" w="3357">
                      <a:moveTo>
                        <a:pt x="2653" y="700"/>
                      </a:moveTo>
                      <a:lnTo>
                        <a:pt x="2722" y="772"/>
                      </a:lnTo>
                      <a:lnTo>
                        <a:pt x="2850" y="919"/>
                      </a:lnTo>
                      <a:lnTo>
                        <a:pt x="2964" y="1070"/>
                      </a:lnTo>
                      <a:lnTo>
                        <a:pt x="3065" y="1226"/>
                      </a:lnTo>
                      <a:lnTo>
                        <a:pt x="3150" y="1386"/>
                      </a:lnTo>
                      <a:lnTo>
                        <a:pt x="3222" y="1545"/>
                      </a:lnTo>
                      <a:lnTo>
                        <a:pt x="3278" y="1705"/>
                      </a:lnTo>
                      <a:lnTo>
                        <a:pt x="3320" y="1865"/>
                      </a:lnTo>
                      <a:lnTo>
                        <a:pt x="3346" y="2023"/>
                      </a:lnTo>
                      <a:lnTo>
                        <a:pt x="3357" y="2179"/>
                      </a:lnTo>
                      <a:lnTo>
                        <a:pt x="3353" y="2329"/>
                      </a:lnTo>
                      <a:lnTo>
                        <a:pt x="3334" y="2474"/>
                      </a:lnTo>
                      <a:lnTo>
                        <a:pt x="3298" y="2612"/>
                      </a:lnTo>
                      <a:lnTo>
                        <a:pt x="3247" y="2744"/>
                      </a:lnTo>
                      <a:lnTo>
                        <a:pt x="3179" y="2865"/>
                      </a:lnTo>
                      <a:lnTo>
                        <a:pt x="3095" y="2977"/>
                      </a:lnTo>
                      <a:lnTo>
                        <a:pt x="3046" y="3027"/>
                      </a:lnTo>
                      <a:lnTo>
                        <a:pt x="2994" y="3076"/>
                      </a:lnTo>
                      <a:lnTo>
                        <a:pt x="2882" y="3160"/>
                      </a:lnTo>
                      <a:lnTo>
                        <a:pt x="2760" y="3227"/>
                      </a:lnTo>
                      <a:lnTo>
                        <a:pt x="2629" y="3278"/>
                      </a:lnTo>
                      <a:lnTo>
                        <a:pt x="2489" y="3314"/>
                      </a:lnTo>
                      <a:lnTo>
                        <a:pt x="2343" y="3334"/>
                      </a:lnTo>
                      <a:lnTo>
                        <a:pt x="2192" y="3337"/>
                      </a:lnTo>
                      <a:lnTo>
                        <a:pt x="2037" y="3325"/>
                      </a:lnTo>
                      <a:lnTo>
                        <a:pt x="1877" y="3299"/>
                      </a:lnTo>
                      <a:lnTo>
                        <a:pt x="1717" y="3258"/>
                      </a:lnTo>
                      <a:lnTo>
                        <a:pt x="1554" y="3201"/>
                      </a:lnTo>
                      <a:lnTo>
                        <a:pt x="1393" y="3131"/>
                      </a:lnTo>
                      <a:lnTo>
                        <a:pt x="1235" y="3046"/>
                      </a:lnTo>
                      <a:lnTo>
                        <a:pt x="1078" y="2947"/>
                      </a:lnTo>
                      <a:lnTo>
                        <a:pt x="925" y="2833"/>
                      </a:lnTo>
                      <a:lnTo>
                        <a:pt x="777" y="2706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3" y="261"/>
                      </a:lnTo>
                      <a:lnTo>
                        <a:pt x="476" y="177"/>
                      </a:lnTo>
                      <a:lnTo>
                        <a:pt x="598" y="110"/>
                      </a:lnTo>
                      <a:lnTo>
                        <a:pt x="729" y="59"/>
                      </a:lnTo>
                      <a:lnTo>
                        <a:pt x="869" y="23"/>
                      </a:lnTo>
                      <a:lnTo>
                        <a:pt x="1016" y="4"/>
                      </a:lnTo>
                      <a:lnTo>
                        <a:pt x="1167" y="0"/>
                      </a:lnTo>
                      <a:lnTo>
                        <a:pt x="1322" y="12"/>
                      </a:lnTo>
                      <a:lnTo>
                        <a:pt x="1481" y="38"/>
                      </a:lnTo>
                      <a:lnTo>
                        <a:pt x="1642" y="79"/>
                      </a:lnTo>
                      <a:lnTo>
                        <a:pt x="1803" y="135"/>
                      </a:lnTo>
                      <a:lnTo>
                        <a:pt x="1965" y="206"/>
                      </a:lnTo>
                      <a:lnTo>
                        <a:pt x="2125" y="291"/>
                      </a:lnTo>
                      <a:lnTo>
                        <a:pt x="2282" y="390"/>
                      </a:lnTo>
                      <a:lnTo>
                        <a:pt x="2434" y="504"/>
                      </a:lnTo>
                      <a:lnTo>
                        <a:pt x="2581" y="631"/>
                      </a:lnTo>
                      <a:lnTo>
                        <a:pt x="2653" y="700"/>
                      </a:lnTo>
                      <a:close/>
                    </a:path>
                  </a:pathLst>
                </a:custGeom>
                <a:solidFill>
                  <a:srgbClr val="F25938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3" name="Google Shape;93;p1"/>
                <p:cNvSpPr/>
                <p:nvPr/>
              </p:nvSpPr>
              <p:spPr>
                <a:xfrm>
                  <a:off x="8909794" y="1255288"/>
                  <a:ext cx="454025" cy="1425575"/>
                </a:xfrm>
                <a:custGeom>
                  <a:rect b="b" l="l" r="r" t="t"/>
                  <a:pathLst>
                    <a:path extrusionOk="0" h="2694" w="859">
                      <a:moveTo>
                        <a:pt x="792" y="2694"/>
                      </a:moveTo>
                      <a:lnTo>
                        <a:pt x="748" y="2653"/>
                      </a:lnTo>
                      <a:lnTo>
                        <a:pt x="705" y="2611"/>
                      </a:lnTo>
                      <a:lnTo>
                        <a:pt x="635" y="2540"/>
                      </a:lnTo>
                      <a:lnTo>
                        <a:pt x="507" y="2394"/>
                      </a:lnTo>
                      <a:lnTo>
                        <a:pt x="393" y="2241"/>
                      </a:lnTo>
                      <a:lnTo>
                        <a:pt x="294" y="2085"/>
                      </a:lnTo>
                      <a:lnTo>
                        <a:pt x="208" y="1927"/>
                      </a:lnTo>
                      <a:lnTo>
                        <a:pt x="137" y="1766"/>
                      </a:lnTo>
                      <a:lnTo>
                        <a:pt x="79" y="1606"/>
                      </a:lnTo>
                      <a:lnTo>
                        <a:pt x="38" y="1446"/>
                      </a:lnTo>
                      <a:lnTo>
                        <a:pt x="12" y="1288"/>
                      </a:lnTo>
                      <a:lnTo>
                        <a:pt x="0" y="1133"/>
                      </a:lnTo>
                      <a:lnTo>
                        <a:pt x="5" y="982"/>
                      </a:lnTo>
                      <a:lnTo>
                        <a:pt x="25" y="837"/>
                      </a:lnTo>
                      <a:lnTo>
                        <a:pt x="59" y="698"/>
                      </a:lnTo>
                      <a:lnTo>
                        <a:pt x="111" y="569"/>
                      </a:lnTo>
                      <a:lnTo>
                        <a:pt x="179" y="446"/>
                      </a:lnTo>
                      <a:lnTo>
                        <a:pt x="264" y="336"/>
                      </a:lnTo>
                      <a:lnTo>
                        <a:pt x="313" y="284"/>
                      </a:lnTo>
                      <a:lnTo>
                        <a:pt x="369" y="230"/>
                      </a:lnTo>
                      <a:lnTo>
                        <a:pt x="494" y="140"/>
                      </a:lnTo>
                      <a:lnTo>
                        <a:pt x="632" y="69"/>
                      </a:lnTo>
                      <a:lnTo>
                        <a:pt x="781" y="17"/>
                      </a:lnTo>
                      <a:lnTo>
                        <a:pt x="859" y="0"/>
                      </a:lnTo>
                      <a:lnTo>
                        <a:pt x="781" y="17"/>
                      </a:lnTo>
                      <a:lnTo>
                        <a:pt x="632" y="69"/>
                      </a:lnTo>
                      <a:lnTo>
                        <a:pt x="494" y="140"/>
                      </a:lnTo>
                      <a:lnTo>
                        <a:pt x="369" y="230"/>
                      </a:lnTo>
                      <a:lnTo>
                        <a:pt x="313" y="284"/>
                      </a:lnTo>
                      <a:lnTo>
                        <a:pt x="264" y="336"/>
                      </a:lnTo>
                      <a:lnTo>
                        <a:pt x="179" y="446"/>
                      </a:lnTo>
                      <a:lnTo>
                        <a:pt x="111" y="569"/>
                      </a:lnTo>
                      <a:lnTo>
                        <a:pt x="59" y="698"/>
                      </a:lnTo>
                      <a:lnTo>
                        <a:pt x="25" y="837"/>
                      </a:lnTo>
                      <a:lnTo>
                        <a:pt x="5" y="982"/>
                      </a:lnTo>
                      <a:lnTo>
                        <a:pt x="0" y="1133"/>
                      </a:lnTo>
                      <a:lnTo>
                        <a:pt x="12" y="1288"/>
                      </a:lnTo>
                      <a:lnTo>
                        <a:pt x="38" y="1446"/>
                      </a:lnTo>
                      <a:lnTo>
                        <a:pt x="79" y="1606"/>
                      </a:lnTo>
                      <a:lnTo>
                        <a:pt x="137" y="1766"/>
                      </a:lnTo>
                      <a:lnTo>
                        <a:pt x="208" y="1927"/>
                      </a:lnTo>
                      <a:lnTo>
                        <a:pt x="294" y="2085"/>
                      </a:lnTo>
                      <a:lnTo>
                        <a:pt x="393" y="2241"/>
                      </a:lnTo>
                      <a:lnTo>
                        <a:pt x="507" y="2394"/>
                      </a:lnTo>
                      <a:lnTo>
                        <a:pt x="635" y="2540"/>
                      </a:lnTo>
                      <a:lnTo>
                        <a:pt x="705" y="2611"/>
                      </a:lnTo>
                      <a:lnTo>
                        <a:pt x="748" y="2653"/>
                      </a:lnTo>
                      <a:lnTo>
                        <a:pt x="792" y="2694"/>
                      </a:lnTo>
                      <a:close/>
                    </a:path>
                  </a:pathLst>
                </a:custGeom>
                <a:solidFill>
                  <a:srgbClr val="E2DAE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4" name="Google Shape;94;p1"/>
                <p:cNvSpPr/>
                <p:nvPr/>
              </p:nvSpPr>
              <p:spPr>
                <a:xfrm>
                  <a:off x="8909794" y="1241000"/>
                  <a:ext cx="1312863" cy="1765300"/>
                </a:xfrm>
                <a:custGeom>
                  <a:rect b="b" l="l" r="r" t="t"/>
                  <a:pathLst>
                    <a:path extrusionOk="0" h="3337" w="2482">
                      <a:moveTo>
                        <a:pt x="2228" y="3337"/>
                      </a:moveTo>
                      <a:lnTo>
                        <a:pt x="2140" y="3335"/>
                      </a:lnTo>
                      <a:lnTo>
                        <a:pt x="1962" y="3315"/>
                      </a:lnTo>
                      <a:lnTo>
                        <a:pt x="1779" y="3276"/>
                      </a:lnTo>
                      <a:lnTo>
                        <a:pt x="1595" y="3217"/>
                      </a:lnTo>
                      <a:lnTo>
                        <a:pt x="1410" y="3140"/>
                      </a:lnTo>
                      <a:lnTo>
                        <a:pt x="1227" y="3043"/>
                      </a:lnTo>
                      <a:lnTo>
                        <a:pt x="1049" y="2928"/>
                      </a:lnTo>
                      <a:lnTo>
                        <a:pt x="876" y="2794"/>
                      </a:lnTo>
                      <a:lnTo>
                        <a:pt x="792" y="2720"/>
                      </a:lnTo>
                      <a:lnTo>
                        <a:pt x="748" y="2679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9" y="256"/>
                      </a:lnTo>
                      <a:lnTo>
                        <a:pt x="494" y="166"/>
                      </a:lnTo>
                      <a:lnTo>
                        <a:pt x="632" y="95"/>
                      </a:lnTo>
                      <a:lnTo>
                        <a:pt x="781" y="43"/>
                      </a:lnTo>
                      <a:lnTo>
                        <a:pt x="859" y="26"/>
                      </a:lnTo>
                      <a:lnTo>
                        <a:pt x="925" y="15"/>
                      </a:lnTo>
                      <a:lnTo>
                        <a:pt x="1060" y="2"/>
                      </a:lnTo>
                      <a:lnTo>
                        <a:pt x="1129" y="0"/>
                      </a:lnTo>
                      <a:lnTo>
                        <a:pt x="1196" y="2"/>
                      </a:lnTo>
                      <a:lnTo>
                        <a:pt x="1331" y="13"/>
                      </a:lnTo>
                      <a:lnTo>
                        <a:pt x="1399" y="23"/>
                      </a:lnTo>
                      <a:lnTo>
                        <a:pt x="1318" y="39"/>
                      </a:lnTo>
                      <a:lnTo>
                        <a:pt x="1164" y="91"/>
                      </a:lnTo>
                      <a:lnTo>
                        <a:pt x="1021" y="161"/>
                      </a:lnTo>
                      <a:lnTo>
                        <a:pt x="892" y="255"/>
                      </a:lnTo>
                      <a:lnTo>
                        <a:pt x="834" y="310"/>
                      </a:lnTo>
                      <a:lnTo>
                        <a:pt x="785" y="362"/>
                      </a:lnTo>
                      <a:lnTo>
                        <a:pt x="700" y="472"/>
                      </a:lnTo>
                      <a:lnTo>
                        <a:pt x="632" y="595"/>
                      </a:lnTo>
                      <a:lnTo>
                        <a:pt x="581" y="724"/>
                      </a:lnTo>
                      <a:lnTo>
                        <a:pt x="546" y="863"/>
                      </a:lnTo>
                      <a:lnTo>
                        <a:pt x="526" y="1008"/>
                      </a:lnTo>
                      <a:lnTo>
                        <a:pt x="522" y="1159"/>
                      </a:lnTo>
                      <a:lnTo>
                        <a:pt x="533" y="1314"/>
                      </a:lnTo>
                      <a:lnTo>
                        <a:pt x="560" y="1472"/>
                      </a:lnTo>
                      <a:lnTo>
                        <a:pt x="602" y="1632"/>
                      </a:lnTo>
                      <a:lnTo>
                        <a:pt x="658" y="1792"/>
                      </a:lnTo>
                      <a:lnTo>
                        <a:pt x="729" y="1953"/>
                      </a:lnTo>
                      <a:lnTo>
                        <a:pt x="815" y="2111"/>
                      </a:lnTo>
                      <a:lnTo>
                        <a:pt x="915" y="2267"/>
                      </a:lnTo>
                      <a:lnTo>
                        <a:pt x="1029" y="2420"/>
                      </a:lnTo>
                      <a:lnTo>
                        <a:pt x="1157" y="2566"/>
                      </a:lnTo>
                      <a:lnTo>
                        <a:pt x="1227" y="2637"/>
                      </a:lnTo>
                      <a:lnTo>
                        <a:pt x="1298" y="2706"/>
                      </a:lnTo>
                      <a:lnTo>
                        <a:pt x="1446" y="2833"/>
                      </a:lnTo>
                      <a:lnTo>
                        <a:pt x="1599" y="2947"/>
                      </a:lnTo>
                      <a:lnTo>
                        <a:pt x="1757" y="3046"/>
                      </a:lnTo>
                      <a:lnTo>
                        <a:pt x="1917" y="3132"/>
                      </a:lnTo>
                      <a:lnTo>
                        <a:pt x="2078" y="3203"/>
                      </a:lnTo>
                      <a:lnTo>
                        <a:pt x="2240" y="3259"/>
                      </a:lnTo>
                      <a:lnTo>
                        <a:pt x="2401" y="3299"/>
                      </a:lnTo>
                      <a:lnTo>
                        <a:pt x="2482" y="3314"/>
                      </a:lnTo>
                      <a:lnTo>
                        <a:pt x="2420" y="3325"/>
                      </a:lnTo>
                      <a:lnTo>
                        <a:pt x="2293" y="3335"/>
                      </a:lnTo>
                      <a:lnTo>
                        <a:pt x="2228" y="3337"/>
                      </a:lnTo>
                      <a:close/>
                    </a:path>
                  </a:pathLst>
                </a:custGeom>
                <a:solidFill>
                  <a:srgbClr val="F14F3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5" name="Google Shape;95;p1"/>
                <p:cNvSpPr/>
                <p:nvPr/>
              </p:nvSpPr>
              <p:spPr>
                <a:xfrm>
                  <a:off x="9222531" y="1552150"/>
                  <a:ext cx="1617663" cy="1609725"/>
                </a:xfrm>
                <a:custGeom>
                  <a:rect b="b" l="l" r="r" t="t"/>
                  <a:pathLst>
                    <a:path extrusionOk="0" h="3043" w="3058">
                      <a:moveTo>
                        <a:pt x="3006" y="2734"/>
                      </a:moveTo>
                      <a:lnTo>
                        <a:pt x="2124" y="1857"/>
                      </a:lnTo>
                      <a:lnTo>
                        <a:pt x="2124" y="782"/>
                      </a:lnTo>
                      <a:lnTo>
                        <a:pt x="2124" y="763"/>
                      </a:lnTo>
                      <a:lnTo>
                        <a:pt x="2117" y="728"/>
                      </a:lnTo>
                      <a:lnTo>
                        <a:pt x="2094" y="681"/>
                      </a:lnTo>
                      <a:lnTo>
                        <a:pt x="2045" y="632"/>
                      </a:lnTo>
                      <a:lnTo>
                        <a:pt x="1998" y="609"/>
                      </a:lnTo>
                      <a:lnTo>
                        <a:pt x="1963" y="602"/>
                      </a:lnTo>
                      <a:lnTo>
                        <a:pt x="1944" y="602"/>
                      </a:lnTo>
                      <a:lnTo>
                        <a:pt x="1926" y="602"/>
                      </a:lnTo>
                      <a:lnTo>
                        <a:pt x="1891" y="609"/>
                      </a:lnTo>
                      <a:lnTo>
                        <a:pt x="1844" y="632"/>
                      </a:lnTo>
                      <a:lnTo>
                        <a:pt x="1795" y="681"/>
                      </a:lnTo>
                      <a:lnTo>
                        <a:pt x="1772" y="728"/>
                      </a:lnTo>
                      <a:lnTo>
                        <a:pt x="1764" y="763"/>
                      </a:lnTo>
                      <a:lnTo>
                        <a:pt x="1764" y="782"/>
                      </a:lnTo>
                      <a:lnTo>
                        <a:pt x="1764" y="1500"/>
                      </a:lnTo>
                      <a:lnTo>
                        <a:pt x="1079" y="819"/>
                      </a:lnTo>
                      <a:lnTo>
                        <a:pt x="1079" y="259"/>
                      </a:lnTo>
                      <a:lnTo>
                        <a:pt x="1079" y="240"/>
                      </a:lnTo>
                      <a:lnTo>
                        <a:pt x="1072" y="206"/>
                      </a:lnTo>
                      <a:lnTo>
                        <a:pt x="1049" y="158"/>
                      </a:lnTo>
                      <a:lnTo>
                        <a:pt x="1000" y="109"/>
                      </a:lnTo>
                      <a:lnTo>
                        <a:pt x="952" y="86"/>
                      </a:lnTo>
                      <a:lnTo>
                        <a:pt x="918" y="79"/>
                      </a:lnTo>
                      <a:lnTo>
                        <a:pt x="899" y="79"/>
                      </a:lnTo>
                      <a:lnTo>
                        <a:pt x="880" y="79"/>
                      </a:lnTo>
                      <a:lnTo>
                        <a:pt x="846" y="86"/>
                      </a:lnTo>
                      <a:lnTo>
                        <a:pt x="798" y="109"/>
                      </a:lnTo>
                      <a:lnTo>
                        <a:pt x="749" y="158"/>
                      </a:lnTo>
                      <a:lnTo>
                        <a:pt x="726" y="206"/>
                      </a:lnTo>
                      <a:lnTo>
                        <a:pt x="719" y="240"/>
                      </a:lnTo>
                      <a:lnTo>
                        <a:pt x="719" y="259"/>
                      </a:lnTo>
                      <a:lnTo>
                        <a:pt x="719" y="461"/>
                      </a:lnTo>
                      <a:lnTo>
                        <a:pt x="305" y="50"/>
                      </a:lnTo>
                      <a:lnTo>
                        <a:pt x="293" y="37"/>
                      </a:lnTo>
                      <a:lnTo>
                        <a:pt x="262" y="17"/>
                      </a:lnTo>
                      <a:lnTo>
                        <a:pt x="212" y="0"/>
                      </a:lnTo>
                      <a:lnTo>
                        <a:pt x="143" y="0"/>
                      </a:lnTo>
                      <a:lnTo>
                        <a:pt x="94" y="18"/>
                      </a:lnTo>
                      <a:lnTo>
                        <a:pt x="65" y="39"/>
                      </a:lnTo>
                      <a:lnTo>
                        <a:pt x="51" y="50"/>
                      </a:lnTo>
                      <a:lnTo>
                        <a:pt x="38" y="64"/>
                      </a:lnTo>
                      <a:lnTo>
                        <a:pt x="19" y="95"/>
                      </a:lnTo>
                      <a:lnTo>
                        <a:pt x="0" y="144"/>
                      </a:lnTo>
                      <a:lnTo>
                        <a:pt x="0" y="213"/>
                      </a:lnTo>
                      <a:lnTo>
                        <a:pt x="19" y="262"/>
                      </a:lnTo>
                      <a:lnTo>
                        <a:pt x="39" y="292"/>
                      </a:lnTo>
                      <a:lnTo>
                        <a:pt x="52" y="305"/>
                      </a:lnTo>
                      <a:lnTo>
                        <a:pt x="462" y="714"/>
                      </a:lnTo>
                      <a:lnTo>
                        <a:pt x="261" y="714"/>
                      </a:lnTo>
                      <a:lnTo>
                        <a:pt x="242" y="714"/>
                      </a:lnTo>
                      <a:lnTo>
                        <a:pt x="206" y="721"/>
                      </a:lnTo>
                      <a:lnTo>
                        <a:pt x="159" y="743"/>
                      </a:lnTo>
                      <a:lnTo>
                        <a:pt x="110" y="792"/>
                      </a:lnTo>
                      <a:lnTo>
                        <a:pt x="88" y="839"/>
                      </a:lnTo>
                      <a:lnTo>
                        <a:pt x="81" y="875"/>
                      </a:lnTo>
                      <a:lnTo>
                        <a:pt x="81" y="894"/>
                      </a:lnTo>
                      <a:lnTo>
                        <a:pt x="81" y="913"/>
                      </a:lnTo>
                      <a:lnTo>
                        <a:pt x="88" y="947"/>
                      </a:lnTo>
                      <a:lnTo>
                        <a:pt x="110" y="995"/>
                      </a:lnTo>
                      <a:lnTo>
                        <a:pt x="159" y="1044"/>
                      </a:lnTo>
                      <a:lnTo>
                        <a:pt x="206" y="1065"/>
                      </a:lnTo>
                      <a:lnTo>
                        <a:pt x="242" y="1073"/>
                      </a:lnTo>
                      <a:lnTo>
                        <a:pt x="261" y="1074"/>
                      </a:lnTo>
                      <a:lnTo>
                        <a:pt x="824" y="1074"/>
                      </a:lnTo>
                      <a:lnTo>
                        <a:pt x="1255" y="1500"/>
                      </a:lnTo>
                      <a:lnTo>
                        <a:pt x="500" y="1500"/>
                      </a:lnTo>
                      <a:lnTo>
                        <a:pt x="481" y="1502"/>
                      </a:lnTo>
                      <a:lnTo>
                        <a:pt x="447" y="1509"/>
                      </a:lnTo>
                      <a:lnTo>
                        <a:pt x="399" y="1531"/>
                      </a:lnTo>
                      <a:lnTo>
                        <a:pt x="350" y="1579"/>
                      </a:lnTo>
                      <a:lnTo>
                        <a:pt x="327" y="1627"/>
                      </a:lnTo>
                      <a:lnTo>
                        <a:pt x="320" y="1662"/>
                      </a:lnTo>
                      <a:lnTo>
                        <a:pt x="320" y="1680"/>
                      </a:lnTo>
                      <a:lnTo>
                        <a:pt x="320" y="1699"/>
                      </a:lnTo>
                      <a:lnTo>
                        <a:pt x="327" y="1735"/>
                      </a:lnTo>
                      <a:lnTo>
                        <a:pt x="350" y="1783"/>
                      </a:lnTo>
                      <a:lnTo>
                        <a:pt x="399" y="1832"/>
                      </a:lnTo>
                      <a:lnTo>
                        <a:pt x="447" y="1853"/>
                      </a:lnTo>
                      <a:lnTo>
                        <a:pt x="481" y="1860"/>
                      </a:lnTo>
                      <a:lnTo>
                        <a:pt x="500" y="1860"/>
                      </a:lnTo>
                      <a:lnTo>
                        <a:pt x="1616" y="1860"/>
                      </a:lnTo>
                      <a:lnTo>
                        <a:pt x="2752" y="2989"/>
                      </a:lnTo>
                      <a:lnTo>
                        <a:pt x="2765" y="3002"/>
                      </a:lnTo>
                      <a:lnTo>
                        <a:pt x="2796" y="3022"/>
                      </a:lnTo>
                      <a:lnTo>
                        <a:pt x="2845" y="3040"/>
                      </a:lnTo>
                      <a:lnTo>
                        <a:pt x="2879" y="3043"/>
                      </a:lnTo>
                      <a:lnTo>
                        <a:pt x="2914" y="3040"/>
                      </a:lnTo>
                      <a:lnTo>
                        <a:pt x="2964" y="3022"/>
                      </a:lnTo>
                      <a:lnTo>
                        <a:pt x="2993" y="3002"/>
                      </a:lnTo>
                      <a:lnTo>
                        <a:pt x="3007" y="2989"/>
                      </a:lnTo>
                      <a:lnTo>
                        <a:pt x="3020" y="2976"/>
                      </a:lnTo>
                      <a:lnTo>
                        <a:pt x="3039" y="2946"/>
                      </a:lnTo>
                      <a:lnTo>
                        <a:pt x="3058" y="2896"/>
                      </a:lnTo>
                      <a:lnTo>
                        <a:pt x="3058" y="2827"/>
                      </a:lnTo>
                      <a:lnTo>
                        <a:pt x="3039" y="2778"/>
                      </a:lnTo>
                      <a:lnTo>
                        <a:pt x="3019" y="2749"/>
                      </a:lnTo>
                      <a:lnTo>
                        <a:pt x="3006" y="2734"/>
                      </a:lnTo>
                      <a:close/>
                    </a:path>
                  </a:pathLst>
                </a:custGeom>
                <a:solidFill>
                  <a:srgbClr val="B72F3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96" name="Google Shape;96;p1"/>
              <p:cNvGrpSpPr/>
              <p:nvPr/>
            </p:nvGrpSpPr>
            <p:grpSpPr>
              <a:xfrm rot="4500000">
                <a:off x="6217729" y="4993954"/>
                <a:ext cx="480042" cy="477674"/>
                <a:chOff x="8909794" y="1241000"/>
                <a:chExt cx="1930401" cy="1920875"/>
              </a:xfrm>
            </p:grpSpPr>
            <p:sp>
              <p:nvSpPr>
                <p:cNvPr id="97" name="Google Shape;97;p1"/>
                <p:cNvSpPr/>
                <p:nvPr/>
              </p:nvSpPr>
              <p:spPr>
                <a:xfrm>
                  <a:off x="8909794" y="1241000"/>
                  <a:ext cx="1776413" cy="1765300"/>
                </a:xfrm>
                <a:custGeom>
                  <a:rect b="b" l="l" r="r" t="t"/>
                  <a:pathLst>
                    <a:path extrusionOk="0" h="3337" w="3357">
                      <a:moveTo>
                        <a:pt x="2653" y="700"/>
                      </a:moveTo>
                      <a:lnTo>
                        <a:pt x="2722" y="772"/>
                      </a:lnTo>
                      <a:lnTo>
                        <a:pt x="2850" y="919"/>
                      </a:lnTo>
                      <a:lnTo>
                        <a:pt x="2964" y="1070"/>
                      </a:lnTo>
                      <a:lnTo>
                        <a:pt x="3065" y="1226"/>
                      </a:lnTo>
                      <a:lnTo>
                        <a:pt x="3150" y="1386"/>
                      </a:lnTo>
                      <a:lnTo>
                        <a:pt x="3222" y="1545"/>
                      </a:lnTo>
                      <a:lnTo>
                        <a:pt x="3278" y="1705"/>
                      </a:lnTo>
                      <a:lnTo>
                        <a:pt x="3320" y="1865"/>
                      </a:lnTo>
                      <a:lnTo>
                        <a:pt x="3346" y="2023"/>
                      </a:lnTo>
                      <a:lnTo>
                        <a:pt x="3357" y="2179"/>
                      </a:lnTo>
                      <a:lnTo>
                        <a:pt x="3353" y="2329"/>
                      </a:lnTo>
                      <a:lnTo>
                        <a:pt x="3334" y="2474"/>
                      </a:lnTo>
                      <a:lnTo>
                        <a:pt x="3298" y="2612"/>
                      </a:lnTo>
                      <a:lnTo>
                        <a:pt x="3247" y="2744"/>
                      </a:lnTo>
                      <a:lnTo>
                        <a:pt x="3179" y="2865"/>
                      </a:lnTo>
                      <a:lnTo>
                        <a:pt x="3095" y="2977"/>
                      </a:lnTo>
                      <a:lnTo>
                        <a:pt x="3046" y="3027"/>
                      </a:lnTo>
                      <a:lnTo>
                        <a:pt x="2994" y="3076"/>
                      </a:lnTo>
                      <a:lnTo>
                        <a:pt x="2882" y="3160"/>
                      </a:lnTo>
                      <a:lnTo>
                        <a:pt x="2760" y="3227"/>
                      </a:lnTo>
                      <a:lnTo>
                        <a:pt x="2629" y="3278"/>
                      </a:lnTo>
                      <a:lnTo>
                        <a:pt x="2489" y="3314"/>
                      </a:lnTo>
                      <a:lnTo>
                        <a:pt x="2343" y="3334"/>
                      </a:lnTo>
                      <a:lnTo>
                        <a:pt x="2192" y="3337"/>
                      </a:lnTo>
                      <a:lnTo>
                        <a:pt x="2037" y="3325"/>
                      </a:lnTo>
                      <a:lnTo>
                        <a:pt x="1877" y="3299"/>
                      </a:lnTo>
                      <a:lnTo>
                        <a:pt x="1717" y="3258"/>
                      </a:lnTo>
                      <a:lnTo>
                        <a:pt x="1554" y="3201"/>
                      </a:lnTo>
                      <a:lnTo>
                        <a:pt x="1393" y="3131"/>
                      </a:lnTo>
                      <a:lnTo>
                        <a:pt x="1235" y="3046"/>
                      </a:lnTo>
                      <a:lnTo>
                        <a:pt x="1078" y="2947"/>
                      </a:lnTo>
                      <a:lnTo>
                        <a:pt x="925" y="2833"/>
                      </a:lnTo>
                      <a:lnTo>
                        <a:pt x="777" y="2706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3" y="261"/>
                      </a:lnTo>
                      <a:lnTo>
                        <a:pt x="476" y="177"/>
                      </a:lnTo>
                      <a:lnTo>
                        <a:pt x="598" y="110"/>
                      </a:lnTo>
                      <a:lnTo>
                        <a:pt x="729" y="59"/>
                      </a:lnTo>
                      <a:lnTo>
                        <a:pt x="869" y="23"/>
                      </a:lnTo>
                      <a:lnTo>
                        <a:pt x="1016" y="4"/>
                      </a:lnTo>
                      <a:lnTo>
                        <a:pt x="1167" y="0"/>
                      </a:lnTo>
                      <a:lnTo>
                        <a:pt x="1322" y="12"/>
                      </a:lnTo>
                      <a:lnTo>
                        <a:pt x="1481" y="38"/>
                      </a:lnTo>
                      <a:lnTo>
                        <a:pt x="1642" y="79"/>
                      </a:lnTo>
                      <a:lnTo>
                        <a:pt x="1803" y="135"/>
                      </a:lnTo>
                      <a:lnTo>
                        <a:pt x="1965" y="206"/>
                      </a:lnTo>
                      <a:lnTo>
                        <a:pt x="2125" y="291"/>
                      </a:lnTo>
                      <a:lnTo>
                        <a:pt x="2282" y="390"/>
                      </a:lnTo>
                      <a:lnTo>
                        <a:pt x="2434" y="504"/>
                      </a:lnTo>
                      <a:lnTo>
                        <a:pt x="2581" y="631"/>
                      </a:lnTo>
                      <a:lnTo>
                        <a:pt x="2653" y="700"/>
                      </a:lnTo>
                      <a:close/>
                    </a:path>
                  </a:pathLst>
                </a:custGeom>
                <a:solidFill>
                  <a:srgbClr val="F25938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8" name="Google Shape;98;p1"/>
                <p:cNvSpPr/>
                <p:nvPr/>
              </p:nvSpPr>
              <p:spPr>
                <a:xfrm>
                  <a:off x="8909794" y="1255288"/>
                  <a:ext cx="454025" cy="1425575"/>
                </a:xfrm>
                <a:custGeom>
                  <a:rect b="b" l="l" r="r" t="t"/>
                  <a:pathLst>
                    <a:path extrusionOk="0" h="2694" w="859">
                      <a:moveTo>
                        <a:pt x="792" y="2694"/>
                      </a:moveTo>
                      <a:lnTo>
                        <a:pt x="748" y="2653"/>
                      </a:lnTo>
                      <a:lnTo>
                        <a:pt x="705" y="2611"/>
                      </a:lnTo>
                      <a:lnTo>
                        <a:pt x="635" y="2540"/>
                      </a:lnTo>
                      <a:lnTo>
                        <a:pt x="507" y="2394"/>
                      </a:lnTo>
                      <a:lnTo>
                        <a:pt x="393" y="2241"/>
                      </a:lnTo>
                      <a:lnTo>
                        <a:pt x="294" y="2085"/>
                      </a:lnTo>
                      <a:lnTo>
                        <a:pt x="208" y="1927"/>
                      </a:lnTo>
                      <a:lnTo>
                        <a:pt x="137" y="1766"/>
                      </a:lnTo>
                      <a:lnTo>
                        <a:pt x="79" y="1606"/>
                      </a:lnTo>
                      <a:lnTo>
                        <a:pt x="38" y="1446"/>
                      </a:lnTo>
                      <a:lnTo>
                        <a:pt x="12" y="1288"/>
                      </a:lnTo>
                      <a:lnTo>
                        <a:pt x="0" y="1133"/>
                      </a:lnTo>
                      <a:lnTo>
                        <a:pt x="5" y="982"/>
                      </a:lnTo>
                      <a:lnTo>
                        <a:pt x="25" y="837"/>
                      </a:lnTo>
                      <a:lnTo>
                        <a:pt x="59" y="698"/>
                      </a:lnTo>
                      <a:lnTo>
                        <a:pt x="111" y="569"/>
                      </a:lnTo>
                      <a:lnTo>
                        <a:pt x="179" y="446"/>
                      </a:lnTo>
                      <a:lnTo>
                        <a:pt x="264" y="336"/>
                      </a:lnTo>
                      <a:lnTo>
                        <a:pt x="313" y="284"/>
                      </a:lnTo>
                      <a:lnTo>
                        <a:pt x="369" y="230"/>
                      </a:lnTo>
                      <a:lnTo>
                        <a:pt x="494" y="140"/>
                      </a:lnTo>
                      <a:lnTo>
                        <a:pt x="632" y="69"/>
                      </a:lnTo>
                      <a:lnTo>
                        <a:pt x="781" y="17"/>
                      </a:lnTo>
                      <a:lnTo>
                        <a:pt x="859" y="0"/>
                      </a:lnTo>
                      <a:lnTo>
                        <a:pt x="781" y="17"/>
                      </a:lnTo>
                      <a:lnTo>
                        <a:pt x="632" y="69"/>
                      </a:lnTo>
                      <a:lnTo>
                        <a:pt x="494" y="140"/>
                      </a:lnTo>
                      <a:lnTo>
                        <a:pt x="369" y="230"/>
                      </a:lnTo>
                      <a:lnTo>
                        <a:pt x="313" y="284"/>
                      </a:lnTo>
                      <a:lnTo>
                        <a:pt x="264" y="336"/>
                      </a:lnTo>
                      <a:lnTo>
                        <a:pt x="179" y="446"/>
                      </a:lnTo>
                      <a:lnTo>
                        <a:pt x="111" y="569"/>
                      </a:lnTo>
                      <a:lnTo>
                        <a:pt x="59" y="698"/>
                      </a:lnTo>
                      <a:lnTo>
                        <a:pt x="25" y="837"/>
                      </a:lnTo>
                      <a:lnTo>
                        <a:pt x="5" y="982"/>
                      </a:lnTo>
                      <a:lnTo>
                        <a:pt x="0" y="1133"/>
                      </a:lnTo>
                      <a:lnTo>
                        <a:pt x="12" y="1288"/>
                      </a:lnTo>
                      <a:lnTo>
                        <a:pt x="38" y="1446"/>
                      </a:lnTo>
                      <a:lnTo>
                        <a:pt x="79" y="1606"/>
                      </a:lnTo>
                      <a:lnTo>
                        <a:pt x="137" y="1766"/>
                      </a:lnTo>
                      <a:lnTo>
                        <a:pt x="208" y="1927"/>
                      </a:lnTo>
                      <a:lnTo>
                        <a:pt x="294" y="2085"/>
                      </a:lnTo>
                      <a:lnTo>
                        <a:pt x="393" y="2241"/>
                      </a:lnTo>
                      <a:lnTo>
                        <a:pt x="507" y="2394"/>
                      </a:lnTo>
                      <a:lnTo>
                        <a:pt x="635" y="2540"/>
                      </a:lnTo>
                      <a:lnTo>
                        <a:pt x="705" y="2611"/>
                      </a:lnTo>
                      <a:lnTo>
                        <a:pt x="748" y="2653"/>
                      </a:lnTo>
                      <a:lnTo>
                        <a:pt x="792" y="2694"/>
                      </a:lnTo>
                      <a:close/>
                    </a:path>
                  </a:pathLst>
                </a:custGeom>
                <a:solidFill>
                  <a:srgbClr val="E2DAE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9" name="Google Shape;99;p1"/>
                <p:cNvSpPr/>
                <p:nvPr/>
              </p:nvSpPr>
              <p:spPr>
                <a:xfrm>
                  <a:off x="8909794" y="1241000"/>
                  <a:ext cx="1312863" cy="1765300"/>
                </a:xfrm>
                <a:custGeom>
                  <a:rect b="b" l="l" r="r" t="t"/>
                  <a:pathLst>
                    <a:path extrusionOk="0" h="3337" w="2482">
                      <a:moveTo>
                        <a:pt x="2228" y="3337"/>
                      </a:moveTo>
                      <a:lnTo>
                        <a:pt x="2140" y="3335"/>
                      </a:lnTo>
                      <a:lnTo>
                        <a:pt x="1962" y="3315"/>
                      </a:lnTo>
                      <a:lnTo>
                        <a:pt x="1779" y="3276"/>
                      </a:lnTo>
                      <a:lnTo>
                        <a:pt x="1595" y="3217"/>
                      </a:lnTo>
                      <a:lnTo>
                        <a:pt x="1410" y="3140"/>
                      </a:lnTo>
                      <a:lnTo>
                        <a:pt x="1227" y="3043"/>
                      </a:lnTo>
                      <a:lnTo>
                        <a:pt x="1049" y="2928"/>
                      </a:lnTo>
                      <a:lnTo>
                        <a:pt x="876" y="2794"/>
                      </a:lnTo>
                      <a:lnTo>
                        <a:pt x="792" y="2720"/>
                      </a:lnTo>
                      <a:lnTo>
                        <a:pt x="748" y="2679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9" y="256"/>
                      </a:lnTo>
                      <a:lnTo>
                        <a:pt x="494" y="166"/>
                      </a:lnTo>
                      <a:lnTo>
                        <a:pt x="632" y="95"/>
                      </a:lnTo>
                      <a:lnTo>
                        <a:pt x="781" y="43"/>
                      </a:lnTo>
                      <a:lnTo>
                        <a:pt x="859" y="26"/>
                      </a:lnTo>
                      <a:lnTo>
                        <a:pt x="925" y="15"/>
                      </a:lnTo>
                      <a:lnTo>
                        <a:pt x="1060" y="2"/>
                      </a:lnTo>
                      <a:lnTo>
                        <a:pt x="1129" y="0"/>
                      </a:lnTo>
                      <a:lnTo>
                        <a:pt x="1196" y="2"/>
                      </a:lnTo>
                      <a:lnTo>
                        <a:pt x="1331" y="13"/>
                      </a:lnTo>
                      <a:lnTo>
                        <a:pt x="1399" y="23"/>
                      </a:lnTo>
                      <a:lnTo>
                        <a:pt x="1318" y="39"/>
                      </a:lnTo>
                      <a:lnTo>
                        <a:pt x="1164" y="91"/>
                      </a:lnTo>
                      <a:lnTo>
                        <a:pt x="1021" y="161"/>
                      </a:lnTo>
                      <a:lnTo>
                        <a:pt x="892" y="255"/>
                      </a:lnTo>
                      <a:lnTo>
                        <a:pt x="834" y="310"/>
                      </a:lnTo>
                      <a:lnTo>
                        <a:pt x="785" y="362"/>
                      </a:lnTo>
                      <a:lnTo>
                        <a:pt x="700" y="472"/>
                      </a:lnTo>
                      <a:lnTo>
                        <a:pt x="632" y="595"/>
                      </a:lnTo>
                      <a:lnTo>
                        <a:pt x="581" y="724"/>
                      </a:lnTo>
                      <a:lnTo>
                        <a:pt x="546" y="863"/>
                      </a:lnTo>
                      <a:lnTo>
                        <a:pt x="526" y="1008"/>
                      </a:lnTo>
                      <a:lnTo>
                        <a:pt x="522" y="1159"/>
                      </a:lnTo>
                      <a:lnTo>
                        <a:pt x="533" y="1314"/>
                      </a:lnTo>
                      <a:lnTo>
                        <a:pt x="560" y="1472"/>
                      </a:lnTo>
                      <a:lnTo>
                        <a:pt x="602" y="1632"/>
                      </a:lnTo>
                      <a:lnTo>
                        <a:pt x="658" y="1792"/>
                      </a:lnTo>
                      <a:lnTo>
                        <a:pt x="729" y="1953"/>
                      </a:lnTo>
                      <a:lnTo>
                        <a:pt x="815" y="2111"/>
                      </a:lnTo>
                      <a:lnTo>
                        <a:pt x="915" y="2267"/>
                      </a:lnTo>
                      <a:lnTo>
                        <a:pt x="1029" y="2420"/>
                      </a:lnTo>
                      <a:lnTo>
                        <a:pt x="1157" y="2566"/>
                      </a:lnTo>
                      <a:lnTo>
                        <a:pt x="1227" y="2637"/>
                      </a:lnTo>
                      <a:lnTo>
                        <a:pt x="1298" y="2706"/>
                      </a:lnTo>
                      <a:lnTo>
                        <a:pt x="1446" y="2833"/>
                      </a:lnTo>
                      <a:lnTo>
                        <a:pt x="1599" y="2947"/>
                      </a:lnTo>
                      <a:lnTo>
                        <a:pt x="1757" y="3046"/>
                      </a:lnTo>
                      <a:lnTo>
                        <a:pt x="1917" y="3132"/>
                      </a:lnTo>
                      <a:lnTo>
                        <a:pt x="2078" y="3203"/>
                      </a:lnTo>
                      <a:lnTo>
                        <a:pt x="2240" y="3259"/>
                      </a:lnTo>
                      <a:lnTo>
                        <a:pt x="2401" y="3299"/>
                      </a:lnTo>
                      <a:lnTo>
                        <a:pt x="2482" y="3314"/>
                      </a:lnTo>
                      <a:lnTo>
                        <a:pt x="2420" y="3325"/>
                      </a:lnTo>
                      <a:lnTo>
                        <a:pt x="2293" y="3335"/>
                      </a:lnTo>
                      <a:lnTo>
                        <a:pt x="2228" y="3337"/>
                      </a:lnTo>
                      <a:close/>
                    </a:path>
                  </a:pathLst>
                </a:custGeom>
                <a:solidFill>
                  <a:srgbClr val="F14F3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0" name="Google Shape;100;p1"/>
                <p:cNvSpPr/>
                <p:nvPr/>
              </p:nvSpPr>
              <p:spPr>
                <a:xfrm>
                  <a:off x="9222531" y="1552150"/>
                  <a:ext cx="1617663" cy="1609725"/>
                </a:xfrm>
                <a:custGeom>
                  <a:rect b="b" l="l" r="r" t="t"/>
                  <a:pathLst>
                    <a:path extrusionOk="0" h="3043" w="3058">
                      <a:moveTo>
                        <a:pt x="3006" y="2734"/>
                      </a:moveTo>
                      <a:lnTo>
                        <a:pt x="2124" y="1857"/>
                      </a:lnTo>
                      <a:lnTo>
                        <a:pt x="2124" y="782"/>
                      </a:lnTo>
                      <a:lnTo>
                        <a:pt x="2124" y="763"/>
                      </a:lnTo>
                      <a:lnTo>
                        <a:pt x="2117" y="728"/>
                      </a:lnTo>
                      <a:lnTo>
                        <a:pt x="2094" y="681"/>
                      </a:lnTo>
                      <a:lnTo>
                        <a:pt x="2045" y="632"/>
                      </a:lnTo>
                      <a:lnTo>
                        <a:pt x="1998" y="609"/>
                      </a:lnTo>
                      <a:lnTo>
                        <a:pt x="1963" y="602"/>
                      </a:lnTo>
                      <a:lnTo>
                        <a:pt x="1944" y="602"/>
                      </a:lnTo>
                      <a:lnTo>
                        <a:pt x="1926" y="602"/>
                      </a:lnTo>
                      <a:lnTo>
                        <a:pt x="1891" y="609"/>
                      </a:lnTo>
                      <a:lnTo>
                        <a:pt x="1844" y="632"/>
                      </a:lnTo>
                      <a:lnTo>
                        <a:pt x="1795" y="681"/>
                      </a:lnTo>
                      <a:lnTo>
                        <a:pt x="1772" y="728"/>
                      </a:lnTo>
                      <a:lnTo>
                        <a:pt x="1764" y="763"/>
                      </a:lnTo>
                      <a:lnTo>
                        <a:pt x="1764" y="782"/>
                      </a:lnTo>
                      <a:lnTo>
                        <a:pt x="1764" y="1500"/>
                      </a:lnTo>
                      <a:lnTo>
                        <a:pt x="1079" y="819"/>
                      </a:lnTo>
                      <a:lnTo>
                        <a:pt x="1079" y="259"/>
                      </a:lnTo>
                      <a:lnTo>
                        <a:pt x="1079" y="240"/>
                      </a:lnTo>
                      <a:lnTo>
                        <a:pt x="1072" y="206"/>
                      </a:lnTo>
                      <a:lnTo>
                        <a:pt x="1049" y="158"/>
                      </a:lnTo>
                      <a:lnTo>
                        <a:pt x="1000" y="109"/>
                      </a:lnTo>
                      <a:lnTo>
                        <a:pt x="952" y="86"/>
                      </a:lnTo>
                      <a:lnTo>
                        <a:pt x="918" y="79"/>
                      </a:lnTo>
                      <a:lnTo>
                        <a:pt x="899" y="79"/>
                      </a:lnTo>
                      <a:lnTo>
                        <a:pt x="880" y="79"/>
                      </a:lnTo>
                      <a:lnTo>
                        <a:pt x="846" y="86"/>
                      </a:lnTo>
                      <a:lnTo>
                        <a:pt x="798" y="109"/>
                      </a:lnTo>
                      <a:lnTo>
                        <a:pt x="749" y="158"/>
                      </a:lnTo>
                      <a:lnTo>
                        <a:pt x="726" y="206"/>
                      </a:lnTo>
                      <a:lnTo>
                        <a:pt x="719" y="240"/>
                      </a:lnTo>
                      <a:lnTo>
                        <a:pt x="719" y="259"/>
                      </a:lnTo>
                      <a:lnTo>
                        <a:pt x="719" y="461"/>
                      </a:lnTo>
                      <a:lnTo>
                        <a:pt x="305" y="50"/>
                      </a:lnTo>
                      <a:lnTo>
                        <a:pt x="293" y="37"/>
                      </a:lnTo>
                      <a:lnTo>
                        <a:pt x="262" y="17"/>
                      </a:lnTo>
                      <a:lnTo>
                        <a:pt x="212" y="0"/>
                      </a:lnTo>
                      <a:lnTo>
                        <a:pt x="143" y="0"/>
                      </a:lnTo>
                      <a:lnTo>
                        <a:pt x="94" y="18"/>
                      </a:lnTo>
                      <a:lnTo>
                        <a:pt x="65" y="39"/>
                      </a:lnTo>
                      <a:lnTo>
                        <a:pt x="51" y="50"/>
                      </a:lnTo>
                      <a:lnTo>
                        <a:pt x="38" y="64"/>
                      </a:lnTo>
                      <a:lnTo>
                        <a:pt x="19" y="95"/>
                      </a:lnTo>
                      <a:lnTo>
                        <a:pt x="0" y="144"/>
                      </a:lnTo>
                      <a:lnTo>
                        <a:pt x="0" y="213"/>
                      </a:lnTo>
                      <a:lnTo>
                        <a:pt x="19" y="262"/>
                      </a:lnTo>
                      <a:lnTo>
                        <a:pt x="39" y="292"/>
                      </a:lnTo>
                      <a:lnTo>
                        <a:pt x="52" y="305"/>
                      </a:lnTo>
                      <a:lnTo>
                        <a:pt x="462" y="714"/>
                      </a:lnTo>
                      <a:lnTo>
                        <a:pt x="261" y="714"/>
                      </a:lnTo>
                      <a:lnTo>
                        <a:pt x="242" y="714"/>
                      </a:lnTo>
                      <a:lnTo>
                        <a:pt x="206" y="721"/>
                      </a:lnTo>
                      <a:lnTo>
                        <a:pt x="159" y="743"/>
                      </a:lnTo>
                      <a:lnTo>
                        <a:pt x="110" y="792"/>
                      </a:lnTo>
                      <a:lnTo>
                        <a:pt x="88" y="839"/>
                      </a:lnTo>
                      <a:lnTo>
                        <a:pt x="81" y="875"/>
                      </a:lnTo>
                      <a:lnTo>
                        <a:pt x="81" y="894"/>
                      </a:lnTo>
                      <a:lnTo>
                        <a:pt x="81" y="913"/>
                      </a:lnTo>
                      <a:lnTo>
                        <a:pt x="88" y="947"/>
                      </a:lnTo>
                      <a:lnTo>
                        <a:pt x="110" y="995"/>
                      </a:lnTo>
                      <a:lnTo>
                        <a:pt x="159" y="1044"/>
                      </a:lnTo>
                      <a:lnTo>
                        <a:pt x="206" y="1065"/>
                      </a:lnTo>
                      <a:lnTo>
                        <a:pt x="242" y="1073"/>
                      </a:lnTo>
                      <a:lnTo>
                        <a:pt x="261" y="1074"/>
                      </a:lnTo>
                      <a:lnTo>
                        <a:pt x="824" y="1074"/>
                      </a:lnTo>
                      <a:lnTo>
                        <a:pt x="1255" y="1500"/>
                      </a:lnTo>
                      <a:lnTo>
                        <a:pt x="500" y="1500"/>
                      </a:lnTo>
                      <a:lnTo>
                        <a:pt x="481" y="1502"/>
                      </a:lnTo>
                      <a:lnTo>
                        <a:pt x="447" y="1509"/>
                      </a:lnTo>
                      <a:lnTo>
                        <a:pt x="399" y="1531"/>
                      </a:lnTo>
                      <a:lnTo>
                        <a:pt x="350" y="1579"/>
                      </a:lnTo>
                      <a:lnTo>
                        <a:pt x="327" y="1627"/>
                      </a:lnTo>
                      <a:lnTo>
                        <a:pt x="320" y="1662"/>
                      </a:lnTo>
                      <a:lnTo>
                        <a:pt x="320" y="1680"/>
                      </a:lnTo>
                      <a:lnTo>
                        <a:pt x="320" y="1699"/>
                      </a:lnTo>
                      <a:lnTo>
                        <a:pt x="327" y="1735"/>
                      </a:lnTo>
                      <a:lnTo>
                        <a:pt x="350" y="1783"/>
                      </a:lnTo>
                      <a:lnTo>
                        <a:pt x="399" y="1832"/>
                      </a:lnTo>
                      <a:lnTo>
                        <a:pt x="447" y="1853"/>
                      </a:lnTo>
                      <a:lnTo>
                        <a:pt x="481" y="1860"/>
                      </a:lnTo>
                      <a:lnTo>
                        <a:pt x="500" y="1860"/>
                      </a:lnTo>
                      <a:lnTo>
                        <a:pt x="1616" y="1860"/>
                      </a:lnTo>
                      <a:lnTo>
                        <a:pt x="2752" y="2989"/>
                      </a:lnTo>
                      <a:lnTo>
                        <a:pt x="2765" y="3002"/>
                      </a:lnTo>
                      <a:lnTo>
                        <a:pt x="2796" y="3022"/>
                      </a:lnTo>
                      <a:lnTo>
                        <a:pt x="2845" y="3040"/>
                      </a:lnTo>
                      <a:lnTo>
                        <a:pt x="2879" y="3043"/>
                      </a:lnTo>
                      <a:lnTo>
                        <a:pt x="2914" y="3040"/>
                      </a:lnTo>
                      <a:lnTo>
                        <a:pt x="2964" y="3022"/>
                      </a:lnTo>
                      <a:lnTo>
                        <a:pt x="2993" y="3002"/>
                      </a:lnTo>
                      <a:lnTo>
                        <a:pt x="3007" y="2989"/>
                      </a:lnTo>
                      <a:lnTo>
                        <a:pt x="3020" y="2976"/>
                      </a:lnTo>
                      <a:lnTo>
                        <a:pt x="3039" y="2946"/>
                      </a:lnTo>
                      <a:lnTo>
                        <a:pt x="3058" y="2896"/>
                      </a:lnTo>
                      <a:lnTo>
                        <a:pt x="3058" y="2827"/>
                      </a:lnTo>
                      <a:lnTo>
                        <a:pt x="3039" y="2778"/>
                      </a:lnTo>
                      <a:lnTo>
                        <a:pt x="3019" y="2749"/>
                      </a:lnTo>
                      <a:lnTo>
                        <a:pt x="3006" y="2734"/>
                      </a:lnTo>
                      <a:close/>
                    </a:path>
                  </a:pathLst>
                </a:custGeom>
                <a:solidFill>
                  <a:srgbClr val="B72F3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101" name="Google Shape;101;p1"/>
              <p:cNvGrpSpPr/>
              <p:nvPr/>
            </p:nvGrpSpPr>
            <p:grpSpPr>
              <a:xfrm rot="5400000">
                <a:off x="6725708" y="5144160"/>
                <a:ext cx="366626" cy="364817"/>
                <a:chOff x="8909794" y="1241000"/>
                <a:chExt cx="1930401" cy="1920875"/>
              </a:xfrm>
            </p:grpSpPr>
            <p:sp>
              <p:nvSpPr>
                <p:cNvPr id="102" name="Google Shape;102;p1"/>
                <p:cNvSpPr/>
                <p:nvPr/>
              </p:nvSpPr>
              <p:spPr>
                <a:xfrm>
                  <a:off x="8909794" y="1241000"/>
                  <a:ext cx="1776413" cy="1765300"/>
                </a:xfrm>
                <a:custGeom>
                  <a:rect b="b" l="l" r="r" t="t"/>
                  <a:pathLst>
                    <a:path extrusionOk="0" h="3337" w="3357">
                      <a:moveTo>
                        <a:pt x="2653" y="700"/>
                      </a:moveTo>
                      <a:lnTo>
                        <a:pt x="2722" y="772"/>
                      </a:lnTo>
                      <a:lnTo>
                        <a:pt x="2850" y="919"/>
                      </a:lnTo>
                      <a:lnTo>
                        <a:pt x="2964" y="1070"/>
                      </a:lnTo>
                      <a:lnTo>
                        <a:pt x="3065" y="1226"/>
                      </a:lnTo>
                      <a:lnTo>
                        <a:pt x="3150" y="1386"/>
                      </a:lnTo>
                      <a:lnTo>
                        <a:pt x="3222" y="1545"/>
                      </a:lnTo>
                      <a:lnTo>
                        <a:pt x="3278" y="1705"/>
                      </a:lnTo>
                      <a:lnTo>
                        <a:pt x="3320" y="1865"/>
                      </a:lnTo>
                      <a:lnTo>
                        <a:pt x="3346" y="2023"/>
                      </a:lnTo>
                      <a:lnTo>
                        <a:pt x="3357" y="2179"/>
                      </a:lnTo>
                      <a:lnTo>
                        <a:pt x="3353" y="2329"/>
                      </a:lnTo>
                      <a:lnTo>
                        <a:pt x="3334" y="2474"/>
                      </a:lnTo>
                      <a:lnTo>
                        <a:pt x="3298" y="2612"/>
                      </a:lnTo>
                      <a:lnTo>
                        <a:pt x="3247" y="2744"/>
                      </a:lnTo>
                      <a:lnTo>
                        <a:pt x="3179" y="2865"/>
                      </a:lnTo>
                      <a:lnTo>
                        <a:pt x="3095" y="2977"/>
                      </a:lnTo>
                      <a:lnTo>
                        <a:pt x="3046" y="3027"/>
                      </a:lnTo>
                      <a:lnTo>
                        <a:pt x="2994" y="3076"/>
                      </a:lnTo>
                      <a:lnTo>
                        <a:pt x="2882" y="3160"/>
                      </a:lnTo>
                      <a:lnTo>
                        <a:pt x="2760" y="3227"/>
                      </a:lnTo>
                      <a:lnTo>
                        <a:pt x="2629" y="3278"/>
                      </a:lnTo>
                      <a:lnTo>
                        <a:pt x="2489" y="3314"/>
                      </a:lnTo>
                      <a:lnTo>
                        <a:pt x="2343" y="3334"/>
                      </a:lnTo>
                      <a:lnTo>
                        <a:pt x="2192" y="3337"/>
                      </a:lnTo>
                      <a:lnTo>
                        <a:pt x="2037" y="3325"/>
                      </a:lnTo>
                      <a:lnTo>
                        <a:pt x="1877" y="3299"/>
                      </a:lnTo>
                      <a:lnTo>
                        <a:pt x="1717" y="3258"/>
                      </a:lnTo>
                      <a:lnTo>
                        <a:pt x="1554" y="3201"/>
                      </a:lnTo>
                      <a:lnTo>
                        <a:pt x="1393" y="3131"/>
                      </a:lnTo>
                      <a:lnTo>
                        <a:pt x="1235" y="3046"/>
                      </a:lnTo>
                      <a:lnTo>
                        <a:pt x="1078" y="2947"/>
                      </a:lnTo>
                      <a:lnTo>
                        <a:pt x="925" y="2833"/>
                      </a:lnTo>
                      <a:lnTo>
                        <a:pt x="777" y="2706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3" y="261"/>
                      </a:lnTo>
                      <a:lnTo>
                        <a:pt x="476" y="177"/>
                      </a:lnTo>
                      <a:lnTo>
                        <a:pt x="598" y="110"/>
                      </a:lnTo>
                      <a:lnTo>
                        <a:pt x="729" y="59"/>
                      </a:lnTo>
                      <a:lnTo>
                        <a:pt x="869" y="23"/>
                      </a:lnTo>
                      <a:lnTo>
                        <a:pt x="1016" y="4"/>
                      </a:lnTo>
                      <a:lnTo>
                        <a:pt x="1167" y="0"/>
                      </a:lnTo>
                      <a:lnTo>
                        <a:pt x="1322" y="12"/>
                      </a:lnTo>
                      <a:lnTo>
                        <a:pt x="1481" y="38"/>
                      </a:lnTo>
                      <a:lnTo>
                        <a:pt x="1642" y="79"/>
                      </a:lnTo>
                      <a:lnTo>
                        <a:pt x="1803" y="135"/>
                      </a:lnTo>
                      <a:lnTo>
                        <a:pt x="1965" y="206"/>
                      </a:lnTo>
                      <a:lnTo>
                        <a:pt x="2125" y="291"/>
                      </a:lnTo>
                      <a:lnTo>
                        <a:pt x="2282" y="390"/>
                      </a:lnTo>
                      <a:lnTo>
                        <a:pt x="2434" y="504"/>
                      </a:lnTo>
                      <a:lnTo>
                        <a:pt x="2581" y="631"/>
                      </a:lnTo>
                      <a:lnTo>
                        <a:pt x="2653" y="700"/>
                      </a:lnTo>
                      <a:close/>
                    </a:path>
                  </a:pathLst>
                </a:custGeom>
                <a:solidFill>
                  <a:srgbClr val="F25938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3" name="Google Shape;103;p1"/>
                <p:cNvSpPr/>
                <p:nvPr/>
              </p:nvSpPr>
              <p:spPr>
                <a:xfrm>
                  <a:off x="8909794" y="1255288"/>
                  <a:ext cx="454025" cy="1425575"/>
                </a:xfrm>
                <a:custGeom>
                  <a:rect b="b" l="l" r="r" t="t"/>
                  <a:pathLst>
                    <a:path extrusionOk="0" h="2694" w="859">
                      <a:moveTo>
                        <a:pt x="792" y="2694"/>
                      </a:moveTo>
                      <a:lnTo>
                        <a:pt x="748" y="2653"/>
                      </a:lnTo>
                      <a:lnTo>
                        <a:pt x="705" y="2611"/>
                      </a:lnTo>
                      <a:lnTo>
                        <a:pt x="635" y="2540"/>
                      </a:lnTo>
                      <a:lnTo>
                        <a:pt x="507" y="2394"/>
                      </a:lnTo>
                      <a:lnTo>
                        <a:pt x="393" y="2241"/>
                      </a:lnTo>
                      <a:lnTo>
                        <a:pt x="294" y="2085"/>
                      </a:lnTo>
                      <a:lnTo>
                        <a:pt x="208" y="1927"/>
                      </a:lnTo>
                      <a:lnTo>
                        <a:pt x="137" y="1766"/>
                      </a:lnTo>
                      <a:lnTo>
                        <a:pt x="79" y="1606"/>
                      </a:lnTo>
                      <a:lnTo>
                        <a:pt x="38" y="1446"/>
                      </a:lnTo>
                      <a:lnTo>
                        <a:pt x="12" y="1288"/>
                      </a:lnTo>
                      <a:lnTo>
                        <a:pt x="0" y="1133"/>
                      </a:lnTo>
                      <a:lnTo>
                        <a:pt x="5" y="982"/>
                      </a:lnTo>
                      <a:lnTo>
                        <a:pt x="25" y="837"/>
                      </a:lnTo>
                      <a:lnTo>
                        <a:pt x="59" y="698"/>
                      </a:lnTo>
                      <a:lnTo>
                        <a:pt x="111" y="569"/>
                      </a:lnTo>
                      <a:lnTo>
                        <a:pt x="179" y="446"/>
                      </a:lnTo>
                      <a:lnTo>
                        <a:pt x="264" y="336"/>
                      </a:lnTo>
                      <a:lnTo>
                        <a:pt x="313" y="284"/>
                      </a:lnTo>
                      <a:lnTo>
                        <a:pt x="369" y="230"/>
                      </a:lnTo>
                      <a:lnTo>
                        <a:pt x="494" y="140"/>
                      </a:lnTo>
                      <a:lnTo>
                        <a:pt x="632" y="69"/>
                      </a:lnTo>
                      <a:lnTo>
                        <a:pt x="781" y="17"/>
                      </a:lnTo>
                      <a:lnTo>
                        <a:pt x="859" y="0"/>
                      </a:lnTo>
                      <a:lnTo>
                        <a:pt x="781" y="17"/>
                      </a:lnTo>
                      <a:lnTo>
                        <a:pt x="632" y="69"/>
                      </a:lnTo>
                      <a:lnTo>
                        <a:pt x="494" y="140"/>
                      </a:lnTo>
                      <a:lnTo>
                        <a:pt x="369" y="230"/>
                      </a:lnTo>
                      <a:lnTo>
                        <a:pt x="313" y="284"/>
                      </a:lnTo>
                      <a:lnTo>
                        <a:pt x="264" y="336"/>
                      </a:lnTo>
                      <a:lnTo>
                        <a:pt x="179" y="446"/>
                      </a:lnTo>
                      <a:lnTo>
                        <a:pt x="111" y="569"/>
                      </a:lnTo>
                      <a:lnTo>
                        <a:pt x="59" y="698"/>
                      </a:lnTo>
                      <a:lnTo>
                        <a:pt x="25" y="837"/>
                      </a:lnTo>
                      <a:lnTo>
                        <a:pt x="5" y="982"/>
                      </a:lnTo>
                      <a:lnTo>
                        <a:pt x="0" y="1133"/>
                      </a:lnTo>
                      <a:lnTo>
                        <a:pt x="12" y="1288"/>
                      </a:lnTo>
                      <a:lnTo>
                        <a:pt x="38" y="1446"/>
                      </a:lnTo>
                      <a:lnTo>
                        <a:pt x="79" y="1606"/>
                      </a:lnTo>
                      <a:lnTo>
                        <a:pt x="137" y="1766"/>
                      </a:lnTo>
                      <a:lnTo>
                        <a:pt x="208" y="1927"/>
                      </a:lnTo>
                      <a:lnTo>
                        <a:pt x="294" y="2085"/>
                      </a:lnTo>
                      <a:lnTo>
                        <a:pt x="393" y="2241"/>
                      </a:lnTo>
                      <a:lnTo>
                        <a:pt x="507" y="2394"/>
                      </a:lnTo>
                      <a:lnTo>
                        <a:pt x="635" y="2540"/>
                      </a:lnTo>
                      <a:lnTo>
                        <a:pt x="705" y="2611"/>
                      </a:lnTo>
                      <a:lnTo>
                        <a:pt x="748" y="2653"/>
                      </a:lnTo>
                      <a:lnTo>
                        <a:pt x="792" y="2694"/>
                      </a:lnTo>
                      <a:close/>
                    </a:path>
                  </a:pathLst>
                </a:custGeom>
                <a:solidFill>
                  <a:srgbClr val="E2DAE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4" name="Google Shape;104;p1"/>
                <p:cNvSpPr/>
                <p:nvPr/>
              </p:nvSpPr>
              <p:spPr>
                <a:xfrm>
                  <a:off x="8909794" y="1241000"/>
                  <a:ext cx="1312863" cy="1765300"/>
                </a:xfrm>
                <a:custGeom>
                  <a:rect b="b" l="l" r="r" t="t"/>
                  <a:pathLst>
                    <a:path extrusionOk="0" h="3337" w="2482">
                      <a:moveTo>
                        <a:pt x="2228" y="3337"/>
                      </a:moveTo>
                      <a:lnTo>
                        <a:pt x="2140" y="3335"/>
                      </a:lnTo>
                      <a:lnTo>
                        <a:pt x="1962" y="3315"/>
                      </a:lnTo>
                      <a:lnTo>
                        <a:pt x="1779" y="3276"/>
                      </a:lnTo>
                      <a:lnTo>
                        <a:pt x="1595" y="3217"/>
                      </a:lnTo>
                      <a:lnTo>
                        <a:pt x="1410" y="3140"/>
                      </a:lnTo>
                      <a:lnTo>
                        <a:pt x="1227" y="3043"/>
                      </a:lnTo>
                      <a:lnTo>
                        <a:pt x="1049" y="2928"/>
                      </a:lnTo>
                      <a:lnTo>
                        <a:pt x="876" y="2794"/>
                      </a:lnTo>
                      <a:lnTo>
                        <a:pt x="792" y="2720"/>
                      </a:lnTo>
                      <a:lnTo>
                        <a:pt x="748" y="2679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9" y="256"/>
                      </a:lnTo>
                      <a:lnTo>
                        <a:pt x="494" y="166"/>
                      </a:lnTo>
                      <a:lnTo>
                        <a:pt x="632" y="95"/>
                      </a:lnTo>
                      <a:lnTo>
                        <a:pt x="781" y="43"/>
                      </a:lnTo>
                      <a:lnTo>
                        <a:pt x="859" y="26"/>
                      </a:lnTo>
                      <a:lnTo>
                        <a:pt x="925" y="15"/>
                      </a:lnTo>
                      <a:lnTo>
                        <a:pt x="1060" y="2"/>
                      </a:lnTo>
                      <a:lnTo>
                        <a:pt x="1129" y="0"/>
                      </a:lnTo>
                      <a:lnTo>
                        <a:pt x="1196" y="2"/>
                      </a:lnTo>
                      <a:lnTo>
                        <a:pt x="1331" y="13"/>
                      </a:lnTo>
                      <a:lnTo>
                        <a:pt x="1399" y="23"/>
                      </a:lnTo>
                      <a:lnTo>
                        <a:pt x="1318" y="39"/>
                      </a:lnTo>
                      <a:lnTo>
                        <a:pt x="1164" y="91"/>
                      </a:lnTo>
                      <a:lnTo>
                        <a:pt x="1021" y="161"/>
                      </a:lnTo>
                      <a:lnTo>
                        <a:pt x="892" y="255"/>
                      </a:lnTo>
                      <a:lnTo>
                        <a:pt x="834" y="310"/>
                      </a:lnTo>
                      <a:lnTo>
                        <a:pt x="785" y="362"/>
                      </a:lnTo>
                      <a:lnTo>
                        <a:pt x="700" y="472"/>
                      </a:lnTo>
                      <a:lnTo>
                        <a:pt x="632" y="595"/>
                      </a:lnTo>
                      <a:lnTo>
                        <a:pt x="581" y="724"/>
                      </a:lnTo>
                      <a:lnTo>
                        <a:pt x="546" y="863"/>
                      </a:lnTo>
                      <a:lnTo>
                        <a:pt x="526" y="1008"/>
                      </a:lnTo>
                      <a:lnTo>
                        <a:pt x="522" y="1159"/>
                      </a:lnTo>
                      <a:lnTo>
                        <a:pt x="533" y="1314"/>
                      </a:lnTo>
                      <a:lnTo>
                        <a:pt x="560" y="1472"/>
                      </a:lnTo>
                      <a:lnTo>
                        <a:pt x="602" y="1632"/>
                      </a:lnTo>
                      <a:lnTo>
                        <a:pt x="658" y="1792"/>
                      </a:lnTo>
                      <a:lnTo>
                        <a:pt x="729" y="1953"/>
                      </a:lnTo>
                      <a:lnTo>
                        <a:pt x="815" y="2111"/>
                      </a:lnTo>
                      <a:lnTo>
                        <a:pt x="915" y="2267"/>
                      </a:lnTo>
                      <a:lnTo>
                        <a:pt x="1029" y="2420"/>
                      </a:lnTo>
                      <a:lnTo>
                        <a:pt x="1157" y="2566"/>
                      </a:lnTo>
                      <a:lnTo>
                        <a:pt x="1227" y="2637"/>
                      </a:lnTo>
                      <a:lnTo>
                        <a:pt x="1298" y="2706"/>
                      </a:lnTo>
                      <a:lnTo>
                        <a:pt x="1446" y="2833"/>
                      </a:lnTo>
                      <a:lnTo>
                        <a:pt x="1599" y="2947"/>
                      </a:lnTo>
                      <a:lnTo>
                        <a:pt x="1757" y="3046"/>
                      </a:lnTo>
                      <a:lnTo>
                        <a:pt x="1917" y="3132"/>
                      </a:lnTo>
                      <a:lnTo>
                        <a:pt x="2078" y="3203"/>
                      </a:lnTo>
                      <a:lnTo>
                        <a:pt x="2240" y="3259"/>
                      </a:lnTo>
                      <a:lnTo>
                        <a:pt x="2401" y="3299"/>
                      </a:lnTo>
                      <a:lnTo>
                        <a:pt x="2482" y="3314"/>
                      </a:lnTo>
                      <a:lnTo>
                        <a:pt x="2420" y="3325"/>
                      </a:lnTo>
                      <a:lnTo>
                        <a:pt x="2293" y="3335"/>
                      </a:lnTo>
                      <a:lnTo>
                        <a:pt x="2228" y="3337"/>
                      </a:lnTo>
                      <a:close/>
                    </a:path>
                  </a:pathLst>
                </a:custGeom>
                <a:solidFill>
                  <a:srgbClr val="F14F3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5" name="Google Shape;105;p1"/>
                <p:cNvSpPr/>
                <p:nvPr/>
              </p:nvSpPr>
              <p:spPr>
                <a:xfrm>
                  <a:off x="9222531" y="1552150"/>
                  <a:ext cx="1617663" cy="1609725"/>
                </a:xfrm>
                <a:custGeom>
                  <a:rect b="b" l="l" r="r" t="t"/>
                  <a:pathLst>
                    <a:path extrusionOk="0" h="3043" w="3058">
                      <a:moveTo>
                        <a:pt x="3006" y="2734"/>
                      </a:moveTo>
                      <a:lnTo>
                        <a:pt x="2124" y="1857"/>
                      </a:lnTo>
                      <a:lnTo>
                        <a:pt x="2124" y="782"/>
                      </a:lnTo>
                      <a:lnTo>
                        <a:pt x="2124" y="763"/>
                      </a:lnTo>
                      <a:lnTo>
                        <a:pt x="2117" y="728"/>
                      </a:lnTo>
                      <a:lnTo>
                        <a:pt x="2094" y="681"/>
                      </a:lnTo>
                      <a:lnTo>
                        <a:pt x="2045" y="632"/>
                      </a:lnTo>
                      <a:lnTo>
                        <a:pt x="1998" y="609"/>
                      </a:lnTo>
                      <a:lnTo>
                        <a:pt x="1963" y="602"/>
                      </a:lnTo>
                      <a:lnTo>
                        <a:pt x="1944" y="602"/>
                      </a:lnTo>
                      <a:lnTo>
                        <a:pt x="1926" y="602"/>
                      </a:lnTo>
                      <a:lnTo>
                        <a:pt x="1891" y="609"/>
                      </a:lnTo>
                      <a:lnTo>
                        <a:pt x="1844" y="632"/>
                      </a:lnTo>
                      <a:lnTo>
                        <a:pt x="1795" y="681"/>
                      </a:lnTo>
                      <a:lnTo>
                        <a:pt x="1772" y="728"/>
                      </a:lnTo>
                      <a:lnTo>
                        <a:pt x="1764" y="763"/>
                      </a:lnTo>
                      <a:lnTo>
                        <a:pt x="1764" y="782"/>
                      </a:lnTo>
                      <a:lnTo>
                        <a:pt x="1764" y="1500"/>
                      </a:lnTo>
                      <a:lnTo>
                        <a:pt x="1079" y="819"/>
                      </a:lnTo>
                      <a:lnTo>
                        <a:pt x="1079" y="259"/>
                      </a:lnTo>
                      <a:lnTo>
                        <a:pt x="1079" y="240"/>
                      </a:lnTo>
                      <a:lnTo>
                        <a:pt x="1072" y="206"/>
                      </a:lnTo>
                      <a:lnTo>
                        <a:pt x="1049" y="158"/>
                      </a:lnTo>
                      <a:lnTo>
                        <a:pt x="1000" y="109"/>
                      </a:lnTo>
                      <a:lnTo>
                        <a:pt x="952" y="86"/>
                      </a:lnTo>
                      <a:lnTo>
                        <a:pt x="918" y="79"/>
                      </a:lnTo>
                      <a:lnTo>
                        <a:pt x="899" y="79"/>
                      </a:lnTo>
                      <a:lnTo>
                        <a:pt x="880" y="79"/>
                      </a:lnTo>
                      <a:lnTo>
                        <a:pt x="846" y="86"/>
                      </a:lnTo>
                      <a:lnTo>
                        <a:pt x="798" y="109"/>
                      </a:lnTo>
                      <a:lnTo>
                        <a:pt x="749" y="158"/>
                      </a:lnTo>
                      <a:lnTo>
                        <a:pt x="726" y="206"/>
                      </a:lnTo>
                      <a:lnTo>
                        <a:pt x="719" y="240"/>
                      </a:lnTo>
                      <a:lnTo>
                        <a:pt x="719" y="259"/>
                      </a:lnTo>
                      <a:lnTo>
                        <a:pt x="719" y="461"/>
                      </a:lnTo>
                      <a:lnTo>
                        <a:pt x="305" y="50"/>
                      </a:lnTo>
                      <a:lnTo>
                        <a:pt x="293" y="37"/>
                      </a:lnTo>
                      <a:lnTo>
                        <a:pt x="262" y="17"/>
                      </a:lnTo>
                      <a:lnTo>
                        <a:pt x="212" y="0"/>
                      </a:lnTo>
                      <a:lnTo>
                        <a:pt x="143" y="0"/>
                      </a:lnTo>
                      <a:lnTo>
                        <a:pt x="94" y="18"/>
                      </a:lnTo>
                      <a:lnTo>
                        <a:pt x="65" y="39"/>
                      </a:lnTo>
                      <a:lnTo>
                        <a:pt x="51" y="50"/>
                      </a:lnTo>
                      <a:lnTo>
                        <a:pt x="38" y="64"/>
                      </a:lnTo>
                      <a:lnTo>
                        <a:pt x="19" y="95"/>
                      </a:lnTo>
                      <a:lnTo>
                        <a:pt x="0" y="144"/>
                      </a:lnTo>
                      <a:lnTo>
                        <a:pt x="0" y="213"/>
                      </a:lnTo>
                      <a:lnTo>
                        <a:pt x="19" y="262"/>
                      </a:lnTo>
                      <a:lnTo>
                        <a:pt x="39" y="292"/>
                      </a:lnTo>
                      <a:lnTo>
                        <a:pt x="52" y="305"/>
                      </a:lnTo>
                      <a:lnTo>
                        <a:pt x="462" y="714"/>
                      </a:lnTo>
                      <a:lnTo>
                        <a:pt x="261" y="714"/>
                      </a:lnTo>
                      <a:lnTo>
                        <a:pt x="242" y="714"/>
                      </a:lnTo>
                      <a:lnTo>
                        <a:pt x="206" y="721"/>
                      </a:lnTo>
                      <a:lnTo>
                        <a:pt x="159" y="743"/>
                      </a:lnTo>
                      <a:lnTo>
                        <a:pt x="110" y="792"/>
                      </a:lnTo>
                      <a:lnTo>
                        <a:pt x="88" y="839"/>
                      </a:lnTo>
                      <a:lnTo>
                        <a:pt x="81" y="875"/>
                      </a:lnTo>
                      <a:lnTo>
                        <a:pt x="81" y="894"/>
                      </a:lnTo>
                      <a:lnTo>
                        <a:pt x="81" y="913"/>
                      </a:lnTo>
                      <a:lnTo>
                        <a:pt x="88" y="947"/>
                      </a:lnTo>
                      <a:lnTo>
                        <a:pt x="110" y="995"/>
                      </a:lnTo>
                      <a:lnTo>
                        <a:pt x="159" y="1044"/>
                      </a:lnTo>
                      <a:lnTo>
                        <a:pt x="206" y="1065"/>
                      </a:lnTo>
                      <a:lnTo>
                        <a:pt x="242" y="1073"/>
                      </a:lnTo>
                      <a:lnTo>
                        <a:pt x="261" y="1074"/>
                      </a:lnTo>
                      <a:lnTo>
                        <a:pt x="824" y="1074"/>
                      </a:lnTo>
                      <a:lnTo>
                        <a:pt x="1255" y="1500"/>
                      </a:lnTo>
                      <a:lnTo>
                        <a:pt x="500" y="1500"/>
                      </a:lnTo>
                      <a:lnTo>
                        <a:pt x="481" y="1502"/>
                      </a:lnTo>
                      <a:lnTo>
                        <a:pt x="447" y="1509"/>
                      </a:lnTo>
                      <a:lnTo>
                        <a:pt x="399" y="1531"/>
                      </a:lnTo>
                      <a:lnTo>
                        <a:pt x="350" y="1579"/>
                      </a:lnTo>
                      <a:lnTo>
                        <a:pt x="327" y="1627"/>
                      </a:lnTo>
                      <a:lnTo>
                        <a:pt x="320" y="1662"/>
                      </a:lnTo>
                      <a:lnTo>
                        <a:pt x="320" y="1680"/>
                      </a:lnTo>
                      <a:lnTo>
                        <a:pt x="320" y="1699"/>
                      </a:lnTo>
                      <a:lnTo>
                        <a:pt x="327" y="1735"/>
                      </a:lnTo>
                      <a:lnTo>
                        <a:pt x="350" y="1783"/>
                      </a:lnTo>
                      <a:lnTo>
                        <a:pt x="399" y="1832"/>
                      </a:lnTo>
                      <a:lnTo>
                        <a:pt x="447" y="1853"/>
                      </a:lnTo>
                      <a:lnTo>
                        <a:pt x="481" y="1860"/>
                      </a:lnTo>
                      <a:lnTo>
                        <a:pt x="500" y="1860"/>
                      </a:lnTo>
                      <a:lnTo>
                        <a:pt x="1616" y="1860"/>
                      </a:lnTo>
                      <a:lnTo>
                        <a:pt x="2752" y="2989"/>
                      </a:lnTo>
                      <a:lnTo>
                        <a:pt x="2765" y="3002"/>
                      </a:lnTo>
                      <a:lnTo>
                        <a:pt x="2796" y="3022"/>
                      </a:lnTo>
                      <a:lnTo>
                        <a:pt x="2845" y="3040"/>
                      </a:lnTo>
                      <a:lnTo>
                        <a:pt x="2879" y="3043"/>
                      </a:lnTo>
                      <a:lnTo>
                        <a:pt x="2914" y="3040"/>
                      </a:lnTo>
                      <a:lnTo>
                        <a:pt x="2964" y="3022"/>
                      </a:lnTo>
                      <a:lnTo>
                        <a:pt x="2993" y="3002"/>
                      </a:lnTo>
                      <a:lnTo>
                        <a:pt x="3007" y="2989"/>
                      </a:lnTo>
                      <a:lnTo>
                        <a:pt x="3020" y="2976"/>
                      </a:lnTo>
                      <a:lnTo>
                        <a:pt x="3039" y="2946"/>
                      </a:lnTo>
                      <a:lnTo>
                        <a:pt x="3058" y="2896"/>
                      </a:lnTo>
                      <a:lnTo>
                        <a:pt x="3058" y="2827"/>
                      </a:lnTo>
                      <a:lnTo>
                        <a:pt x="3039" y="2778"/>
                      </a:lnTo>
                      <a:lnTo>
                        <a:pt x="3019" y="2749"/>
                      </a:lnTo>
                      <a:lnTo>
                        <a:pt x="3006" y="2734"/>
                      </a:lnTo>
                      <a:close/>
                    </a:path>
                  </a:pathLst>
                </a:custGeom>
                <a:solidFill>
                  <a:srgbClr val="B72F3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106" name="Google Shape;106;p1"/>
              <p:cNvGrpSpPr/>
              <p:nvPr/>
            </p:nvGrpSpPr>
            <p:grpSpPr>
              <a:xfrm rot="6300000">
                <a:off x="7173141" y="5297139"/>
                <a:ext cx="255790" cy="254528"/>
                <a:chOff x="8909794" y="1241000"/>
                <a:chExt cx="1930401" cy="1920875"/>
              </a:xfrm>
            </p:grpSpPr>
            <p:sp>
              <p:nvSpPr>
                <p:cNvPr id="107" name="Google Shape;107;p1"/>
                <p:cNvSpPr/>
                <p:nvPr/>
              </p:nvSpPr>
              <p:spPr>
                <a:xfrm>
                  <a:off x="8909794" y="1241000"/>
                  <a:ext cx="1776413" cy="1765300"/>
                </a:xfrm>
                <a:custGeom>
                  <a:rect b="b" l="l" r="r" t="t"/>
                  <a:pathLst>
                    <a:path extrusionOk="0" h="3337" w="3357">
                      <a:moveTo>
                        <a:pt x="2653" y="700"/>
                      </a:moveTo>
                      <a:lnTo>
                        <a:pt x="2722" y="772"/>
                      </a:lnTo>
                      <a:lnTo>
                        <a:pt x="2850" y="919"/>
                      </a:lnTo>
                      <a:lnTo>
                        <a:pt x="2964" y="1070"/>
                      </a:lnTo>
                      <a:lnTo>
                        <a:pt x="3065" y="1226"/>
                      </a:lnTo>
                      <a:lnTo>
                        <a:pt x="3150" y="1386"/>
                      </a:lnTo>
                      <a:lnTo>
                        <a:pt x="3222" y="1545"/>
                      </a:lnTo>
                      <a:lnTo>
                        <a:pt x="3278" y="1705"/>
                      </a:lnTo>
                      <a:lnTo>
                        <a:pt x="3320" y="1865"/>
                      </a:lnTo>
                      <a:lnTo>
                        <a:pt x="3346" y="2023"/>
                      </a:lnTo>
                      <a:lnTo>
                        <a:pt x="3357" y="2179"/>
                      </a:lnTo>
                      <a:lnTo>
                        <a:pt x="3353" y="2329"/>
                      </a:lnTo>
                      <a:lnTo>
                        <a:pt x="3334" y="2474"/>
                      </a:lnTo>
                      <a:lnTo>
                        <a:pt x="3298" y="2612"/>
                      </a:lnTo>
                      <a:lnTo>
                        <a:pt x="3247" y="2744"/>
                      </a:lnTo>
                      <a:lnTo>
                        <a:pt x="3179" y="2865"/>
                      </a:lnTo>
                      <a:lnTo>
                        <a:pt x="3095" y="2977"/>
                      </a:lnTo>
                      <a:lnTo>
                        <a:pt x="3046" y="3027"/>
                      </a:lnTo>
                      <a:lnTo>
                        <a:pt x="2994" y="3076"/>
                      </a:lnTo>
                      <a:lnTo>
                        <a:pt x="2882" y="3160"/>
                      </a:lnTo>
                      <a:lnTo>
                        <a:pt x="2760" y="3227"/>
                      </a:lnTo>
                      <a:lnTo>
                        <a:pt x="2629" y="3278"/>
                      </a:lnTo>
                      <a:lnTo>
                        <a:pt x="2489" y="3314"/>
                      </a:lnTo>
                      <a:lnTo>
                        <a:pt x="2343" y="3334"/>
                      </a:lnTo>
                      <a:lnTo>
                        <a:pt x="2192" y="3337"/>
                      </a:lnTo>
                      <a:lnTo>
                        <a:pt x="2037" y="3325"/>
                      </a:lnTo>
                      <a:lnTo>
                        <a:pt x="1877" y="3299"/>
                      </a:lnTo>
                      <a:lnTo>
                        <a:pt x="1717" y="3258"/>
                      </a:lnTo>
                      <a:lnTo>
                        <a:pt x="1554" y="3201"/>
                      </a:lnTo>
                      <a:lnTo>
                        <a:pt x="1393" y="3131"/>
                      </a:lnTo>
                      <a:lnTo>
                        <a:pt x="1235" y="3046"/>
                      </a:lnTo>
                      <a:lnTo>
                        <a:pt x="1078" y="2947"/>
                      </a:lnTo>
                      <a:lnTo>
                        <a:pt x="925" y="2833"/>
                      </a:lnTo>
                      <a:lnTo>
                        <a:pt x="777" y="2706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3" y="261"/>
                      </a:lnTo>
                      <a:lnTo>
                        <a:pt x="476" y="177"/>
                      </a:lnTo>
                      <a:lnTo>
                        <a:pt x="598" y="110"/>
                      </a:lnTo>
                      <a:lnTo>
                        <a:pt x="729" y="59"/>
                      </a:lnTo>
                      <a:lnTo>
                        <a:pt x="869" y="23"/>
                      </a:lnTo>
                      <a:lnTo>
                        <a:pt x="1016" y="4"/>
                      </a:lnTo>
                      <a:lnTo>
                        <a:pt x="1167" y="0"/>
                      </a:lnTo>
                      <a:lnTo>
                        <a:pt x="1322" y="12"/>
                      </a:lnTo>
                      <a:lnTo>
                        <a:pt x="1481" y="38"/>
                      </a:lnTo>
                      <a:lnTo>
                        <a:pt x="1642" y="79"/>
                      </a:lnTo>
                      <a:lnTo>
                        <a:pt x="1803" y="135"/>
                      </a:lnTo>
                      <a:lnTo>
                        <a:pt x="1965" y="206"/>
                      </a:lnTo>
                      <a:lnTo>
                        <a:pt x="2125" y="291"/>
                      </a:lnTo>
                      <a:lnTo>
                        <a:pt x="2282" y="390"/>
                      </a:lnTo>
                      <a:lnTo>
                        <a:pt x="2434" y="504"/>
                      </a:lnTo>
                      <a:lnTo>
                        <a:pt x="2581" y="631"/>
                      </a:lnTo>
                      <a:lnTo>
                        <a:pt x="2653" y="700"/>
                      </a:lnTo>
                      <a:close/>
                    </a:path>
                  </a:pathLst>
                </a:custGeom>
                <a:solidFill>
                  <a:srgbClr val="F25938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8" name="Google Shape;108;p1"/>
                <p:cNvSpPr/>
                <p:nvPr/>
              </p:nvSpPr>
              <p:spPr>
                <a:xfrm>
                  <a:off x="8909794" y="1255288"/>
                  <a:ext cx="454025" cy="1425575"/>
                </a:xfrm>
                <a:custGeom>
                  <a:rect b="b" l="l" r="r" t="t"/>
                  <a:pathLst>
                    <a:path extrusionOk="0" h="2694" w="859">
                      <a:moveTo>
                        <a:pt x="792" y="2694"/>
                      </a:moveTo>
                      <a:lnTo>
                        <a:pt x="748" y="2653"/>
                      </a:lnTo>
                      <a:lnTo>
                        <a:pt x="705" y="2611"/>
                      </a:lnTo>
                      <a:lnTo>
                        <a:pt x="635" y="2540"/>
                      </a:lnTo>
                      <a:lnTo>
                        <a:pt x="507" y="2394"/>
                      </a:lnTo>
                      <a:lnTo>
                        <a:pt x="393" y="2241"/>
                      </a:lnTo>
                      <a:lnTo>
                        <a:pt x="294" y="2085"/>
                      </a:lnTo>
                      <a:lnTo>
                        <a:pt x="208" y="1927"/>
                      </a:lnTo>
                      <a:lnTo>
                        <a:pt x="137" y="1766"/>
                      </a:lnTo>
                      <a:lnTo>
                        <a:pt x="79" y="1606"/>
                      </a:lnTo>
                      <a:lnTo>
                        <a:pt x="38" y="1446"/>
                      </a:lnTo>
                      <a:lnTo>
                        <a:pt x="12" y="1288"/>
                      </a:lnTo>
                      <a:lnTo>
                        <a:pt x="0" y="1133"/>
                      </a:lnTo>
                      <a:lnTo>
                        <a:pt x="5" y="982"/>
                      </a:lnTo>
                      <a:lnTo>
                        <a:pt x="25" y="837"/>
                      </a:lnTo>
                      <a:lnTo>
                        <a:pt x="59" y="698"/>
                      </a:lnTo>
                      <a:lnTo>
                        <a:pt x="111" y="569"/>
                      </a:lnTo>
                      <a:lnTo>
                        <a:pt x="179" y="446"/>
                      </a:lnTo>
                      <a:lnTo>
                        <a:pt x="264" y="336"/>
                      </a:lnTo>
                      <a:lnTo>
                        <a:pt x="313" y="284"/>
                      </a:lnTo>
                      <a:lnTo>
                        <a:pt x="369" y="230"/>
                      </a:lnTo>
                      <a:lnTo>
                        <a:pt x="494" y="140"/>
                      </a:lnTo>
                      <a:lnTo>
                        <a:pt x="632" y="69"/>
                      </a:lnTo>
                      <a:lnTo>
                        <a:pt x="781" y="17"/>
                      </a:lnTo>
                      <a:lnTo>
                        <a:pt x="859" y="0"/>
                      </a:lnTo>
                      <a:lnTo>
                        <a:pt x="781" y="17"/>
                      </a:lnTo>
                      <a:lnTo>
                        <a:pt x="632" y="69"/>
                      </a:lnTo>
                      <a:lnTo>
                        <a:pt x="494" y="140"/>
                      </a:lnTo>
                      <a:lnTo>
                        <a:pt x="369" y="230"/>
                      </a:lnTo>
                      <a:lnTo>
                        <a:pt x="313" y="284"/>
                      </a:lnTo>
                      <a:lnTo>
                        <a:pt x="264" y="336"/>
                      </a:lnTo>
                      <a:lnTo>
                        <a:pt x="179" y="446"/>
                      </a:lnTo>
                      <a:lnTo>
                        <a:pt x="111" y="569"/>
                      </a:lnTo>
                      <a:lnTo>
                        <a:pt x="59" y="698"/>
                      </a:lnTo>
                      <a:lnTo>
                        <a:pt x="25" y="837"/>
                      </a:lnTo>
                      <a:lnTo>
                        <a:pt x="5" y="982"/>
                      </a:lnTo>
                      <a:lnTo>
                        <a:pt x="0" y="1133"/>
                      </a:lnTo>
                      <a:lnTo>
                        <a:pt x="12" y="1288"/>
                      </a:lnTo>
                      <a:lnTo>
                        <a:pt x="38" y="1446"/>
                      </a:lnTo>
                      <a:lnTo>
                        <a:pt x="79" y="1606"/>
                      </a:lnTo>
                      <a:lnTo>
                        <a:pt x="137" y="1766"/>
                      </a:lnTo>
                      <a:lnTo>
                        <a:pt x="208" y="1927"/>
                      </a:lnTo>
                      <a:lnTo>
                        <a:pt x="294" y="2085"/>
                      </a:lnTo>
                      <a:lnTo>
                        <a:pt x="393" y="2241"/>
                      </a:lnTo>
                      <a:lnTo>
                        <a:pt x="507" y="2394"/>
                      </a:lnTo>
                      <a:lnTo>
                        <a:pt x="635" y="2540"/>
                      </a:lnTo>
                      <a:lnTo>
                        <a:pt x="705" y="2611"/>
                      </a:lnTo>
                      <a:lnTo>
                        <a:pt x="748" y="2653"/>
                      </a:lnTo>
                      <a:lnTo>
                        <a:pt x="792" y="2694"/>
                      </a:lnTo>
                      <a:close/>
                    </a:path>
                  </a:pathLst>
                </a:custGeom>
                <a:solidFill>
                  <a:srgbClr val="E2DAE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9" name="Google Shape;109;p1"/>
                <p:cNvSpPr/>
                <p:nvPr/>
              </p:nvSpPr>
              <p:spPr>
                <a:xfrm>
                  <a:off x="8909794" y="1241000"/>
                  <a:ext cx="1312863" cy="1765300"/>
                </a:xfrm>
                <a:custGeom>
                  <a:rect b="b" l="l" r="r" t="t"/>
                  <a:pathLst>
                    <a:path extrusionOk="0" h="3337" w="2482">
                      <a:moveTo>
                        <a:pt x="2228" y="3337"/>
                      </a:moveTo>
                      <a:lnTo>
                        <a:pt x="2140" y="3335"/>
                      </a:lnTo>
                      <a:lnTo>
                        <a:pt x="1962" y="3315"/>
                      </a:lnTo>
                      <a:lnTo>
                        <a:pt x="1779" y="3276"/>
                      </a:lnTo>
                      <a:lnTo>
                        <a:pt x="1595" y="3217"/>
                      </a:lnTo>
                      <a:lnTo>
                        <a:pt x="1410" y="3140"/>
                      </a:lnTo>
                      <a:lnTo>
                        <a:pt x="1227" y="3043"/>
                      </a:lnTo>
                      <a:lnTo>
                        <a:pt x="1049" y="2928"/>
                      </a:lnTo>
                      <a:lnTo>
                        <a:pt x="876" y="2794"/>
                      </a:lnTo>
                      <a:lnTo>
                        <a:pt x="792" y="2720"/>
                      </a:lnTo>
                      <a:lnTo>
                        <a:pt x="748" y="2679"/>
                      </a:lnTo>
                      <a:lnTo>
                        <a:pt x="705" y="2637"/>
                      </a:lnTo>
                      <a:lnTo>
                        <a:pt x="635" y="2566"/>
                      </a:lnTo>
                      <a:lnTo>
                        <a:pt x="507" y="2420"/>
                      </a:lnTo>
                      <a:lnTo>
                        <a:pt x="393" y="2267"/>
                      </a:lnTo>
                      <a:lnTo>
                        <a:pt x="294" y="2111"/>
                      </a:lnTo>
                      <a:lnTo>
                        <a:pt x="208" y="1953"/>
                      </a:lnTo>
                      <a:lnTo>
                        <a:pt x="137" y="1792"/>
                      </a:lnTo>
                      <a:lnTo>
                        <a:pt x="79" y="1632"/>
                      </a:lnTo>
                      <a:lnTo>
                        <a:pt x="38" y="1472"/>
                      </a:lnTo>
                      <a:lnTo>
                        <a:pt x="12" y="1314"/>
                      </a:lnTo>
                      <a:lnTo>
                        <a:pt x="0" y="1159"/>
                      </a:lnTo>
                      <a:lnTo>
                        <a:pt x="5" y="1008"/>
                      </a:lnTo>
                      <a:lnTo>
                        <a:pt x="25" y="863"/>
                      </a:lnTo>
                      <a:lnTo>
                        <a:pt x="59" y="724"/>
                      </a:lnTo>
                      <a:lnTo>
                        <a:pt x="111" y="595"/>
                      </a:lnTo>
                      <a:lnTo>
                        <a:pt x="179" y="472"/>
                      </a:lnTo>
                      <a:lnTo>
                        <a:pt x="264" y="362"/>
                      </a:lnTo>
                      <a:lnTo>
                        <a:pt x="313" y="310"/>
                      </a:lnTo>
                      <a:lnTo>
                        <a:pt x="369" y="256"/>
                      </a:lnTo>
                      <a:lnTo>
                        <a:pt x="494" y="166"/>
                      </a:lnTo>
                      <a:lnTo>
                        <a:pt x="632" y="95"/>
                      </a:lnTo>
                      <a:lnTo>
                        <a:pt x="781" y="43"/>
                      </a:lnTo>
                      <a:lnTo>
                        <a:pt x="859" y="26"/>
                      </a:lnTo>
                      <a:lnTo>
                        <a:pt x="925" y="15"/>
                      </a:lnTo>
                      <a:lnTo>
                        <a:pt x="1060" y="2"/>
                      </a:lnTo>
                      <a:lnTo>
                        <a:pt x="1129" y="0"/>
                      </a:lnTo>
                      <a:lnTo>
                        <a:pt x="1196" y="2"/>
                      </a:lnTo>
                      <a:lnTo>
                        <a:pt x="1331" y="13"/>
                      </a:lnTo>
                      <a:lnTo>
                        <a:pt x="1399" y="23"/>
                      </a:lnTo>
                      <a:lnTo>
                        <a:pt x="1318" y="39"/>
                      </a:lnTo>
                      <a:lnTo>
                        <a:pt x="1164" y="91"/>
                      </a:lnTo>
                      <a:lnTo>
                        <a:pt x="1021" y="161"/>
                      </a:lnTo>
                      <a:lnTo>
                        <a:pt x="892" y="255"/>
                      </a:lnTo>
                      <a:lnTo>
                        <a:pt x="834" y="310"/>
                      </a:lnTo>
                      <a:lnTo>
                        <a:pt x="785" y="362"/>
                      </a:lnTo>
                      <a:lnTo>
                        <a:pt x="700" y="472"/>
                      </a:lnTo>
                      <a:lnTo>
                        <a:pt x="632" y="595"/>
                      </a:lnTo>
                      <a:lnTo>
                        <a:pt x="581" y="724"/>
                      </a:lnTo>
                      <a:lnTo>
                        <a:pt x="546" y="863"/>
                      </a:lnTo>
                      <a:lnTo>
                        <a:pt x="526" y="1008"/>
                      </a:lnTo>
                      <a:lnTo>
                        <a:pt x="522" y="1159"/>
                      </a:lnTo>
                      <a:lnTo>
                        <a:pt x="533" y="1314"/>
                      </a:lnTo>
                      <a:lnTo>
                        <a:pt x="560" y="1472"/>
                      </a:lnTo>
                      <a:lnTo>
                        <a:pt x="602" y="1632"/>
                      </a:lnTo>
                      <a:lnTo>
                        <a:pt x="658" y="1792"/>
                      </a:lnTo>
                      <a:lnTo>
                        <a:pt x="729" y="1953"/>
                      </a:lnTo>
                      <a:lnTo>
                        <a:pt x="815" y="2111"/>
                      </a:lnTo>
                      <a:lnTo>
                        <a:pt x="915" y="2267"/>
                      </a:lnTo>
                      <a:lnTo>
                        <a:pt x="1029" y="2420"/>
                      </a:lnTo>
                      <a:lnTo>
                        <a:pt x="1157" y="2566"/>
                      </a:lnTo>
                      <a:lnTo>
                        <a:pt x="1227" y="2637"/>
                      </a:lnTo>
                      <a:lnTo>
                        <a:pt x="1298" y="2706"/>
                      </a:lnTo>
                      <a:lnTo>
                        <a:pt x="1446" y="2833"/>
                      </a:lnTo>
                      <a:lnTo>
                        <a:pt x="1599" y="2947"/>
                      </a:lnTo>
                      <a:lnTo>
                        <a:pt x="1757" y="3046"/>
                      </a:lnTo>
                      <a:lnTo>
                        <a:pt x="1917" y="3132"/>
                      </a:lnTo>
                      <a:lnTo>
                        <a:pt x="2078" y="3203"/>
                      </a:lnTo>
                      <a:lnTo>
                        <a:pt x="2240" y="3259"/>
                      </a:lnTo>
                      <a:lnTo>
                        <a:pt x="2401" y="3299"/>
                      </a:lnTo>
                      <a:lnTo>
                        <a:pt x="2482" y="3314"/>
                      </a:lnTo>
                      <a:lnTo>
                        <a:pt x="2420" y="3325"/>
                      </a:lnTo>
                      <a:lnTo>
                        <a:pt x="2293" y="3335"/>
                      </a:lnTo>
                      <a:lnTo>
                        <a:pt x="2228" y="3337"/>
                      </a:lnTo>
                      <a:close/>
                    </a:path>
                  </a:pathLst>
                </a:custGeom>
                <a:solidFill>
                  <a:srgbClr val="F14F3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10" name="Google Shape;110;p1"/>
                <p:cNvSpPr/>
                <p:nvPr/>
              </p:nvSpPr>
              <p:spPr>
                <a:xfrm>
                  <a:off x="9222531" y="1552150"/>
                  <a:ext cx="1617663" cy="1609725"/>
                </a:xfrm>
                <a:custGeom>
                  <a:rect b="b" l="l" r="r" t="t"/>
                  <a:pathLst>
                    <a:path extrusionOk="0" h="3043" w="3058">
                      <a:moveTo>
                        <a:pt x="3006" y="2734"/>
                      </a:moveTo>
                      <a:lnTo>
                        <a:pt x="2124" y="1857"/>
                      </a:lnTo>
                      <a:lnTo>
                        <a:pt x="2124" y="782"/>
                      </a:lnTo>
                      <a:lnTo>
                        <a:pt x="2124" y="763"/>
                      </a:lnTo>
                      <a:lnTo>
                        <a:pt x="2117" y="728"/>
                      </a:lnTo>
                      <a:lnTo>
                        <a:pt x="2094" y="681"/>
                      </a:lnTo>
                      <a:lnTo>
                        <a:pt x="2045" y="632"/>
                      </a:lnTo>
                      <a:lnTo>
                        <a:pt x="1998" y="609"/>
                      </a:lnTo>
                      <a:lnTo>
                        <a:pt x="1963" y="602"/>
                      </a:lnTo>
                      <a:lnTo>
                        <a:pt x="1944" y="602"/>
                      </a:lnTo>
                      <a:lnTo>
                        <a:pt x="1926" y="602"/>
                      </a:lnTo>
                      <a:lnTo>
                        <a:pt x="1891" y="609"/>
                      </a:lnTo>
                      <a:lnTo>
                        <a:pt x="1844" y="632"/>
                      </a:lnTo>
                      <a:lnTo>
                        <a:pt x="1795" y="681"/>
                      </a:lnTo>
                      <a:lnTo>
                        <a:pt x="1772" y="728"/>
                      </a:lnTo>
                      <a:lnTo>
                        <a:pt x="1764" y="763"/>
                      </a:lnTo>
                      <a:lnTo>
                        <a:pt x="1764" y="782"/>
                      </a:lnTo>
                      <a:lnTo>
                        <a:pt x="1764" y="1500"/>
                      </a:lnTo>
                      <a:lnTo>
                        <a:pt x="1079" y="819"/>
                      </a:lnTo>
                      <a:lnTo>
                        <a:pt x="1079" y="259"/>
                      </a:lnTo>
                      <a:lnTo>
                        <a:pt x="1079" y="240"/>
                      </a:lnTo>
                      <a:lnTo>
                        <a:pt x="1072" y="206"/>
                      </a:lnTo>
                      <a:lnTo>
                        <a:pt x="1049" y="158"/>
                      </a:lnTo>
                      <a:lnTo>
                        <a:pt x="1000" y="109"/>
                      </a:lnTo>
                      <a:lnTo>
                        <a:pt x="952" y="86"/>
                      </a:lnTo>
                      <a:lnTo>
                        <a:pt x="918" y="79"/>
                      </a:lnTo>
                      <a:lnTo>
                        <a:pt x="899" y="79"/>
                      </a:lnTo>
                      <a:lnTo>
                        <a:pt x="880" y="79"/>
                      </a:lnTo>
                      <a:lnTo>
                        <a:pt x="846" y="86"/>
                      </a:lnTo>
                      <a:lnTo>
                        <a:pt x="798" y="109"/>
                      </a:lnTo>
                      <a:lnTo>
                        <a:pt x="749" y="158"/>
                      </a:lnTo>
                      <a:lnTo>
                        <a:pt x="726" y="206"/>
                      </a:lnTo>
                      <a:lnTo>
                        <a:pt x="719" y="240"/>
                      </a:lnTo>
                      <a:lnTo>
                        <a:pt x="719" y="259"/>
                      </a:lnTo>
                      <a:lnTo>
                        <a:pt x="719" y="461"/>
                      </a:lnTo>
                      <a:lnTo>
                        <a:pt x="305" y="50"/>
                      </a:lnTo>
                      <a:lnTo>
                        <a:pt x="293" y="37"/>
                      </a:lnTo>
                      <a:lnTo>
                        <a:pt x="262" y="17"/>
                      </a:lnTo>
                      <a:lnTo>
                        <a:pt x="212" y="0"/>
                      </a:lnTo>
                      <a:lnTo>
                        <a:pt x="143" y="0"/>
                      </a:lnTo>
                      <a:lnTo>
                        <a:pt x="94" y="18"/>
                      </a:lnTo>
                      <a:lnTo>
                        <a:pt x="65" y="39"/>
                      </a:lnTo>
                      <a:lnTo>
                        <a:pt x="51" y="50"/>
                      </a:lnTo>
                      <a:lnTo>
                        <a:pt x="38" y="64"/>
                      </a:lnTo>
                      <a:lnTo>
                        <a:pt x="19" y="95"/>
                      </a:lnTo>
                      <a:lnTo>
                        <a:pt x="0" y="144"/>
                      </a:lnTo>
                      <a:lnTo>
                        <a:pt x="0" y="213"/>
                      </a:lnTo>
                      <a:lnTo>
                        <a:pt x="19" y="262"/>
                      </a:lnTo>
                      <a:lnTo>
                        <a:pt x="39" y="292"/>
                      </a:lnTo>
                      <a:lnTo>
                        <a:pt x="52" y="305"/>
                      </a:lnTo>
                      <a:lnTo>
                        <a:pt x="462" y="714"/>
                      </a:lnTo>
                      <a:lnTo>
                        <a:pt x="261" y="714"/>
                      </a:lnTo>
                      <a:lnTo>
                        <a:pt x="242" y="714"/>
                      </a:lnTo>
                      <a:lnTo>
                        <a:pt x="206" y="721"/>
                      </a:lnTo>
                      <a:lnTo>
                        <a:pt x="159" y="743"/>
                      </a:lnTo>
                      <a:lnTo>
                        <a:pt x="110" y="792"/>
                      </a:lnTo>
                      <a:lnTo>
                        <a:pt x="88" y="839"/>
                      </a:lnTo>
                      <a:lnTo>
                        <a:pt x="81" y="875"/>
                      </a:lnTo>
                      <a:lnTo>
                        <a:pt x="81" y="894"/>
                      </a:lnTo>
                      <a:lnTo>
                        <a:pt x="81" y="913"/>
                      </a:lnTo>
                      <a:lnTo>
                        <a:pt x="88" y="947"/>
                      </a:lnTo>
                      <a:lnTo>
                        <a:pt x="110" y="995"/>
                      </a:lnTo>
                      <a:lnTo>
                        <a:pt x="159" y="1044"/>
                      </a:lnTo>
                      <a:lnTo>
                        <a:pt x="206" y="1065"/>
                      </a:lnTo>
                      <a:lnTo>
                        <a:pt x="242" y="1073"/>
                      </a:lnTo>
                      <a:lnTo>
                        <a:pt x="261" y="1074"/>
                      </a:lnTo>
                      <a:lnTo>
                        <a:pt x="824" y="1074"/>
                      </a:lnTo>
                      <a:lnTo>
                        <a:pt x="1255" y="1500"/>
                      </a:lnTo>
                      <a:lnTo>
                        <a:pt x="500" y="1500"/>
                      </a:lnTo>
                      <a:lnTo>
                        <a:pt x="481" y="1502"/>
                      </a:lnTo>
                      <a:lnTo>
                        <a:pt x="447" y="1509"/>
                      </a:lnTo>
                      <a:lnTo>
                        <a:pt x="399" y="1531"/>
                      </a:lnTo>
                      <a:lnTo>
                        <a:pt x="350" y="1579"/>
                      </a:lnTo>
                      <a:lnTo>
                        <a:pt x="327" y="1627"/>
                      </a:lnTo>
                      <a:lnTo>
                        <a:pt x="320" y="1662"/>
                      </a:lnTo>
                      <a:lnTo>
                        <a:pt x="320" y="1680"/>
                      </a:lnTo>
                      <a:lnTo>
                        <a:pt x="320" y="1699"/>
                      </a:lnTo>
                      <a:lnTo>
                        <a:pt x="327" y="1735"/>
                      </a:lnTo>
                      <a:lnTo>
                        <a:pt x="350" y="1783"/>
                      </a:lnTo>
                      <a:lnTo>
                        <a:pt x="399" y="1832"/>
                      </a:lnTo>
                      <a:lnTo>
                        <a:pt x="447" y="1853"/>
                      </a:lnTo>
                      <a:lnTo>
                        <a:pt x="481" y="1860"/>
                      </a:lnTo>
                      <a:lnTo>
                        <a:pt x="500" y="1860"/>
                      </a:lnTo>
                      <a:lnTo>
                        <a:pt x="1616" y="1860"/>
                      </a:lnTo>
                      <a:lnTo>
                        <a:pt x="2752" y="2989"/>
                      </a:lnTo>
                      <a:lnTo>
                        <a:pt x="2765" y="3002"/>
                      </a:lnTo>
                      <a:lnTo>
                        <a:pt x="2796" y="3022"/>
                      </a:lnTo>
                      <a:lnTo>
                        <a:pt x="2845" y="3040"/>
                      </a:lnTo>
                      <a:lnTo>
                        <a:pt x="2879" y="3043"/>
                      </a:lnTo>
                      <a:lnTo>
                        <a:pt x="2914" y="3040"/>
                      </a:lnTo>
                      <a:lnTo>
                        <a:pt x="2964" y="3022"/>
                      </a:lnTo>
                      <a:lnTo>
                        <a:pt x="2993" y="3002"/>
                      </a:lnTo>
                      <a:lnTo>
                        <a:pt x="3007" y="2989"/>
                      </a:lnTo>
                      <a:lnTo>
                        <a:pt x="3020" y="2976"/>
                      </a:lnTo>
                      <a:lnTo>
                        <a:pt x="3039" y="2946"/>
                      </a:lnTo>
                      <a:lnTo>
                        <a:pt x="3058" y="2896"/>
                      </a:lnTo>
                      <a:lnTo>
                        <a:pt x="3058" y="2827"/>
                      </a:lnTo>
                      <a:lnTo>
                        <a:pt x="3039" y="2778"/>
                      </a:lnTo>
                      <a:lnTo>
                        <a:pt x="3019" y="2749"/>
                      </a:lnTo>
                      <a:lnTo>
                        <a:pt x="3006" y="2734"/>
                      </a:lnTo>
                      <a:close/>
                    </a:path>
                  </a:pathLst>
                </a:custGeom>
                <a:solidFill>
                  <a:srgbClr val="B72F3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</p:grpSp>
      <p:sp>
        <p:nvSpPr>
          <p:cNvPr id="111" name="Google Shape;111;p1"/>
          <p:cNvSpPr/>
          <p:nvPr/>
        </p:nvSpPr>
        <p:spPr>
          <a:xfrm>
            <a:off x="5144102" y="5642173"/>
            <a:ext cx="1893239" cy="600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[김정학, 박성현, 유현석]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욕심많은 민트</a:t>
            </a:r>
            <a:r>
              <a:rPr b="1" i="0" lang="en-US" sz="11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”초코”</a:t>
            </a:r>
            <a:endParaRPr b="1" i="0" sz="11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2" name="Google Shape;112;p1"/>
          <p:cNvGrpSpPr/>
          <p:nvPr/>
        </p:nvGrpSpPr>
        <p:grpSpPr>
          <a:xfrm>
            <a:off x="8394750" y="2562330"/>
            <a:ext cx="348645" cy="345145"/>
            <a:chOff x="2844800" y="241300"/>
            <a:chExt cx="4111625" cy="4070351"/>
          </a:xfrm>
        </p:grpSpPr>
        <p:sp>
          <p:nvSpPr>
            <p:cNvPr id="113" name="Google Shape;113;p1"/>
            <p:cNvSpPr/>
            <p:nvPr/>
          </p:nvSpPr>
          <p:spPr>
            <a:xfrm>
              <a:off x="2844800" y="241300"/>
              <a:ext cx="4111625" cy="4070350"/>
            </a:xfrm>
            <a:custGeom>
              <a:rect b="b" l="l" r="r" t="t"/>
              <a:pathLst>
                <a:path extrusionOk="0" h="7693" w="7771">
                  <a:moveTo>
                    <a:pt x="3786" y="7693"/>
                  </a:moveTo>
                  <a:lnTo>
                    <a:pt x="3771" y="7692"/>
                  </a:lnTo>
                  <a:lnTo>
                    <a:pt x="3739" y="7683"/>
                  </a:lnTo>
                  <a:lnTo>
                    <a:pt x="3724" y="7676"/>
                  </a:lnTo>
                  <a:lnTo>
                    <a:pt x="3658" y="7635"/>
                  </a:lnTo>
                  <a:lnTo>
                    <a:pt x="3529" y="7538"/>
                  </a:lnTo>
                  <a:lnTo>
                    <a:pt x="3400" y="7419"/>
                  </a:lnTo>
                  <a:lnTo>
                    <a:pt x="3277" y="7284"/>
                  </a:lnTo>
                  <a:lnTo>
                    <a:pt x="3158" y="7133"/>
                  </a:lnTo>
                  <a:lnTo>
                    <a:pt x="3046" y="6964"/>
                  </a:lnTo>
                  <a:lnTo>
                    <a:pt x="2939" y="6783"/>
                  </a:lnTo>
                  <a:lnTo>
                    <a:pt x="2842" y="6589"/>
                  </a:lnTo>
                  <a:lnTo>
                    <a:pt x="2795" y="6488"/>
                  </a:lnTo>
                  <a:lnTo>
                    <a:pt x="2755" y="6390"/>
                  </a:lnTo>
                  <a:lnTo>
                    <a:pt x="2685" y="6200"/>
                  </a:lnTo>
                  <a:lnTo>
                    <a:pt x="2630" y="6015"/>
                  </a:lnTo>
                  <a:lnTo>
                    <a:pt x="2590" y="5837"/>
                  </a:lnTo>
                  <a:lnTo>
                    <a:pt x="2565" y="5664"/>
                  </a:lnTo>
                  <a:lnTo>
                    <a:pt x="2555" y="5498"/>
                  </a:lnTo>
                  <a:lnTo>
                    <a:pt x="2561" y="5337"/>
                  </a:lnTo>
                  <a:lnTo>
                    <a:pt x="2581" y="5184"/>
                  </a:lnTo>
                  <a:lnTo>
                    <a:pt x="2597" y="5110"/>
                  </a:lnTo>
                  <a:lnTo>
                    <a:pt x="2510" y="5130"/>
                  </a:lnTo>
                  <a:lnTo>
                    <a:pt x="2326" y="5150"/>
                  </a:lnTo>
                  <a:lnTo>
                    <a:pt x="2231" y="5151"/>
                  </a:lnTo>
                  <a:lnTo>
                    <a:pt x="2173" y="5151"/>
                  </a:lnTo>
                  <a:lnTo>
                    <a:pt x="2055" y="5144"/>
                  </a:lnTo>
                  <a:lnTo>
                    <a:pt x="1933" y="5128"/>
                  </a:lnTo>
                  <a:lnTo>
                    <a:pt x="1809" y="5107"/>
                  </a:lnTo>
                  <a:lnTo>
                    <a:pt x="1616" y="5059"/>
                  </a:lnTo>
                  <a:lnTo>
                    <a:pt x="1349" y="4970"/>
                  </a:lnTo>
                  <a:lnTo>
                    <a:pt x="1213" y="4914"/>
                  </a:lnTo>
                  <a:lnTo>
                    <a:pt x="1110" y="4868"/>
                  </a:lnTo>
                  <a:lnTo>
                    <a:pt x="915" y="4771"/>
                  </a:lnTo>
                  <a:lnTo>
                    <a:pt x="732" y="4666"/>
                  </a:lnTo>
                  <a:lnTo>
                    <a:pt x="565" y="4554"/>
                  </a:lnTo>
                  <a:lnTo>
                    <a:pt x="412" y="4436"/>
                  </a:lnTo>
                  <a:lnTo>
                    <a:pt x="275" y="4313"/>
                  </a:lnTo>
                  <a:lnTo>
                    <a:pt x="157" y="4186"/>
                  </a:lnTo>
                  <a:lnTo>
                    <a:pt x="59" y="4057"/>
                  </a:lnTo>
                  <a:lnTo>
                    <a:pt x="17" y="3992"/>
                  </a:lnTo>
                  <a:lnTo>
                    <a:pt x="10" y="3979"/>
                  </a:lnTo>
                  <a:lnTo>
                    <a:pt x="1" y="3952"/>
                  </a:lnTo>
                  <a:lnTo>
                    <a:pt x="0" y="3921"/>
                  </a:lnTo>
                  <a:lnTo>
                    <a:pt x="4" y="3893"/>
                  </a:lnTo>
                  <a:lnTo>
                    <a:pt x="10" y="3880"/>
                  </a:lnTo>
                  <a:lnTo>
                    <a:pt x="16" y="3865"/>
                  </a:lnTo>
                  <a:lnTo>
                    <a:pt x="35" y="3842"/>
                  </a:lnTo>
                  <a:lnTo>
                    <a:pt x="56" y="3824"/>
                  </a:lnTo>
                  <a:lnTo>
                    <a:pt x="82" y="3811"/>
                  </a:lnTo>
                  <a:lnTo>
                    <a:pt x="96" y="3808"/>
                  </a:lnTo>
                  <a:lnTo>
                    <a:pt x="176" y="3790"/>
                  </a:lnTo>
                  <a:lnTo>
                    <a:pt x="347" y="3773"/>
                  </a:lnTo>
                  <a:lnTo>
                    <a:pt x="439" y="3772"/>
                  </a:lnTo>
                  <a:lnTo>
                    <a:pt x="546" y="3775"/>
                  </a:lnTo>
                  <a:lnTo>
                    <a:pt x="771" y="3798"/>
                  </a:lnTo>
                  <a:lnTo>
                    <a:pt x="1005" y="3842"/>
                  </a:lnTo>
                  <a:lnTo>
                    <a:pt x="1249" y="3910"/>
                  </a:lnTo>
                  <a:lnTo>
                    <a:pt x="1371" y="3952"/>
                  </a:lnTo>
                  <a:lnTo>
                    <a:pt x="1266" y="3822"/>
                  </a:lnTo>
                  <a:lnTo>
                    <a:pt x="1171" y="3692"/>
                  </a:lnTo>
                  <a:lnTo>
                    <a:pt x="1083" y="3571"/>
                  </a:lnTo>
                  <a:lnTo>
                    <a:pt x="930" y="3330"/>
                  </a:lnTo>
                  <a:lnTo>
                    <a:pt x="801" y="3093"/>
                  </a:lnTo>
                  <a:lnTo>
                    <a:pt x="694" y="2860"/>
                  </a:lnTo>
                  <a:lnTo>
                    <a:pt x="612" y="2630"/>
                  </a:lnTo>
                  <a:lnTo>
                    <a:pt x="554" y="2405"/>
                  </a:lnTo>
                  <a:lnTo>
                    <a:pt x="520" y="2185"/>
                  </a:lnTo>
                  <a:lnTo>
                    <a:pt x="510" y="1969"/>
                  </a:lnTo>
                  <a:lnTo>
                    <a:pt x="516" y="1862"/>
                  </a:lnTo>
                  <a:lnTo>
                    <a:pt x="520" y="1835"/>
                  </a:lnTo>
                  <a:lnTo>
                    <a:pt x="546" y="1787"/>
                  </a:lnTo>
                  <a:lnTo>
                    <a:pt x="566" y="1770"/>
                  </a:lnTo>
                  <a:lnTo>
                    <a:pt x="583" y="1760"/>
                  </a:lnTo>
                  <a:lnTo>
                    <a:pt x="619" y="1747"/>
                  </a:lnTo>
                  <a:lnTo>
                    <a:pt x="639" y="1747"/>
                  </a:lnTo>
                  <a:lnTo>
                    <a:pt x="655" y="1747"/>
                  </a:lnTo>
                  <a:lnTo>
                    <a:pt x="671" y="1750"/>
                  </a:lnTo>
                  <a:lnTo>
                    <a:pt x="772" y="1779"/>
                  </a:lnTo>
                  <a:lnTo>
                    <a:pt x="974" y="1856"/>
                  </a:lnTo>
                  <a:lnTo>
                    <a:pt x="1172" y="1957"/>
                  </a:lnTo>
                  <a:lnTo>
                    <a:pt x="1367" y="2081"/>
                  </a:lnTo>
                  <a:lnTo>
                    <a:pt x="1558" y="2229"/>
                  </a:lnTo>
                  <a:lnTo>
                    <a:pt x="1747" y="2401"/>
                  </a:lnTo>
                  <a:lnTo>
                    <a:pt x="1931" y="2597"/>
                  </a:lnTo>
                  <a:lnTo>
                    <a:pt x="2111" y="2814"/>
                  </a:lnTo>
                  <a:lnTo>
                    <a:pt x="2199" y="2934"/>
                  </a:lnTo>
                  <a:lnTo>
                    <a:pt x="2198" y="2838"/>
                  </a:lnTo>
                  <a:lnTo>
                    <a:pt x="2196" y="2752"/>
                  </a:lnTo>
                  <a:lnTo>
                    <a:pt x="2199" y="2548"/>
                  </a:lnTo>
                  <a:lnTo>
                    <a:pt x="2224" y="2141"/>
                  </a:lnTo>
                  <a:lnTo>
                    <a:pt x="2270" y="1745"/>
                  </a:lnTo>
                  <a:lnTo>
                    <a:pt x="2337" y="1367"/>
                  </a:lnTo>
                  <a:lnTo>
                    <a:pt x="2425" y="1011"/>
                  </a:lnTo>
                  <a:lnTo>
                    <a:pt x="2503" y="765"/>
                  </a:lnTo>
                  <a:lnTo>
                    <a:pt x="2559" y="611"/>
                  </a:lnTo>
                  <a:lnTo>
                    <a:pt x="2621" y="467"/>
                  </a:lnTo>
                  <a:lnTo>
                    <a:pt x="2685" y="333"/>
                  </a:lnTo>
                  <a:lnTo>
                    <a:pt x="2754" y="210"/>
                  </a:lnTo>
                  <a:lnTo>
                    <a:pt x="2824" y="99"/>
                  </a:lnTo>
                  <a:lnTo>
                    <a:pt x="2862" y="49"/>
                  </a:lnTo>
                  <a:lnTo>
                    <a:pt x="2880" y="27"/>
                  </a:lnTo>
                  <a:lnTo>
                    <a:pt x="2932" y="3"/>
                  </a:lnTo>
                  <a:lnTo>
                    <a:pt x="2961" y="0"/>
                  </a:lnTo>
                  <a:lnTo>
                    <a:pt x="2990" y="3"/>
                  </a:lnTo>
                  <a:lnTo>
                    <a:pt x="3040" y="27"/>
                  </a:lnTo>
                  <a:lnTo>
                    <a:pt x="3059" y="49"/>
                  </a:lnTo>
                  <a:lnTo>
                    <a:pt x="3096" y="99"/>
                  </a:lnTo>
                  <a:lnTo>
                    <a:pt x="3168" y="210"/>
                  </a:lnTo>
                  <a:lnTo>
                    <a:pt x="3236" y="333"/>
                  </a:lnTo>
                  <a:lnTo>
                    <a:pt x="3301" y="467"/>
                  </a:lnTo>
                  <a:lnTo>
                    <a:pt x="3361" y="611"/>
                  </a:lnTo>
                  <a:lnTo>
                    <a:pt x="3418" y="765"/>
                  </a:lnTo>
                  <a:lnTo>
                    <a:pt x="3495" y="1011"/>
                  </a:lnTo>
                  <a:lnTo>
                    <a:pt x="3583" y="1367"/>
                  </a:lnTo>
                  <a:lnTo>
                    <a:pt x="3651" y="1745"/>
                  </a:lnTo>
                  <a:lnTo>
                    <a:pt x="3698" y="2141"/>
                  </a:lnTo>
                  <a:lnTo>
                    <a:pt x="3723" y="2548"/>
                  </a:lnTo>
                  <a:lnTo>
                    <a:pt x="3724" y="2752"/>
                  </a:lnTo>
                  <a:lnTo>
                    <a:pt x="3724" y="2779"/>
                  </a:lnTo>
                  <a:lnTo>
                    <a:pt x="3794" y="2702"/>
                  </a:lnTo>
                  <a:lnTo>
                    <a:pt x="3939" y="2548"/>
                  </a:lnTo>
                  <a:lnTo>
                    <a:pt x="4014" y="2473"/>
                  </a:lnTo>
                  <a:lnTo>
                    <a:pt x="4171" y="2319"/>
                  </a:lnTo>
                  <a:lnTo>
                    <a:pt x="4410" y="2107"/>
                  </a:lnTo>
                  <a:lnTo>
                    <a:pt x="4571" y="1974"/>
                  </a:lnTo>
                  <a:lnTo>
                    <a:pt x="4733" y="1851"/>
                  </a:lnTo>
                  <a:lnTo>
                    <a:pt x="4894" y="1734"/>
                  </a:lnTo>
                  <a:lnTo>
                    <a:pt x="5057" y="1626"/>
                  </a:lnTo>
                  <a:lnTo>
                    <a:pt x="5219" y="1527"/>
                  </a:lnTo>
                  <a:lnTo>
                    <a:pt x="5381" y="1436"/>
                  </a:lnTo>
                  <a:lnTo>
                    <a:pt x="5541" y="1355"/>
                  </a:lnTo>
                  <a:lnTo>
                    <a:pt x="5700" y="1283"/>
                  </a:lnTo>
                  <a:lnTo>
                    <a:pt x="5857" y="1220"/>
                  </a:lnTo>
                  <a:lnTo>
                    <a:pt x="6014" y="1166"/>
                  </a:lnTo>
                  <a:lnTo>
                    <a:pt x="6167" y="1123"/>
                  </a:lnTo>
                  <a:lnTo>
                    <a:pt x="6318" y="1090"/>
                  </a:lnTo>
                  <a:lnTo>
                    <a:pt x="6465" y="1066"/>
                  </a:lnTo>
                  <a:lnTo>
                    <a:pt x="6539" y="1058"/>
                  </a:lnTo>
                  <a:lnTo>
                    <a:pt x="6544" y="1058"/>
                  </a:lnTo>
                  <a:lnTo>
                    <a:pt x="6549" y="1058"/>
                  </a:lnTo>
                  <a:lnTo>
                    <a:pt x="6573" y="1060"/>
                  </a:lnTo>
                  <a:lnTo>
                    <a:pt x="6619" y="1079"/>
                  </a:lnTo>
                  <a:lnTo>
                    <a:pt x="6637" y="1094"/>
                  </a:lnTo>
                  <a:lnTo>
                    <a:pt x="6655" y="1116"/>
                  </a:lnTo>
                  <a:lnTo>
                    <a:pt x="6674" y="1166"/>
                  </a:lnTo>
                  <a:lnTo>
                    <a:pt x="6673" y="1194"/>
                  </a:lnTo>
                  <a:lnTo>
                    <a:pt x="6665" y="1266"/>
                  </a:lnTo>
                  <a:lnTo>
                    <a:pt x="6642" y="1413"/>
                  </a:lnTo>
                  <a:lnTo>
                    <a:pt x="6608" y="1563"/>
                  </a:lnTo>
                  <a:lnTo>
                    <a:pt x="6565" y="1715"/>
                  </a:lnTo>
                  <a:lnTo>
                    <a:pt x="6511" y="1871"/>
                  </a:lnTo>
                  <a:lnTo>
                    <a:pt x="6448" y="2026"/>
                  </a:lnTo>
                  <a:lnTo>
                    <a:pt x="6376" y="2185"/>
                  </a:lnTo>
                  <a:lnTo>
                    <a:pt x="6294" y="2345"/>
                  </a:lnTo>
                  <a:lnTo>
                    <a:pt x="6203" y="2504"/>
                  </a:lnTo>
                  <a:lnTo>
                    <a:pt x="6102" y="2666"/>
                  </a:lnTo>
                  <a:lnTo>
                    <a:pt x="5994" y="2827"/>
                  </a:lnTo>
                  <a:lnTo>
                    <a:pt x="5878" y="2988"/>
                  </a:lnTo>
                  <a:lnTo>
                    <a:pt x="5752" y="3150"/>
                  </a:lnTo>
                  <a:lnTo>
                    <a:pt x="5618" y="3309"/>
                  </a:lnTo>
                  <a:lnTo>
                    <a:pt x="5405" y="3547"/>
                  </a:lnTo>
                  <a:lnTo>
                    <a:pt x="5251" y="3703"/>
                  </a:lnTo>
                  <a:lnTo>
                    <a:pt x="5119" y="3832"/>
                  </a:lnTo>
                  <a:lnTo>
                    <a:pt x="4983" y="3956"/>
                  </a:lnTo>
                  <a:lnTo>
                    <a:pt x="5191" y="3959"/>
                  </a:lnTo>
                  <a:lnTo>
                    <a:pt x="5611" y="3988"/>
                  </a:lnTo>
                  <a:lnTo>
                    <a:pt x="6029" y="4038"/>
                  </a:lnTo>
                  <a:lnTo>
                    <a:pt x="6433" y="4113"/>
                  </a:lnTo>
                  <a:lnTo>
                    <a:pt x="6626" y="4159"/>
                  </a:lnTo>
                  <a:lnTo>
                    <a:pt x="6801" y="4204"/>
                  </a:lnTo>
                  <a:lnTo>
                    <a:pt x="7116" y="4306"/>
                  </a:lnTo>
                  <a:lnTo>
                    <a:pt x="7326" y="4391"/>
                  </a:lnTo>
                  <a:lnTo>
                    <a:pt x="7453" y="4451"/>
                  </a:lnTo>
                  <a:lnTo>
                    <a:pt x="7570" y="4515"/>
                  </a:lnTo>
                  <a:lnTo>
                    <a:pt x="7675" y="4581"/>
                  </a:lnTo>
                  <a:lnTo>
                    <a:pt x="7721" y="4614"/>
                  </a:lnTo>
                  <a:lnTo>
                    <a:pt x="7744" y="4634"/>
                  </a:lnTo>
                  <a:lnTo>
                    <a:pt x="7770" y="4685"/>
                  </a:lnTo>
                  <a:lnTo>
                    <a:pt x="7771" y="4715"/>
                  </a:lnTo>
                  <a:lnTo>
                    <a:pt x="7770" y="4744"/>
                  </a:lnTo>
                  <a:lnTo>
                    <a:pt x="7744" y="4796"/>
                  </a:lnTo>
                  <a:lnTo>
                    <a:pt x="7721" y="4814"/>
                  </a:lnTo>
                  <a:lnTo>
                    <a:pt x="7666" y="4855"/>
                  </a:lnTo>
                  <a:lnTo>
                    <a:pt x="7541" y="4931"/>
                  </a:lnTo>
                  <a:lnTo>
                    <a:pt x="7404" y="5003"/>
                  </a:lnTo>
                  <a:lnTo>
                    <a:pt x="7253" y="5069"/>
                  </a:lnTo>
                  <a:lnTo>
                    <a:pt x="7093" y="5130"/>
                  </a:lnTo>
                  <a:lnTo>
                    <a:pt x="6922" y="5187"/>
                  </a:lnTo>
                  <a:lnTo>
                    <a:pt x="6652" y="5264"/>
                  </a:lnTo>
                  <a:lnTo>
                    <a:pt x="6274" y="5346"/>
                  </a:lnTo>
                  <a:lnTo>
                    <a:pt x="5882" y="5409"/>
                  </a:lnTo>
                  <a:lnTo>
                    <a:pt x="5492" y="5451"/>
                  </a:lnTo>
                  <a:lnTo>
                    <a:pt x="5114" y="5472"/>
                  </a:lnTo>
                  <a:lnTo>
                    <a:pt x="4934" y="5474"/>
                  </a:lnTo>
                  <a:lnTo>
                    <a:pt x="4843" y="5472"/>
                  </a:lnTo>
                  <a:lnTo>
                    <a:pt x="4738" y="5470"/>
                  </a:lnTo>
                  <a:lnTo>
                    <a:pt x="4756" y="5483"/>
                  </a:lnTo>
                  <a:lnTo>
                    <a:pt x="4764" y="5488"/>
                  </a:lnTo>
                  <a:lnTo>
                    <a:pt x="4773" y="5494"/>
                  </a:lnTo>
                  <a:lnTo>
                    <a:pt x="4894" y="5583"/>
                  </a:lnTo>
                  <a:lnTo>
                    <a:pt x="5116" y="5763"/>
                  </a:lnTo>
                  <a:lnTo>
                    <a:pt x="5314" y="5948"/>
                  </a:lnTo>
                  <a:lnTo>
                    <a:pt x="5489" y="6135"/>
                  </a:lnTo>
                  <a:lnTo>
                    <a:pt x="5640" y="6326"/>
                  </a:lnTo>
                  <a:lnTo>
                    <a:pt x="5767" y="6522"/>
                  </a:lnTo>
                  <a:lnTo>
                    <a:pt x="5870" y="6721"/>
                  </a:lnTo>
                  <a:lnTo>
                    <a:pt x="5948" y="6923"/>
                  </a:lnTo>
                  <a:lnTo>
                    <a:pt x="5977" y="7023"/>
                  </a:lnTo>
                  <a:lnTo>
                    <a:pt x="5983" y="7051"/>
                  </a:lnTo>
                  <a:lnTo>
                    <a:pt x="5973" y="7104"/>
                  </a:lnTo>
                  <a:lnTo>
                    <a:pt x="5958" y="7129"/>
                  </a:lnTo>
                  <a:lnTo>
                    <a:pt x="5939" y="7149"/>
                  </a:lnTo>
                  <a:lnTo>
                    <a:pt x="5892" y="7176"/>
                  </a:lnTo>
                  <a:lnTo>
                    <a:pt x="5865" y="7179"/>
                  </a:lnTo>
                  <a:lnTo>
                    <a:pt x="5803" y="7183"/>
                  </a:lnTo>
                  <a:lnTo>
                    <a:pt x="5739" y="7183"/>
                  </a:lnTo>
                  <a:lnTo>
                    <a:pt x="5640" y="7182"/>
                  </a:lnTo>
                  <a:lnTo>
                    <a:pt x="5437" y="7162"/>
                  </a:lnTo>
                  <a:lnTo>
                    <a:pt x="5228" y="7120"/>
                  </a:lnTo>
                  <a:lnTo>
                    <a:pt x="5018" y="7058"/>
                  </a:lnTo>
                  <a:lnTo>
                    <a:pt x="4802" y="6976"/>
                  </a:lnTo>
                  <a:lnTo>
                    <a:pt x="4583" y="6874"/>
                  </a:lnTo>
                  <a:lnTo>
                    <a:pt x="4362" y="6751"/>
                  </a:lnTo>
                  <a:lnTo>
                    <a:pt x="4136" y="6609"/>
                  </a:lnTo>
                  <a:lnTo>
                    <a:pt x="4024" y="6529"/>
                  </a:lnTo>
                  <a:lnTo>
                    <a:pt x="3893" y="6433"/>
                  </a:lnTo>
                  <a:lnTo>
                    <a:pt x="3762" y="6328"/>
                  </a:lnTo>
                  <a:lnTo>
                    <a:pt x="3794" y="6417"/>
                  </a:lnTo>
                  <a:lnTo>
                    <a:pt x="3847" y="6593"/>
                  </a:lnTo>
                  <a:lnTo>
                    <a:pt x="3889" y="6764"/>
                  </a:lnTo>
                  <a:lnTo>
                    <a:pt x="3919" y="6931"/>
                  </a:lnTo>
                  <a:lnTo>
                    <a:pt x="3938" y="7091"/>
                  </a:lnTo>
                  <a:lnTo>
                    <a:pt x="3943" y="7247"/>
                  </a:lnTo>
                  <a:lnTo>
                    <a:pt x="3939" y="7394"/>
                  </a:lnTo>
                  <a:lnTo>
                    <a:pt x="3922" y="7530"/>
                  </a:lnTo>
                  <a:lnTo>
                    <a:pt x="3909" y="7597"/>
                  </a:lnTo>
                  <a:lnTo>
                    <a:pt x="3904" y="7611"/>
                  </a:lnTo>
                  <a:lnTo>
                    <a:pt x="3891" y="7637"/>
                  </a:lnTo>
                  <a:lnTo>
                    <a:pt x="3873" y="7659"/>
                  </a:lnTo>
                  <a:lnTo>
                    <a:pt x="3850" y="7676"/>
                  </a:lnTo>
                  <a:lnTo>
                    <a:pt x="3837" y="7683"/>
                  </a:lnTo>
                  <a:lnTo>
                    <a:pt x="3812" y="7692"/>
                  </a:lnTo>
                  <a:lnTo>
                    <a:pt x="3786" y="7693"/>
                  </a:lnTo>
                  <a:close/>
                </a:path>
              </a:pathLst>
            </a:custGeom>
            <a:solidFill>
              <a:srgbClr val="F575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710113" y="4170363"/>
              <a:ext cx="217488" cy="141288"/>
            </a:xfrm>
            <a:custGeom>
              <a:rect b="b" l="l" r="r" t="t"/>
              <a:pathLst>
                <a:path extrusionOk="0" h="268" w="411">
                  <a:moveTo>
                    <a:pt x="264" y="268"/>
                  </a:moveTo>
                  <a:lnTo>
                    <a:pt x="247" y="267"/>
                  </a:lnTo>
                  <a:lnTo>
                    <a:pt x="215" y="258"/>
                  </a:lnTo>
                  <a:lnTo>
                    <a:pt x="200" y="251"/>
                  </a:lnTo>
                  <a:lnTo>
                    <a:pt x="150" y="221"/>
                  </a:lnTo>
                  <a:lnTo>
                    <a:pt x="49" y="149"/>
                  </a:lnTo>
                  <a:lnTo>
                    <a:pt x="0" y="108"/>
                  </a:lnTo>
                  <a:lnTo>
                    <a:pt x="49" y="149"/>
                  </a:lnTo>
                  <a:lnTo>
                    <a:pt x="150" y="221"/>
                  </a:lnTo>
                  <a:lnTo>
                    <a:pt x="200" y="251"/>
                  </a:lnTo>
                  <a:lnTo>
                    <a:pt x="215" y="258"/>
                  </a:lnTo>
                  <a:lnTo>
                    <a:pt x="247" y="267"/>
                  </a:lnTo>
                  <a:lnTo>
                    <a:pt x="262" y="268"/>
                  </a:lnTo>
                  <a:lnTo>
                    <a:pt x="288" y="267"/>
                  </a:lnTo>
                  <a:lnTo>
                    <a:pt x="313" y="258"/>
                  </a:lnTo>
                  <a:lnTo>
                    <a:pt x="326" y="251"/>
                  </a:lnTo>
                  <a:lnTo>
                    <a:pt x="349" y="234"/>
                  </a:lnTo>
                  <a:lnTo>
                    <a:pt x="367" y="212"/>
                  </a:lnTo>
                  <a:lnTo>
                    <a:pt x="380" y="186"/>
                  </a:lnTo>
                  <a:lnTo>
                    <a:pt x="385" y="172"/>
                  </a:lnTo>
                  <a:lnTo>
                    <a:pt x="401" y="88"/>
                  </a:lnTo>
                  <a:lnTo>
                    <a:pt x="411" y="0"/>
                  </a:lnTo>
                  <a:lnTo>
                    <a:pt x="401" y="88"/>
                  </a:lnTo>
                  <a:lnTo>
                    <a:pt x="385" y="172"/>
                  </a:lnTo>
                  <a:lnTo>
                    <a:pt x="380" y="186"/>
                  </a:lnTo>
                  <a:lnTo>
                    <a:pt x="367" y="212"/>
                  </a:lnTo>
                  <a:lnTo>
                    <a:pt x="349" y="234"/>
                  </a:lnTo>
                  <a:lnTo>
                    <a:pt x="326" y="251"/>
                  </a:lnTo>
                  <a:lnTo>
                    <a:pt x="313" y="258"/>
                  </a:lnTo>
                  <a:lnTo>
                    <a:pt x="288" y="267"/>
                  </a:lnTo>
                  <a:lnTo>
                    <a:pt x="264" y="268"/>
                  </a:lnTo>
                  <a:close/>
                </a:path>
              </a:pathLst>
            </a:custGeom>
            <a:solidFill>
              <a:srgbClr val="E2DAE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041650" y="2570163"/>
              <a:ext cx="1177925" cy="396875"/>
            </a:xfrm>
            <a:custGeom>
              <a:rect b="b" l="l" r="r" t="t"/>
              <a:pathLst>
                <a:path extrusionOk="0" h="749" w="2224">
                  <a:moveTo>
                    <a:pt x="1858" y="749"/>
                  </a:moveTo>
                  <a:lnTo>
                    <a:pt x="1800" y="749"/>
                  </a:lnTo>
                  <a:lnTo>
                    <a:pt x="1682" y="742"/>
                  </a:lnTo>
                  <a:lnTo>
                    <a:pt x="1560" y="726"/>
                  </a:lnTo>
                  <a:lnTo>
                    <a:pt x="1436" y="705"/>
                  </a:lnTo>
                  <a:lnTo>
                    <a:pt x="1243" y="657"/>
                  </a:lnTo>
                  <a:lnTo>
                    <a:pt x="976" y="568"/>
                  </a:lnTo>
                  <a:lnTo>
                    <a:pt x="840" y="512"/>
                  </a:lnTo>
                  <a:lnTo>
                    <a:pt x="717" y="457"/>
                  </a:lnTo>
                  <a:lnTo>
                    <a:pt x="487" y="339"/>
                  </a:lnTo>
                  <a:lnTo>
                    <a:pt x="277" y="211"/>
                  </a:lnTo>
                  <a:lnTo>
                    <a:pt x="85" y="72"/>
                  </a:lnTo>
                  <a:lnTo>
                    <a:pt x="0" y="0"/>
                  </a:lnTo>
                  <a:lnTo>
                    <a:pt x="85" y="72"/>
                  </a:lnTo>
                  <a:lnTo>
                    <a:pt x="277" y="211"/>
                  </a:lnTo>
                  <a:lnTo>
                    <a:pt x="487" y="339"/>
                  </a:lnTo>
                  <a:lnTo>
                    <a:pt x="717" y="457"/>
                  </a:lnTo>
                  <a:lnTo>
                    <a:pt x="840" y="512"/>
                  </a:lnTo>
                  <a:lnTo>
                    <a:pt x="976" y="568"/>
                  </a:lnTo>
                  <a:lnTo>
                    <a:pt x="1243" y="657"/>
                  </a:lnTo>
                  <a:lnTo>
                    <a:pt x="1436" y="705"/>
                  </a:lnTo>
                  <a:lnTo>
                    <a:pt x="1560" y="726"/>
                  </a:lnTo>
                  <a:lnTo>
                    <a:pt x="1682" y="742"/>
                  </a:lnTo>
                  <a:lnTo>
                    <a:pt x="1800" y="749"/>
                  </a:lnTo>
                  <a:lnTo>
                    <a:pt x="1858" y="749"/>
                  </a:lnTo>
                  <a:lnTo>
                    <a:pt x="1953" y="748"/>
                  </a:lnTo>
                  <a:lnTo>
                    <a:pt x="2137" y="728"/>
                  </a:lnTo>
                  <a:lnTo>
                    <a:pt x="2224" y="708"/>
                  </a:lnTo>
                  <a:lnTo>
                    <a:pt x="2224" y="708"/>
                  </a:lnTo>
                  <a:lnTo>
                    <a:pt x="2137" y="728"/>
                  </a:lnTo>
                  <a:lnTo>
                    <a:pt x="1953" y="748"/>
                  </a:lnTo>
                  <a:lnTo>
                    <a:pt x="1858" y="74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2844800" y="2236788"/>
              <a:ext cx="2085975" cy="2074863"/>
            </a:xfrm>
            <a:custGeom>
              <a:rect b="b" l="l" r="r" t="t"/>
              <a:pathLst>
                <a:path extrusionOk="0" h="3921" w="3943">
                  <a:moveTo>
                    <a:pt x="3786" y="3921"/>
                  </a:moveTo>
                  <a:lnTo>
                    <a:pt x="3771" y="3920"/>
                  </a:lnTo>
                  <a:lnTo>
                    <a:pt x="3739" y="3911"/>
                  </a:lnTo>
                  <a:lnTo>
                    <a:pt x="3724" y="3904"/>
                  </a:lnTo>
                  <a:lnTo>
                    <a:pt x="3674" y="3874"/>
                  </a:lnTo>
                  <a:lnTo>
                    <a:pt x="3573" y="3802"/>
                  </a:lnTo>
                  <a:lnTo>
                    <a:pt x="3524" y="3761"/>
                  </a:lnTo>
                  <a:lnTo>
                    <a:pt x="3472" y="3715"/>
                  </a:lnTo>
                  <a:lnTo>
                    <a:pt x="3370" y="3616"/>
                  </a:lnTo>
                  <a:lnTo>
                    <a:pt x="3271" y="3505"/>
                  </a:lnTo>
                  <a:lnTo>
                    <a:pt x="3174" y="3382"/>
                  </a:lnTo>
                  <a:lnTo>
                    <a:pt x="3082" y="3250"/>
                  </a:lnTo>
                  <a:lnTo>
                    <a:pt x="2994" y="3107"/>
                  </a:lnTo>
                  <a:lnTo>
                    <a:pt x="2911" y="2956"/>
                  </a:lnTo>
                  <a:lnTo>
                    <a:pt x="2833" y="2798"/>
                  </a:lnTo>
                  <a:lnTo>
                    <a:pt x="2795" y="2716"/>
                  </a:lnTo>
                  <a:lnTo>
                    <a:pt x="2755" y="2618"/>
                  </a:lnTo>
                  <a:lnTo>
                    <a:pt x="2685" y="2428"/>
                  </a:lnTo>
                  <a:lnTo>
                    <a:pt x="2630" y="2243"/>
                  </a:lnTo>
                  <a:lnTo>
                    <a:pt x="2590" y="2065"/>
                  </a:lnTo>
                  <a:lnTo>
                    <a:pt x="2565" y="1892"/>
                  </a:lnTo>
                  <a:lnTo>
                    <a:pt x="2555" y="1726"/>
                  </a:lnTo>
                  <a:lnTo>
                    <a:pt x="2561" y="1565"/>
                  </a:lnTo>
                  <a:lnTo>
                    <a:pt x="2581" y="1412"/>
                  </a:lnTo>
                  <a:lnTo>
                    <a:pt x="2597" y="1338"/>
                  </a:lnTo>
                  <a:lnTo>
                    <a:pt x="2597" y="1338"/>
                  </a:lnTo>
                  <a:lnTo>
                    <a:pt x="2597" y="1338"/>
                  </a:lnTo>
                  <a:lnTo>
                    <a:pt x="2510" y="1358"/>
                  </a:lnTo>
                  <a:lnTo>
                    <a:pt x="2326" y="1378"/>
                  </a:lnTo>
                  <a:lnTo>
                    <a:pt x="2231" y="1379"/>
                  </a:lnTo>
                  <a:lnTo>
                    <a:pt x="2173" y="1379"/>
                  </a:lnTo>
                  <a:lnTo>
                    <a:pt x="2055" y="1372"/>
                  </a:lnTo>
                  <a:lnTo>
                    <a:pt x="1933" y="1356"/>
                  </a:lnTo>
                  <a:lnTo>
                    <a:pt x="1809" y="1335"/>
                  </a:lnTo>
                  <a:lnTo>
                    <a:pt x="1616" y="1287"/>
                  </a:lnTo>
                  <a:lnTo>
                    <a:pt x="1349" y="1198"/>
                  </a:lnTo>
                  <a:lnTo>
                    <a:pt x="1213" y="1142"/>
                  </a:lnTo>
                  <a:lnTo>
                    <a:pt x="1090" y="1087"/>
                  </a:lnTo>
                  <a:lnTo>
                    <a:pt x="860" y="969"/>
                  </a:lnTo>
                  <a:lnTo>
                    <a:pt x="650" y="841"/>
                  </a:lnTo>
                  <a:lnTo>
                    <a:pt x="458" y="702"/>
                  </a:lnTo>
                  <a:lnTo>
                    <a:pt x="373" y="630"/>
                  </a:lnTo>
                  <a:lnTo>
                    <a:pt x="317" y="581"/>
                  </a:lnTo>
                  <a:lnTo>
                    <a:pt x="216" y="481"/>
                  </a:lnTo>
                  <a:lnTo>
                    <a:pt x="127" y="377"/>
                  </a:lnTo>
                  <a:lnTo>
                    <a:pt x="50" y="273"/>
                  </a:lnTo>
                  <a:lnTo>
                    <a:pt x="17" y="220"/>
                  </a:lnTo>
                  <a:lnTo>
                    <a:pt x="10" y="207"/>
                  </a:lnTo>
                  <a:lnTo>
                    <a:pt x="1" y="180"/>
                  </a:lnTo>
                  <a:lnTo>
                    <a:pt x="0" y="149"/>
                  </a:lnTo>
                  <a:lnTo>
                    <a:pt x="4" y="121"/>
                  </a:lnTo>
                  <a:lnTo>
                    <a:pt x="10" y="108"/>
                  </a:lnTo>
                  <a:lnTo>
                    <a:pt x="16" y="93"/>
                  </a:lnTo>
                  <a:lnTo>
                    <a:pt x="35" y="70"/>
                  </a:lnTo>
                  <a:lnTo>
                    <a:pt x="56" y="52"/>
                  </a:lnTo>
                  <a:lnTo>
                    <a:pt x="82" y="39"/>
                  </a:lnTo>
                  <a:lnTo>
                    <a:pt x="96" y="36"/>
                  </a:lnTo>
                  <a:lnTo>
                    <a:pt x="176" y="20"/>
                  </a:lnTo>
                  <a:lnTo>
                    <a:pt x="347" y="1"/>
                  </a:lnTo>
                  <a:lnTo>
                    <a:pt x="439" y="0"/>
                  </a:lnTo>
                  <a:lnTo>
                    <a:pt x="520" y="1"/>
                  </a:lnTo>
                  <a:lnTo>
                    <a:pt x="691" y="16"/>
                  </a:lnTo>
                  <a:lnTo>
                    <a:pt x="779" y="27"/>
                  </a:lnTo>
                  <a:lnTo>
                    <a:pt x="824" y="70"/>
                  </a:lnTo>
                  <a:lnTo>
                    <a:pt x="919" y="155"/>
                  </a:lnTo>
                  <a:lnTo>
                    <a:pt x="1077" y="278"/>
                  </a:lnTo>
                  <a:lnTo>
                    <a:pt x="1315" y="430"/>
                  </a:lnTo>
                  <a:lnTo>
                    <a:pt x="1578" y="569"/>
                  </a:lnTo>
                  <a:lnTo>
                    <a:pt x="1720" y="632"/>
                  </a:lnTo>
                  <a:lnTo>
                    <a:pt x="1856" y="688"/>
                  </a:lnTo>
                  <a:lnTo>
                    <a:pt x="2124" y="779"/>
                  </a:lnTo>
                  <a:lnTo>
                    <a:pt x="2316" y="825"/>
                  </a:lnTo>
                  <a:lnTo>
                    <a:pt x="2440" y="848"/>
                  </a:lnTo>
                  <a:lnTo>
                    <a:pt x="2562" y="862"/>
                  </a:lnTo>
                  <a:lnTo>
                    <a:pt x="2680" y="869"/>
                  </a:lnTo>
                  <a:lnTo>
                    <a:pt x="2738" y="871"/>
                  </a:lnTo>
                  <a:lnTo>
                    <a:pt x="2833" y="868"/>
                  </a:lnTo>
                  <a:lnTo>
                    <a:pt x="3017" y="848"/>
                  </a:lnTo>
                  <a:lnTo>
                    <a:pt x="3105" y="829"/>
                  </a:lnTo>
                  <a:lnTo>
                    <a:pt x="3088" y="903"/>
                  </a:lnTo>
                  <a:lnTo>
                    <a:pt x="3068" y="1057"/>
                  </a:lnTo>
                  <a:lnTo>
                    <a:pt x="3062" y="1217"/>
                  </a:lnTo>
                  <a:lnTo>
                    <a:pt x="3072" y="1382"/>
                  </a:lnTo>
                  <a:lnTo>
                    <a:pt x="3096" y="1555"/>
                  </a:lnTo>
                  <a:lnTo>
                    <a:pt x="3137" y="1734"/>
                  </a:lnTo>
                  <a:lnTo>
                    <a:pt x="3192" y="1918"/>
                  </a:lnTo>
                  <a:lnTo>
                    <a:pt x="3262" y="2108"/>
                  </a:lnTo>
                  <a:lnTo>
                    <a:pt x="3302" y="2206"/>
                  </a:lnTo>
                  <a:lnTo>
                    <a:pt x="3366" y="2347"/>
                  </a:lnTo>
                  <a:lnTo>
                    <a:pt x="3507" y="2611"/>
                  </a:lnTo>
                  <a:lnTo>
                    <a:pt x="3662" y="2848"/>
                  </a:lnTo>
                  <a:lnTo>
                    <a:pt x="3786" y="3005"/>
                  </a:lnTo>
                  <a:lnTo>
                    <a:pt x="3873" y="3102"/>
                  </a:lnTo>
                  <a:lnTo>
                    <a:pt x="3916" y="3145"/>
                  </a:lnTo>
                  <a:lnTo>
                    <a:pt x="3926" y="3214"/>
                  </a:lnTo>
                  <a:lnTo>
                    <a:pt x="3939" y="3345"/>
                  </a:lnTo>
                  <a:lnTo>
                    <a:pt x="3943" y="3473"/>
                  </a:lnTo>
                  <a:lnTo>
                    <a:pt x="3940" y="3596"/>
                  </a:lnTo>
                  <a:lnTo>
                    <a:pt x="3935" y="3653"/>
                  </a:lnTo>
                  <a:lnTo>
                    <a:pt x="3925" y="3741"/>
                  </a:lnTo>
                  <a:lnTo>
                    <a:pt x="3909" y="3825"/>
                  </a:lnTo>
                  <a:lnTo>
                    <a:pt x="3904" y="3839"/>
                  </a:lnTo>
                  <a:lnTo>
                    <a:pt x="3891" y="3865"/>
                  </a:lnTo>
                  <a:lnTo>
                    <a:pt x="3873" y="3887"/>
                  </a:lnTo>
                  <a:lnTo>
                    <a:pt x="3850" y="3904"/>
                  </a:lnTo>
                  <a:lnTo>
                    <a:pt x="3837" y="3911"/>
                  </a:lnTo>
                  <a:lnTo>
                    <a:pt x="3812" y="3920"/>
                  </a:lnTo>
                  <a:lnTo>
                    <a:pt x="3786" y="3921"/>
                  </a:lnTo>
                  <a:close/>
                </a:path>
              </a:pathLst>
            </a:custGeom>
            <a:solidFill>
              <a:srgbClr val="F3692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540125" y="1323975"/>
              <a:ext cx="2230438" cy="2298700"/>
            </a:xfrm>
            <a:custGeom>
              <a:rect b="b" l="l" r="r" t="t"/>
              <a:pathLst>
                <a:path extrusionOk="0" h="4344" w="4216">
                  <a:moveTo>
                    <a:pt x="4216" y="2646"/>
                  </a:moveTo>
                  <a:lnTo>
                    <a:pt x="4213" y="2627"/>
                  </a:lnTo>
                  <a:lnTo>
                    <a:pt x="4205" y="2593"/>
                  </a:lnTo>
                  <a:lnTo>
                    <a:pt x="4179" y="2547"/>
                  </a:lnTo>
                  <a:lnTo>
                    <a:pt x="4127" y="2500"/>
                  </a:lnTo>
                  <a:lnTo>
                    <a:pt x="4078" y="2482"/>
                  </a:lnTo>
                  <a:lnTo>
                    <a:pt x="4042" y="2477"/>
                  </a:lnTo>
                  <a:lnTo>
                    <a:pt x="4023" y="2479"/>
                  </a:lnTo>
                  <a:lnTo>
                    <a:pt x="1989" y="2617"/>
                  </a:lnTo>
                  <a:lnTo>
                    <a:pt x="3994" y="624"/>
                  </a:lnTo>
                  <a:lnTo>
                    <a:pt x="4007" y="611"/>
                  </a:lnTo>
                  <a:lnTo>
                    <a:pt x="4027" y="581"/>
                  </a:lnTo>
                  <a:lnTo>
                    <a:pt x="4046" y="532"/>
                  </a:lnTo>
                  <a:lnTo>
                    <a:pt x="4046" y="463"/>
                  </a:lnTo>
                  <a:lnTo>
                    <a:pt x="4027" y="412"/>
                  </a:lnTo>
                  <a:lnTo>
                    <a:pt x="4009" y="383"/>
                  </a:lnTo>
                  <a:lnTo>
                    <a:pt x="3996" y="369"/>
                  </a:lnTo>
                  <a:lnTo>
                    <a:pt x="3983" y="356"/>
                  </a:lnTo>
                  <a:lnTo>
                    <a:pt x="3952" y="337"/>
                  </a:lnTo>
                  <a:lnTo>
                    <a:pt x="3903" y="319"/>
                  </a:lnTo>
                  <a:lnTo>
                    <a:pt x="3834" y="319"/>
                  </a:lnTo>
                  <a:lnTo>
                    <a:pt x="3784" y="336"/>
                  </a:lnTo>
                  <a:lnTo>
                    <a:pt x="3755" y="356"/>
                  </a:lnTo>
                  <a:lnTo>
                    <a:pt x="3741" y="369"/>
                  </a:lnTo>
                  <a:lnTo>
                    <a:pt x="1714" y="2384"/>
                  </a:lnTo>
                  <a:lnTo>
                    <a:pt x="1785" y="185"/>
                  </a:lnTo>
                  <a:lnTo>
                    <a:pt x="1785" y="167"/>
                  </a:lnTo>
                  <a:lnTo>
                    <a:pt x="1778" y="131"/>
                  </a:lnTo>
                  <a:lnTo>
                    <a:pt x="1758" y="82"/>
                  </a:lnTo>
                  <a:lnTo>
                    <a:pt x="1710" y="32"/>
                  </a:lnTo>
                  <a:lnTo>
                    <a:pt x="1664" y="9"/>
                  </a:lnTo>
                  <a:lnTo>
                    <a:pt x="1629" y="0"/>
                  </a:lnTo>
                  <a:lnTo>
                    <a:pt x="1611" y="0"/>
                  </a:lnTo>
                  <a:lnTo>
                    <a:pt x="1592" y="0"/>
                  </a:lnTo>
                  <a:lnTo>
                    <a:pt x="1556" y="6"/>
                  </a:lnTo>
                  <a:lnTo>
                    <a:pt x="1508" y="26"/>
                  </a:lnTo>
                  <a:lnTo>
                    <a:pt x="1458" y="74"/>
                  </a:lnTo>
                  <a:lnTo>
                    <a:pt x="1434" y="120"/>
                  </a:lnTo>
                  <a:lnTo>
                    <a:pt x="1426" y="156"/>
                  </a:lnTo>
                  <a:lnTo>
                    <a:pt x="1425" y="173"/>
                  </a:lnTo>
                  <a:lnTo>
                    <a:pt x="1351" y="2443"/>
                  </a:lnTo>
                  <a:lnTo>
                    <a:pt x="670" y="1369"/>
                  </a:lnTo>
                  <a:lnTo>
                    <a:pt x="660" y="1354"/>
                  </a:lnTo>
                  <a:lnTo>
                    <a:pt x="636" y="1328"/>
                  </a:lnTo>
                  <a:lnTo>
                    <a:pt x="591" y="1299"/>
                  </a:lnTo>
                  <a:lnTo>
                    <a:pt x="523" y="1284"/>
                  </a:lnTo>
                  <a:lnTo>
                    <a:pt x="471" y="1291"/>
                  </a:lnTo>
                  <a:lnTo>
                    <a:pt x="438" y="1304"/>
                  </a:lnTo>
                  <a:lnTo>
                    <a:pt x="422" y="1314"/>
                  </a:lnTo>
                  <a:lnTo>
                    <a:pt x="407" y="1324"/>
                  </a:lnTo>
                  <a:lnTo>
                    <a:pt x="381" y="1348"/>
                  </a:lnTo>
                  <a:lnTo>
                    <a:pt x="353" y="1393"/>
                  </a:lnTo>
                  <a:lnTo>
                    <a:pt x="337" y="1461"/>
                  </a:lnTo>
                  <a:lnTo>
                    <a:pt x="345" y="1513"/>
                  </a:lnTo>
                  <a:lnTo>
                    <a:pt x="358" y="1546"/>
                  </a:lnTo>
                  <a:lnTo>
                    <a:pt x="366" y="1561"/>
                  </a:lnTo>
                  <a:lnTo>
                    <a:pt x="1207" y="2886"/>
                  </a:lnTo>
                  <a:lnTo>
                    <a:pt x="51" y="4036"/>
                  </a:lnTo>
                  <a:lnTo>
                    <a:pt x="39" y="4050"/>
                  </a:lnTo>
                  <a:lnTo>
                    <a:pt x="19" y="4079"/>
                  </a:lnTo>
                  <a:lnTo>
                    <a:pt x="0" y="4129"/>
                  </a:lnTo>
                  <a:lnTo>
                    <a:pt x="0" y="4198"/>
                  </a:lnTo>
                  <a:lnTo>
                    <a:pt x="18" y="4247"/>
                  </a:lnTo>
                  <a:lnTo>
                    <a:pt x="38" y="4278"/>
                  </a:lnTo>
                  <a:lnTo>
                    <a:pt x="51" y="4291"/>
                  </a:lnTo>
                  <a:lnTo>
                    <a:pt x="64" y="4303"/>
                  </a:lnTo>
                  <a:lnTo>
                    <a:pt x="94" y="4324"/>
                  </a:lnTo>
                  <a:lnTo>
                    <a:pt x="143" y="4341"/>
                  </a:lnTo>
                  <a:lnTo>
                    <a:pt x="179" y="4344"/>
                  </a:lnTo>
                  <a:lnTo>
                    <a:pt x="212" y="4341"/>
                  </a:lnTo>
                  <a:lnTo>
                    <a:pt x="263" y="4324"/>
                  </a:lnTo>
                  <a:lnTo>
                    <a:pt x="291" y="4303"/>
                  </a:lnTo>
                  <a:lnTo>
                    <a:pt x="306" y="4292"/>
                  </a:lnTo>
                  <a:lnTo>
                    <a:pt x="1462" y="3141"/>
                  </a:lnTo>
                  <a:lnTo>
                    <a:pt x="2946" y="4085"/>
                  </a:lnTo>
                  <a:lnTo>
                    <a:pt x="2969" y="4098"/>
                  </a:lnTo>
                  <a:lnTo>
                    <a:pt x="3018" y="4112"/>
                  </a:lnTo>
                  <a:lnTo>
                    <a:pt x="3042" y="4113"/>
                  </a:lnTo>
                  <a:lnTo>
                    <a:pt x="3065" y="4112"/>
                  </a:lnTo>
                  <a:lnTo>
                    <a:pt x="3108" y="4100"/>
                  </a:lnTo>
                  <a:lnTo>
                    <a:pt x="3147" y="4080"/>
                  </a:lnTo>
                  <a:lnTo>
                    <a:pt x="3181" y="4049"/>
                  </a:lnTo>
                  <a:lnTo>
                    <a:pt x="3195" y="4030"/>
                  </a:lnTo>
                  <a:lnTo>
                    <a:pt x="3204" y="4014"/>
                  </a:lnTo>
                  <a:lnTo>
                    <a:pt x="3217" y="3979"/>
                  </a:lnTo>
                  <a:lnTo>
                    <a:pt x="3224" y="3928"/>
                  </a:lnTo>
                  <a:lnTo>
                    <a:pt x="3209" y="3860"/>
                  </a:lnTo>
                  <a:lnTo>
                    <a:pt x="3181" y="3817"/>
                  </a:lnTo>
                  <a:lnTo>
                    <a:pt x="3155" y="3791"/>
                  </a:lnTo>
                  <a:lnTo>
                    <a:pt x="3139" y="3781"/>
                  </a:lnTo>
                  <a:lnTo>
                    <a:pt x="1887" y="2986"/>
                  </a:lnTo>
                  <a:lnTo>
                    <a:pt x="4048" y="2837"/>
                  </a:lnTo>
                  <a:lnTo>
                    <a:pt x="4066" y="2836"/>
                  </a:lnTo>
                  <a:lnTo>
                    <a:pt x="4101" y="2826"/>
                  </a:lnTo>
                  <a:lnTo>
                    <a:pt x="4147" y="2801"/>
                  </a:lnTo>
                  <a:lnTo>
                    <a:pt x="4193" y="2748"/>
                  </a:lnTo>
                  <a:lnTo>
                    <a:pt x="4212" y="2699"/>
                  </a:lnTo>
                  <a:lnTo>
                    <a:pt x="4216" y="2665"/>
                  </a:lnTo>
                  <a:lnTo>
                    <a:pt x="4216" y="2646"/>
                  </a:lnTo>
                  <a:close/>
                </a:path>
              </a:pathLst>
            </a:custGeom>
            <a:solidFill>
              <a:srgbClr val="B72F3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4E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5000" name="adj1"/>
            </a:avLst>
          </a:prstGeom>
          <a:solidFill>
            <a:srgbClr val="896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26"/>
          <p:cNvSpPr/>
          <p:nvPr/>
        </p:nvSpPr>
        <p:spPr>
          <a:xfrm>
            <a:off x="3424200" y="775550"/>
            <a:ext cx="53436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Topic &amp; Output 검사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6"/>
          <p:cNvSpPr/>
          <p:nvPr/>
        </p:nvSpPr>
        <p:spPr>
          <a:xfrm>
            <a:off x="6096000" y="2032000"/>
            <a:ext cx="5343600" cy="3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예를 들어</a:t>
            </a:r>
            <a:r>
              <a:rPr b="1" i="0" lang="en-US" sz="16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, 1번 토픽에서 나가는 선들 중에서 a, c가 가장 높고 2번 토픽에서 나가는 선들 중에서 b, c가 가장 높다면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a - 1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b - 2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 - 1,2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d – x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각 단어들이 해당 토픽과 연결 된다.</a:t>
            </a:r>
            <a:endParaRPr/>
          </a:p>
        </p:txBody>
      </p:sp>
      <p:pic>
        <p:nvPicPr>
          <p:cNvPr descr="스테레오, 시계, 앉아있는, 전면이(가) 표시된 사진&#10;&#10;자동 생성된 설명" id="226" name="Google Shape;22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6925" y="2032000"/>
            <a:ext cx="211455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4E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5000" name="adj1"/>
            </a:avLst>
          </a:prstGeom>
          <a:solidFill>
            <a:srgbClr val="896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3424200" y="775550"/>
            <a:ext cx="53436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BM25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7"/>
          <p:cNvSpPr/>
          <p:nvPr/>
        </p:nvSpPr>
        <p:spPr>
          <a:xfrm>
            <a:off x="2506133" y="2324348"/>
            <a:ext cx="2489200" cy="820416"/>
          </a:xfrm>
          <a:prstGeom prst="roundRect">
            <a:avLst>
              <a:gd fmla="val 16667" name="adj"/>
            </a:avLst>
          </a:prstGeom>
          <a:solidFill>
            <a:srgbClr val="C4E0B2"/>
          </a:solidFill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7"/>
          <p:cNvSpPr/>
          <p:nvPr/>
        </p:nvSpPr>
        <p:spPr>
          <a:xfrm>
            <a:off x="7196667" y="2324348"/>
            <a:ext cx="2489200" cy="820415"/>
          </a:xfrm>
          <a:prstGeom prst="roundRect">
            <a:avLst>
              <a:gd fmla="val 16667" name="adj"/>
            </a:avLst>
          </a:prstGeom>
          <a:solidFill>
            <a:srgbClr val="C4E0B2"/>
          </a:solidFill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4220633" y="4368800"/>
            <a:ext cx="3750733" cy="1125765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2743200" y="2561166"/>
            <a:ext cx="19473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기존 데이터</a:t>
            </a:r>
            <a:endParaRPr/>
          </a:p>
        </p:txBody>
      </p:sp>
      <p:sp>
        <p:nvSpPr>
          <p:cNvPr id="237" name="Google Shape;237;p27"/>
          <p:cNvSpPr txBox="1"/>
          <p:nvPr/>
        </p:nvSpPr>
        <p:spPr>
          <a:xfrm>
            <a:off x="7332133" y="2561166"/>
            <a:ext cx="221826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데이터로 추출한 토픽</a:t>
            </a:r>
            <a:endParaRPr/>
          </a:p>
        </p:txBody>
      </p:sp>
      <p:sp>
        <p:nvSpPr>
          <p:cNvPr id="238" name="Google Shape;238;p27"/>
          <p:cNvSpPr txBox="1"/>
          <p:nvPr/>
        </p:nvSpPr>
        <p:spPr>
          <a:xfrm>
            <a:off x="4220634" y="4639294"/>
            <a:ext cx="375073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단어와 토픽을 모두 가지고 있는 데이터</a:t>
            </a:r>
            <a:endParaRPr/>
          </a:p>
        </p:txBody>
      </p:sp>
      <p:cxnSp>
        <p:nvCxnSpPr>
          <p:cNvPr id="239" name="Google Shape;239;p27"/>
          <p:cNvCxnSpPr>
            <a:stCxn id="233" idx="3"/>
            <a:endCxn id="234" idx="1"/>
          </p:cNvCxnSpPr>
          <p:nvPr/>
        </p:nvCxnSpPr>
        <p:spPr>
          <a:xfrm>
            <a:off x="4995333" y="2734556"/>
            <a:ext cx="2201400" cy="0"/>
          </a:xfrm>
          <a:prstGeom prst="straightConnector1">
            <a:avLst/>
          </a:prstGeom>
          <a:noFill/>
          <a:ln cap="flat" cmpd="sng" w="381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27"/>
          <p:cNvCxnSpPr>
            <a:stCxn id="235" idx="0"/>
          </p:cNvCxnSpPr>
          <p:nvPr/>
        </p:nvCxnSpPr>
        <p:spPr>
          <a:xfrm rot="10800000">
            <a:off x="6095999" y="2730500"/>
            <a:ext cx="0" cy="1638300"/>
          </a:xfrm>
          <a:prstGeom prst="straightConnector1">
            <a:avLst/>
          </a:prstGeom>
          <a:noFill/>
          <a:ln cap="flat" cmpd="sng" w="381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4E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5000" name="adj1"/>
            </a:avLst>
          </a:prstGeom>
          <a:solidFill>
            <a:srgbClr val="896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28"/>
          <p:cNvSpPr/>
          <p:nvPr/>
        </p:nvSpPr>
        <p:spPr>
          <a:xfrm>
            <a:off x="3424200" y="775550"/>
            <a:ext cx="53436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BM25 Algorithm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2737" y="2160400"/>
            <a:ext cx="6486525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8"/>
          <p:cNvSpPr/>
          <p:nvPr/>
        </p:nvSpPr>
        <p:spPr>
          <a:xfrm>
            <a:off x="4432300" y="2156925"/>
            <a:ext cx="1231800" cy="10191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71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8"/>
          <p:cNvSpPr/>
          <p:nvPr/>
        </p:nvSpPr>
        <p:spPr>
          <a:xfrm>
            <a:off x="5786438" y="2156925"/>
            <a:ext cx="3416400" cy="10191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8"/>
          <p:cNvSpPr txBox="1"/>
          <p:nvPr/>
        </p:nvSpPr>
        <p:spPr>
          <a:xfrm>
            <a:off x="1384300" y="3733800"/>
            <a:ext cx="9829800" cy="22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 : Document,  Q: Question</a:t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 </a:t>
            </a:r>
            <a: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데이터셋에서 여러 문서에서 자주 나온 단어일수록 값이 낮다. 희귀한 단어일수록 가중치를 준다.</a:t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Blue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한 문서에서 단어의 빈도수를 정규화한 값. 정규화 가정은 문서의 길이에 영향을 받는다. 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1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단어의 희귀성이 높을수록, 문서가 필요한 정보를 compact하게 가질수록, 단어의 빈도수가 높을수록 점수가 높다.</a:t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4EF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5000" name="adj1"/>
            </a:avLst>
          </a:prstGeom>
          <a:solidFill>
            <a:srgbClr val="896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p29"/>
          <p:cNvSpPr/>
          <p:nvPr/>
        </p:nvSpPr>
        <p:spPr>
          <a:xfrm>
            <a:off x="3424200" y="775550"/>
            <a:ext cx="53436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BM25의 문제점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9"/>
          <p:cNvSpPr txBox="1"/>
          <p:nvPr/>
        </p:nvSpPr>
        <p:spPr>
          <a:xfrm>
            <a:off x="1600200" y="3228945"/>
            <a:ext cx="32131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“토픽의 의미가 없다”</a:t>
            </a:r>
            <a:endParaRPr b="1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9"/>
          <p:cNvSpPr/>
          <p:nvPr/>
        </p:nvSpPr>
        <p:spPr>
          <a:xfrm>
            <a:off x="5511800" y="2721114"/>
            <a:ext cx="598170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romanUcPeriod"/>
            </a:pPr>
            <a: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소수의 단어가 여러가지 토픽과 동시에 연결되어 있는 경우가 많아 단어가 나타내는 토픽의 의미가 없어짐.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romanUcPeriod"/>
            </a:pPr>
            <a: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단어와 토픽을 단순히 더함에 의한 문제점. 단어 자체가 중요한 경우에 토픽에 가려져서 제대로 매칭을 시키지 못하는 가능성 혹은 토픽이 중요한 경우에 단어에 가려져서 제대로 매칭을 시키지 못하는 가능성 발생.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4E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5000" name="adj1"/>
            </a:avLst>
          </a:prstGeom>
          <a:solidFill>
            <a:srgbClr val="896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30"/>
          <p:cNvSpPr/>
          <p:nvPr/>
        </p:nvSpPr>
        <p:spPr>
          <a:xfrm>
            <a:off x="3424200" y="836947"/>
            <a:ext cx="5343600" cy="738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연구 - BERT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" name="Google Shape;265;p30"/>
          <p:cNvGrpSpPr/>
          <p:nvPr/>
        </p:nvGrpSpPr>
        <p:grpSpPr>
          <a:xfrm>
            <a:off x="4525605" y="2542222"/>
            <a:ext cx="3175731" cy="3175717"/>
            <a:chOff x="1909405" y="2678598"/>
            <a:chExt cx="3175731" cy="3175731"/>
          </a:xfrm>
        </p:grpSpPr>
        <p:sp>
          <p:nvSpPr>
            <p:cNvPr id="266" name="Google Shape;266;p30"/>
            <p:cNvSpPr/>
            <p:nvPr/>
          </p:nvSpPr>
          <p:spPr>
            <a:xfrm>
              <a:off x="1909405" y="2678598"/>
              <a:ext cx="3175731" cy="3175731"/>
            </a:xfrm>
            <a:prstGeom prst="chord">
              <a:avLst>
                <a:gd fmla="val 2412887" name="adj1"/>
                <a:gd fmla="val 8356864" name="adj2"/>
              </a:avLst>
            </a:prstGeom>
            <a:solidFill>
              <a:srgbClr val="E99F6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7" name="Google Shape;267;p30"/>
            <p:cNvSpPr txBox="1"/>
            <p:nvPr/>
          </p:nvSpPr>
          <p:spPr>
            <a:xfrm>
              <a:off x="2821630" y="5344119"/>
              <a:ext cx="1351280" cy="373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Dataset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" name="Google Shape;268;p30"/>
          <p:cNvGrpSpPr/>
          <p:nvPr/>
        </p:nvGrpSpPr>
        <p:grpSpPr>
          <a:xfrm>
            <a:off x="1494534" y="1908741"/>
            <a:ext cx="3175731" cy="3175731"/>
            <a:chOff x="6971934" y="2045127"/>
            <a:chExt cx="3175731" cy="3175731"/>
          </a:xfrm>
        </p:grpSpPr>
        <p:sp>
          <p:nvSpPr>
            <p:cNvPr id="269" name="Google Shape;269;p30"/>
            <p:cNvSpPr/>
            <p:nvPr/>
          </p:nvSpPr>
          <p:spPr>
            <a:xfrm flipH="1" rot="10800000">
              <a:off x="6971934" y="2045127"/>
              <a:ext cx="3175731" cy="3175731"/>
            </a:xfrm>
            <a:prstGeom prst="chord">
              <a:avLst>
                <a:gd fmla="val 2412887" name="adj1"/>
                <a:gd fmla="val 8356864" name="adj2"/>
              </a:avLst>
            </a:prstGeom>
            <a:solidFill>
              <a:srgbClr val="89636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0" name="Google Shape;270;p30"/>
            <p:cNvSpPr txBox="1"/>
            <p:nvPr/>
          </p:nvSpPr>
          <p:spPr>
            <a:xfrm>
              <a:off x="7884159" y="2109743"/>
              <a:ext cx="1351280" cy="373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Model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Google Shape;271;p30"/>
          <p:cNvSpPr/>
          <p:nvPr/>
        </p:nvSpPr>
        <p:spPr>
          <a:xfrm>
            <a:off x="1656649" y="3112638"/>
            <a:ext cx="2851500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연구는 BERT Model을 사용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0"/>
          <p:cNvSpPr/>
          <p:nvPr/>
        </p:nvSpPr>
        <p:spPr>
          <a:xfrm>
            <a:off x="4687720" y="2720835"/>
            <a:ext cx="2851500" cy="2308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BM25 매칭 Model에서 사용한 Question과 Document로 이루어진 Google의 “Natural Questions” + Topic data set</a:t>
            </a:r>
            <a:endParaRPr/>
          </a:p>
        </p:txBody>
      </p:sp>
      <p:grpSp>
        <p:nvGrpSpPr>
          <p:cNvPr id="273" name="Google Shape;273;p30"/>
          <p:cNvGrpSpPr/>
          <p:nvPr/>
        </p:nvGrpSpPr>
        <p:grpSpPr>
          <a:xfrm>
            <a:off x="7683909" y="1841110"/>
            <a:ext cx="3175800" cy="3175800"/>
            <a:chOff x="6971934" y="2045058"/>
            <a:chExt cx="3175800" cy="3175800"/>
          </a:xfrm>
        </p:grpSpPr>
        <p:sp>
          <p:nvSpPr>
            <p:cNvPr id="274" name="Google Shape;274;p30"/>
            <p:cNvSpPr/>
            <p:nvPr/>
          </p:nvSpPr>
          <p:spPr>
            <a:xfrm flipH="1" rot="10800000">
              <a:off x="6971934" y="2045058"/>
              <a:ext cx="3175800" cy="3175800"/>
            </a:xfrm>
            <a:prstGeom prst="chord">
              <a:avLst>
                <a:gd fmla="val 2412887" name="adj1"/>
                <a:gd fmla="val 8356864" name="adj2"/>
              </a:avLst>
            </a:prstGeom>
            <a:solidFill>
              <a:srgbClr val="89636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5" name="Google Shape;275;p30"/>
            <p:cNvSpPr txBox="1"/>
            <p:nvPr/>
          </p:nvSpPr>
          <p:spPr>
            <a:xfrm>
              <a:off x="7884159" y="2109743"/>
              <a:ext cx="1351200" cy="37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Matching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276;p30"/>
          <p:cNvSpPr/>
          <p:nvPr/>
        </p:nvSpPr>
        <p:spPr>
          <a:xfrm>
            <a:off x="7845967" y="2888206"/>
            <a:ext cx="2851500" cy="12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Topic 부분과 겹치는 부분을 제외하여 학습시켜 학습 성능을 높이기 위해 Orthogonal Loss 방식을 사용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4E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5000" name="adj1"/>
            </a:avLst>
          </a:prstGeom>
          <a:solidFill>
            <a:srgbClr val="896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p31"/>
          <p:cNvSpPr/>
          <p:nvPr/>
        </p:nvSpPr>
        <p:spPr>
          <a:xfrm>
            <a:off x="3424200" y="775550"/>
            <a:ext cx="53436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3566" y="444829"/>
            <a:ext cx="9004867" cy="5968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4E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5000" name="adj1"/>
            </a:avLst>
          </a:prstGeom>
          <a:solidFill>
            <a:srgbClr val="896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32"/>
          <p:cNvSpPr/>
          <p:nvPr/>
        </p:nvSpPr>
        <p:spPr>
          <a:xfrm>
            <a:off x="3424200" y="775550"/>
            <a:ext cx="53436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3566" y="444829"/>
            <a:ext cx="9004867" cy="5968341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2"/>
          <p:cNvSpPr/>
          <p:nvPr/>
        </p:nvSpPr>
        <p:spPr>
          <a:xfrm>
            <a:off x="2254928" y="1384850"/>
            <a:ext cx="7927759" cy="3346948"/>
          </a:xfrm>
          <a:custGeom>
            <a:rect b="b" l="l" r="r" t="t"/>
            <a:pathLst>
              <a:path extrusionOk="0" h="3453414" w="7927759">
                <a:moveTo>
                  <a:pt x="17755" y="8878"/>
                </a:moveTo>
                <a:cubicBezTo>
                  <a:pt x="11837" y="1154097"/>
                  <a:pt x="5918" y="2299317"/>
                  <a:pt x="0" y="3444536"/>
                </a:cubicBezTo>
                <a:lnTo>
                  <a:pt x="1722268" y="3453414"/>
                </a:lnTo>
                <a:lnTo>
                  <a:pt x="1722268" y="2281562"/>
                </a:lnTo>
                <a:lnTo>
                  <a:pt x="1722268" y="2183907"/>
                </a:lnTo>
                <a:lnTo>
                  <a:pt x="1722268" y="2130641"/>
                </a:lnTo>
                <a:lnTo>
                  <a:pt x="7927759" y="2130641"/>
                </a:lnTo>
                <a:lnTo>
                  <a:pt x="7918882" y="0"/>
                </a:lnTo>
                <a:lnTo>
                  <a:pt x="17755" y="8878"/>
                </a:lnTo>
                <a:close/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4EF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5000" name="adj1"/>
            </a:avLst>
          </a:prstGeom>
          <a:solidFill>
            <a:srgbClr val="896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33"/>
          <p:cNvSpPr/>
          <p:nvPr/>
        </p:nvSpPr>
        <p:spPr>
          <a:xfrm>
            <a:off x="3424200" y="775550"/>
            <a:ext cx="53436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3566" y="444829"/>
            <a:ext cx="9004867" cy="5968341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3"/>
          <p:cNvSpPr/>
          <p:nvPr/>
        </p:nvSpPr>
        <p:spPr>
          <a:xfrm>
            <a:off x="2254928" y="1384850"/>
            <a:ext cx="7927759" cy="3346948"/>
          </a:xfrm>
          <a:custGeom>
            <a:rect b="b" l="l" r="r" t="t"/>
            <a:pathLst>
              <a:path extrusionOk="0" h="3453414" w="7927759">
                <a:moveTo>
                  <a:pt x="17755" y="8878"/>
                </a:moveTo>
                <a:cubicBezTo>
                  <a:pt x="11837" y="1154097"/>
                  <a:pt x="5918" y="2299317"/>
                  <a:pt x="0" y="3444536"/>
                </a:cubicBezTo>
                <a:lnTo>
                  <a:pt x="1722268" y="3453414"/>
                </a:lnTo>
                <a:lnTo>
                  <a:pt x="1722268" y="2281562"/>
                </a:lnTo>
                <a:lnTo>
                  <a:pt x="1722268" y="2183907"/>
                </a:lnTo>
                <a:lnTo>
                  <a:pt x="1722268" y="2130641"/>
                </a:lnTo>
                <a:lnTo>
                  <a:pt x="7927759" y="2130641"/>
                </a:lnTo>
                <a:lnTo>
                  <a:pt x="7918882" y="0"/>
                </a:lnTo>
                <a:lnTo>
                  <a:pt x="17755" y="8878"/>
                </a:lnTo>
                <a:close/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3"/>
          <p:cNvSpPr txBox="1"/>
          <p:nvPr/>
        </p:nvSpPr>
        <p:spPr>
          <a:xfrm rot="-1248164">
            <a:off x="3370934" y="1540041"/>
            <a:ext cx="357140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rgbClr val="4472C4"/>
                </a:solidFill>
                <a:latin typeface="Malgun Gothic"/>
                <a:ea typeface="Malgun Gothic"/>
                <a:cs typeface="Malgun Gothic"/>
                <a:sym typeface="Malgun Gothic"/>
              </a:rPr>
              <a:t>BERT</a:t>
            </a:r>
            <a:endParaRPr b="0" i="0" sz="9600" u="none" cap="none" strike="noStrike">
              <a:solidFill>
                <a:srgbClr val="4472C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4EF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5000" name="adj1"/>
            </a:avLst>
          </a:prstGeom>
          <a:solidFill>
            <a:srgbClr val="896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34"/>
          <p:cNvSpPr/>
          <p:nvPr/>
        </p:nvSpPr>
        <p:spPr>
          <a:xfrm>
            <a:off x="3424200" y="775550"/>
            <a:ext cx="53436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3566" y="444829"/>
            <a:ext cx="9004867" cy="5968341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4"/>
          <p:cNvSpPr/>
          <p:nvPr/>
        </p:nvSpPr>
        <p:spPr>
          <a:xfrm>
            <a:off x="2254928" y="1384850"/>
            <a:ext cx="7927759" cy="3346948"/>
          </a:xfrm>
          <a:custGeom>
            <a:rect b="b" l="l" r="r" t="t"/>
            <a:pathLst>
              <a:path extrusionOk="0" h="3453414" w="7927759">
                <a:moveTo>
                  <a:pt x="17755" y="8878"/>
                </a:moveTo>
                <a:cubicBezTo>
                  <a:pt x="11837" y="1154097"/>
                  <a:pt x="5918" y="2299317"/>
                  <a:pt x="0" y="3444536"/>
                </a:cubicBezTo>
                <a:lnTo>
                  <a:pt x="1722268" y="3453414"/>
                </a:lnTo>
                <a:lnTo>
                  <a:pt x="1722268" y="2281562"/>
                </a:lnTo>
                <a:lnTo>
                  <a:pt x="1722268" y="2183907"/>
                </a:lnTo>
                <a:lnTo>
                  <a:pt x="1722268" y="2130641"/>
                </a:lnTo>
                <a:lnTo>
                  <a:pt x="7927759" y="2130641"/>
                </a:lnTo>
                <a:lnTo>
                  <a:pt x="7918882" y="0"/>
                </a:lnTo>
                <a:lnTo>
                  <a:pt x="17755" y="8878"/>
                </a:lnTo>
                <a:close/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4"/>
          <p:cNvSpPr txBox="1"/>
          <p:nvPr/>
        </p:nvSpPr>
        <p:spPr>
          <a:xfrm rot="-1248164">
            <a:off x="3370934" y="1540041"/>
            <a:ext cx="357140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rgbClr val="4472C4"/>
                </a:solidFill>
                <a:latin typeface="Malgun Gothic"/>
                <a:ea typeface="Malgun Gothic"/>
                <a:cs typeface="Malgun Gothic"/>
                <a:sym typeface="Malgun Gothic"/>
              </a:rPr>
              <a:t>BERT</a:t>
            </a:r>
            <a:endParaRPr b="0" i="0" sz="9600" u="none" cap="none" strike="noStrike">
              <a:solidFill>
                <a:srgbClr val="4472C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p34"/>
          <p:cNvSpPr/>
          <p:nvPr/>
        </p:nvSpPr>
        <p:spPr>
          <a:xfrm>
            <a:off x="2254928" y="3542190"/>
            <a:ext cx="7448365" cy="2602404"/>
          </a:xfrm>
          <a:prstGeom prst="rect">
            <a:avLst/>
          </a:prstGeom>
          <a:noFill/>
          <a:ln cap="flat" cmpd="sng" w="25400">
            <a:solidFill>
              <a:srgbClr val="5481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4EF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5000" name="adj1"/>
            </a:avLst>
          </a:prstGeom>
          <a:solidFill>
            <a:srgbClr val="896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p35"/>
          <p:cNvSpPr/>
          <p:nvPr/>
        </p:nvSpPr>
        <p:spPr>
          <a:xfrm>
            <a:off x="3424200" y="775550"/>
            <a:ext cx="53436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3566" y="444829"/>
            <a:ext cx="9004867" cy="5968341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5"/>
          <p:cNvSpPr/>
          <p:nvPr/>
        </p:nvSpPr>
        <p:spPr>
          <a:xfrm>
            <a:off x="2254928" y="1384850"/>
            <a:ext cx="7927759" cy="3346948"/>
          </a:xfrm>
          <a:custGeom>
            <a:rect b="b" l="l" r="r" t="t"/>
            <a:pathLst>
              <a:path extrusionOk="0" h="3453414" w="7927759">
                <a:moveTo>
                  <a:pt x="17755" y="8878"/>
                </a:moveTo>
                <a:cubicBezTo>
                  <a:pt x="11837" y="1154097"/>
                  <a:pt x="5918" y="2299317"/>
                  <a:pt x="0" y="3444536"/>
                </a:cubicBezTo>
                <a:lnTo>
                  <a:pt x="1722268" y="3453414"/>
                </a:lnTo>
                <a:lnTo>
                  <a:pt x="1722268" y="2281562"/>
                </a:lnTo>
                <a:lnTo>
                  <a:pt x="1722268" y="2183907"/>
                </a:lnTo>
                <a:lnTo>
                  <a:pt x="1722268" y="2130641"/>
                </a:lnTo>
                <a:lnTo>
                  <a:pt x="7927759" y="2130641"/>
                </a:lnTo>
                <a:lnTo>
                  <a:pt x="7918882" y="0"/>
                </a:lnTo>
                <a:lnTo>
                  <a:pt x="17755" y="8878"/>
                </a:lnTo>
                <a:close/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5"/>
          <p:cNvSpPr txBox="1"/>
          <p:nvPr/>
        </p:nvSpPr>
        <p:spPr>
          <a:xfrm rot="-1248164">
            <a:off x="3370934" y="1540041"/>
            <a:ext cx="357140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rgbClr val="4472C4"/>
                </a:solidFill>
                <a:latin typeface="Malgun Gothic"/>
                <a:ea typeface="Malgun Gothic"/>
                <a:cs typeface="Malgun Gothic"/>
                <a:sym typeface="Malgun Gothic"/>
              </a:rPr>
              <a:t>BERT</a:t>
            </a:r>
            <a:endParaRPr b="0" i="0" sz="9600" u="none" cap="none" strike="noStrike">
              <a:solidFill>
                <a:srgbClr val="4472C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p35"/>
          <p:cNvSpPr/>
          <p:nvPr/>
        </p:nvSpPr>
        <p:spPr>
          <a:xfrm>
            <a:off x="2254928" y="3542190"/>
            <a:ext cx="7448365" cy="2602404"/>
          </a:xfrm>
          <a:prstGeom prst="rect">
            <a:avLst/>
          </a:prstGeom>
          <a:noFill/>
          <a:ln cap="flat" cmpd="sng" w="25400">
            <a:solidFill>
              <a:srgbClr val="5481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5"/>
          <p:cNvSpPr txBox="1"/>
          <p:nvPr/>
        </p:nvSpPr>
        <p:spPr>
          <a:xfrm rot="-1412192">
            <a:off x="3987209" y="3847923"/>
            <a:ext cx="478506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+Topic</a:t>
            </a:r>
            <a:endParaRPr b="0" i="0" sz="9600" u="none" cap="none" strike="noStrike">
              <a:solidFill>
                <a:srgbClr val="54813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4E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5000" name="adj1"/>
            </a:avLst>
          </a:prstGeom>
          <a:solidFill>
            <a:srgbClr val="896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3424190" y="852964"/>
            <a:ext cx="5343619" cy="81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1" lang="en-US" sz="36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2"/>
          <p:cNvGrpSpPr/>
          <p:nvPr/>
        </p:nvGrpSpPr>
        <p:grpSpPr>
          <a:xfrm>
            <a:off x="1643813" y="3079566"/>
            <a:ext cx="2700396" cy="2570963"/>
            <a:chOff x="4182131" y="2724365"/>
            <a:chExt cx="2942249" cy="2801224"/>
          </a:xfrm>
        </p:grpSpPr>
        <p:sp>
          <p:nvSpPr>
            <p:cNvPr id="125" name="Google Shape;125;p2"/>
            <p:cNvSpPr/>
            <p:nvPr/>
          </p:nvSpPr>
          <p:spPr>
            <a:xfrm>
              <a:off x="4182131" y="2828833"/>
              <a:ext cx="2942249" cy="2696756"/>
            </a:xfrm>
            <a:custGeom>
              <a:rect b="b" l="l" r="r" t="t"/>
              <a:pathLst>
                <a:path extrusionOk="0" h="2696756" w="2942249">
                  <a:moveTo>
                    <a:pt x="0" y="0"/>
                  </a:moveTo>
                  <a:lnTo>
                    <a:pt x="1777638" y="0"/>
                  </a:lnTo>
                  <a:lnTo>
                    <a:pt x="1777638" y="34378"/>
                  </a:lnTo>
                  <a:lnTo>
                    <a:pt x="61824" y="34378"/>
                  </a:lnTo>
                  <a:lnTo>
                    <a:pt x="646186" y="1348378"/>
                  </a:lnTo>
                  <a:lnTo>
                    <a:pt x="61824" y="2662378"/>
                  </a:lnTo>
                  <a:lnTo>
                    <a:pt x="2321462" y="2662378"/>
                  </a:lnTo>
                  <a:lnTo>
                    <a:pt x="2905824" y="1348378"/>
                  </a:lnTo>
                  <a:lnTo>
                    <a:pt x="2426475" y="270510"/>
                  </a:lnTo>
                  <a:lnTo>
                    <a:pt x="2462900" y="270510"/>
                  </a:lnTo>
                  <a:lnTo>
                    <a:pt x="2942249" y="1348378"/>
                  </a:lnTo>
                  <a:lnTo>
                    <a:pt x="2342598" y="2696756"/>
                  </a:lnTo>
                  <a:lnTo>
                    <a:pt x="0" y="2696756"/>
                  </a:lnTo>
                  <a:lnTo>
                    <a:pt x="599651" y="1348378"/>
                  </a:lnTo>
                  <a:close/>
                </a:path>
              </a:pathLst>
            </a:custGeom>
            <a:solidFill>
              <a:srgbClr val="E99F6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 rot="5400000">
              <a:off x="5928569" y="2755565"/>
              <a:ext cx="251018" cy="188619"/>
            </a:xfrm>
            <a:prstGeom prst="triangle">
              <a:avLst>
                <a:gd fmla="val 50000" name="adj"/>
              </a:avLst>
            </a:prstGeom>
            <a:solidFill>
              <a:srgbClr val="E99F6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463398" y="2871695"/>
              <a:ext cx="251018" cy="252000"/>
            </a:xfrm>
            <a:prstGeom prst="donut">
              <a:avLst>
                <a:gd fmla="val 11673" name="adj"/>
              </a:avLst>
            </a:prstGeom>
            <a:solidFill>
              <a:srgbClr val="E99F6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8" name="Google Shape;128;p2"/>
          <p:cNvSpPr txBox="1"/>
          <p:nvPr/>
        </p:nvSpPr>
        <p:spPr>
          <a:xfrm>
            <a:off x="2232225" y="3988175"/>
            <a:ext cx="18138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7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연구 및 문제점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2"/>
          <p:cNvGrpSpPr/>
          <p:nvPr/>
        </p:nvGrpSpPr>
        <p:grpSpPr>
          <a:xfrm>
            <a:off x="4745823" y="3079564"/>
            <a:ext cx="2700396" cy="2570963"/>
            <a:chOff x="4182131" y="2724365"/>
            <a:chExt cx="2942249" cy="2801224"/>
          </a:xfrm>
        </p:grpSpPr>
        <p:sp>
          <p:nvSpPr>
            <p:cNvPr id="130" name="Google Shape;130;p2"/>
            <p:cNvSpPr/>
            <p:nvPr/>
          </p:nvSpPr>
          <p:spPr>
            <a:xfrm>
              <a:off x="4182131" y="2828833"/>
              <a:ext cx="2942249" cy="2696756"/>
            </a:xfrm>
            <a:custGeom>
              <a:rect b="b" l="l" r="r" t="t"/>
              <a:pathLst>
                <a:path extrusionOk="0" h="2696756" w="2942249">
                  <a:moveTo>
                    <a:pt x="0" y="0"/>
                  </a:moveTo>
                  <a:lnTo>
                    <a:pt x="1777638" y="0"/>
                  </a:lnTo>
                  <a:lnTo>
                    <a:pt x="1777638" y="34378"/>
                  </a:lnTo>
                  <a:lnTo>
                    <a:pt x="61824" y="34378"/>
                  </a:lnTo>
                  <a:lnTo>
                    <a:pt x="646186" y="1348378"/>
                  </a:lnTo>
                  <a:lnTo>
                    <a:pt x="61824" y="2662378"/>
                  </a:lnTo>
                  <a:lnTo>
                    <a:pt x="2321462" y="2662378"/>
                  </a:lnTo>
                  <a:lnTo>
                    <a:pt x="2905824" y="1348378"/>
                  </a:lnTo>
                  <a:lnTo>
                    <a:pt x="2426475" y="270510"/>
                  </a:lnTo>
                  <a:lnTo>
                    <a:pt x="2462900" y="270510"/>
                  </a:lnTo>
                  <a:lnTo>
                    <a:pt x="2942249" y="1348378"/>
                  </a:lnTo>
                  <a:lnTo>
                    <a:pt x="2342598" y="2696756"/>
                  </a:lnTo>
                  <a:lnTo>
                    <a:pt x="0" y="2696756"/>
                  </a:lnTo>
                  <a:lnTo>
                    <a:pt x="599651" y="1348378"/>
                  </a:lnTo>
                  <a:close/>
                </a:path>
              </a:pathLst>
            </a:custGeom>
            <a:solidFill>
              <a:srgbClr val="E99F6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 rot="5400000">
              <a:off x="5928569" y="2755565"/>
              <a:ext cx="251018" cy="188619"/>
            </a:xfrm>
            <a:prstGeom prst="triangle">
              <a:avLst>
                <a:gd fmla="val 50000" name="adj"/>
              </a:avLst>
            </a:prstGeom>
            <a:solidFill>
              <a:srgbClr val="E99F6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463398" y="2871695"/>
              <a:ext cx="251018" cy="252000"/>
            </a:xfrm>
            <a:prstGeom prst="donut">
              <a:avLst>
                <a:gd fmla="val 11673" name="adj"/>
              </a:avLst>
            </a:prstGeom>
            <a:solidFill>
              <a:srgbClr val="E99F6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3" name="Google Shape;133;p2"/>
          <p:cNvSpPr txBox="1"/>
          <p:nvPr/>
        </p:nvSpPr>
        <p:spPr>
          <a:xfrm>
            <a:off x="5269468" y="3988183"/>
            <a:ext cx="18138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7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개선방안 및 차별성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2"/>
          <p:cNvGrpSpPr/>
          <p:nvPr/>
        </p:nvGrpSpPr>
        <p:grpSpPr>
          <a:xfrm>
            <a:off x="7847860" y="3056889"/>
            <a:ext cx="2700396" cy="2570963"/>
            <a:chOff x="4182131" y="2724365"/>
            <a:chExt cx="2942249" cy="2801224"/>
          </a:xfrm>
        </p:grpSpPr>
        <p:sp>
          <p:nvSpPr>
            <p:cNvPr id="135" name="Google Shape;135;p2"/>
            <p:cNvSpPr/>
            <p:nvPr/>
          </p:nvSpPr>
          <p:spPr>
            <a:xfrm>
              <a:off x="4182131" y="2828833"/>
              <a:ext cx="2942249" cy="2696756"/>
            </a:xfrm>
            <a:custGeom>
              <a:rect b="b" l="l" r="r" t="t"/>
              <a:pathLst>
                <a:path extrusionOk="0" h="2696756" w="2942249">
                  <a:moveTo>
                    <a:pt x="0" y="0"/>
                  </a:moveTo>
                  <a:lnTo>
                    <a:pt x="1777638" y="0"/>
                  </a:lnTo>
                  <a:lnTo>
                    <a:pt x="1777638" y="34378"/>
                  </a:lnTo>
                  <a:lnTo>
                    <a:pt x="61824" y="34378"/>
                  </a:lnTo>
                  <a:lnTo>
                    <a:pt x="646186" y="1348378"/>
                  </a:lnTo>
                  <a:lnTo>
                    <a:pt x="61824" y="2662378"/>
                  </a:lnTo>
                  <a:lnTo>
                    <a:pt x="2321462" y="2662378"/>
                  </a:lnTo>
                  <a:lnTo>
                    <a:pt x="2905824" y="1348378"/>
                  </a:lnTo>
                  <a:lnTo>
                    <a:pt x="2426475" y="270510"/>
                  </a:lnTo>
                  <a:lnTo>
                    <a:pt x="2462900" y="270510"/>
                  </a:lnTo>
                  <a:lnTo>
                    <a:pt x="2942249" y="1348378"/>
                  </a:lnTo>
                  <a:lnTo>
                    <a:pt x="2342598" y="2696756"/>
                  </a:lnTo>
                  <a:lnTo>
                    <a:pt x="0" y="2696756"/>
                  </a:lnTo>
                  <a:lnTo>
                    <a:pt x="599651" y="1348378"/>
                  </a:lnTo>
                  <a:close/>
                </a:path>
              </a:pathLst>
            </a:custGeom>
            <a:solidFill>
              <a:srgbClr val="89636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 rot="5400000">
              <a:off x="5928569" y="2755565"/>
              <a:ext cx="251018" cy="188619"/>
            </a:xfrm>
            <a:prstGeom prst="triangle">
              <a:avLst>
                <a:gd fmla="val 50000" name="adj"/>
              </a:avLst>
            </a:prstGeom>
            <a:solidFill>
              <a:srgbClr val="89636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463398" y="2871695"/>
              <a:ext cx="251018" cy="252000"/>
            </a:xfrm>
            <a:prstGeom prst="donut">
              <a:avLst>
                <a:gd fmla="val 11673" name="adj"/>
              </a:avLst>
            </a:prstGeom>
            <a:solidFill>
              <a:srgbClr val="89636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8" name="Google Shape;138;p2"/>
          <p:cNvSpPr txBox="1"/>
          <p:nvPr/>
        </p:nvSpPr>
        <p:spPr>
          <a:xfrm>
            <a:off x="8306725" y="3988175"/>
            <a:ext cx="18138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17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</a:t>
            </a:r>
            <a:r>
              <a:rPr b="1" lang="en-US" sz="17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</a:t>
            </a:r>
            <a:endParaRPr b="0" i="0" sz="15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2"/>
          <p:cNvSpPr txBox="1"/>
          <p:nvPr/>
        </p:nvSpPr>
        <p:spPr>
          <a:xfrm>
            <a:off x="2718202" y="2123480"/>
            <a:ext cx="551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4400" u="none" cap="none" strike="noStrike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2"/>
          <p:cNvSpPr txBox="1"/>
          <p:nvPr/>
        </p:nvSpPr>
        <p:spPr>
          <a:xfrm>
            <a:off x="5743000" y="2123481"/>
            <a:ext cx="551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4400" u="none" cap="none" strike="noStrike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2"/>
          <p:cNvSpPr txBox="1"/>
          <p:nvPr/>
        </p:nvSpPr>
        <p:spPr>
          <a:xfrm>
            <a:off x="8767812" y="2123444"/>
            <a:ext cx="551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4400" u="none" cap="none" strike="noStrike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4EF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5000" name="adj1"/>
            </a:avLst>
          </a:prstGeom>
          <a:solidFill>
            <a:srgbClr val="896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p36"/>
          <p:cNvSpPr/>
          <p:nvPr/>
        </p:nvSpPr>
        <p:spPr>
          <a:xfrm>
            <a:off x="3424200" y="775550"/>
            <a:ext cx="53436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BERT</a:t>
            </a:r>
            <a:r>
              <a:rPr b="1" i="0" lang="en-US" sz="28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</a:t>
            </a:r>
            <a:r>
              <a:rPr b="1" i="0" lang="en-US" sz="28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성능 및 </a:t>
            </a:r>
            <a:r>
              <a:rPr b="1" i="0" lang="en-US" sz="28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8" name="Google Shape;328;p36"/>
          <p:cNvGraphicFramePr/>
          <p:nvPr/>
        </p:nvGraphicFramePr>
        <p:xfrm>
          <a:off x="2179154" y="24810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{5E5CB9F8-121D-4004-8589-B1BB77049EEC}</a:tableStyleId>
              </a:tblPr>
              <a:tblGrid>
                <a:gridCol w="2019300"/>
                <a:gridCol w="2019300"/>
                <a:gridCol w="2019300"/>
              </a:tblGrid>
              <a:tr h="3143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/>
                    </a:p>
                  </a:txBody>
                  <a:tcPr marT="45725" marB="4572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BM25 모델</a:t>
                      </a:r>
                      <a:endParaRPr sz="1400" u="none" cap="none" strike="noStrike"/>
                    </a:p>
                  </a:txBody>
                  <a:tcPr marT="45725" marB="4572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Bert 모델</a:t>
                      </a:r>
                      <a:endParaRPr sz="1400" u="none" cap="none" strike="noStrike"/>
                    </a:p>
                  </a:txBody>
                  <a:tcPr marT="45725" marB="4572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Score (R@1000)</a:t>
                      </a:r>
                      <a:endParaRPr sz="1400" u="none" cap="none" strike="noStrike"/>
                    </a:p>
                  </a:txBody>
                  <a:tcPr marT="45725" marB="4572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94.20</a:t>
                      </a:r>
                      <a:endParaRPr sz="1400" u="none" cap="none" strike="noStrike"/>
                    </a:p>
                  </a:txBody>
                  <a:tcPr marT="45725" marB="4572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99.97</a:t>
                      </a:r>
                      <a:endParaRPr sz="1400" u="none" cap="none" strike="noStrike"/>
                    </a:p>
                  </a:txBody>
                  <a:tcPr marT="45725" marB="4572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9" name="Google Shape;329;p36"/>
          <p:cNvSpPr/>
          <p:nvPr/>
        </p:nvSpPr>
        <p:spPr>
          <a:xfrm>
            <a:off x="2091143" y="2006511"/>
            <a:ext cx="302839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기존 BM25 vs BERT QA Model</a:t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6"/>
          <p:cNvSpPr/>
          <p:nvPr/>
        </p:nvSpPr>
        <p:spPr>
          <a:xfrm>
            <a:off x="2179154" y="3182707"/>
            <a:ext cx="8097078" cy="625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R@1000(recall@1000, 재현률)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350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- 관련순으로 1000개의 문서를 ranking을 매겼을 시 실제 관련 문서 중 1000등 안에 들어간 비율</a:t>
            </a:r>
            <a:endParaRPr/>
          </a:p>
        </p:txBody>
      </p:sp>
      <p:sp>
        <p:nvSpPr>
          <p:cNvPr id="331" name="Google Shape;331;p36"/>
          <p:cNvSpPr/>
          <p:nvPr/>
        </p:nvSpPr>
        <p:spPr>
          <a:xfrm>
            <a:off x="2179154" y="5179371"/>
            <a:ext cx="553709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=&gt; 1000개의 문서 ranking으로는 성능을 만족할 수 없다.</a:t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2" name="Google Shape;332;p36"/>
          <p:cNvGraphicFramePr/>
          <p:nvPr/>
        </p:nvGraphicFramePr>
        <p:xfrm>
          <a:off x="2179154" y="398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{5E5CB9F8-121D-4004-8589-B1BB77049EEC}</a:tableStyleId>
              </a:tblPr>
              <a:tblGrid>
                <a:gridCol w="1571625"/>
                <a:gridCol w="1571625"/>
                <a:gridCol w="1571625"/>
                <a:gridCol w="15716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/>
                    </a:p>
                  </a:txBody>
                  <a:tcPr marT="45725" marB="4572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R@1000</a:t>
                      </a:r>
                      <a:endParaRPr sz="1400" u="none" cap="none" strike="noStrike"/>
                    </a:p>
                  </a:txBody>
                  <a:tcPr marT="45725" marB="4572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R@500</a:t>
                      </a:r>
                      <a:endParaRPr sz="1400" u="none" cap="none" strike="noStrike"/>
                    </a:p>
                  </a:txBody>
                  <a:tcPr marT="45725" marB="4572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R@100</a:t>
                      </a:r>
                      <a:endParaRPr sz="1400" u="none" cap="none" strike="noStrike"/>
                    </a:p>
                  </a:txBody>
                  <a:tcPr marT="45725" marB="4572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Score</a:t>
                      </a:r>
                      <a:endParaRPr sz="1400" u="none" cap="none" strike="noStrike"/>
                    </a:p>
                  </a:txBody>
                  <a:tcPr marT="45725" marB="4572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99.97</a:t>
                      </a:r>
                      <a:endParaRPr sz="1400" u="none" cap="none" strike="noStrike"/>
                    </a:p>
                  </a:txBody>
                  <a:tcPr marT="45725" marB="4572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99.70</a:t>
                      </a:r>
                      <a:endParaRPr sz="1400" u="none" cap="none" strike="noStrike"/>
                    </a:p>
                  </a:txBody>
                  <a:tcPr marT="45725" marB="4572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94.39</a:t>
                      </a:r>
                      <a:endParaRPr sz="1400" u="none" cap="none" strike="noStrike"/>
                    </a:p>
                  </a:txBody>
                  <a:tcPr marT="45725" marB="4572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4EF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5000" name="adj1"/>
            </a:avLst>
          </a:prstGeom>
          <a:solidFill>
            <a:srgbClr val="896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8" name="Google Shape;338;p37"/>
          <p:cNvSpPr/>
          <p:nvPr/>
        </p:nvSpPr>
        <p:spPr>
          <a:xfrm>
            <a:off x="3198743" y="768382"/>
            <a:ext cx="60579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개선 방법론 – BM25</a:t>
            </a:r>
            <a:endParaRPr/>
          </a:p>
        </p:txBody>
      </p:sp>
      <p:sp>
        <p:nvSpPr>
          <p:cNvPr id="339" name="Google Shape;339;p37"/>
          <p:cNvSpPr/>
          <p:nvPr/>
        </p:nvSpPr>
        <p:spPr>
          <a:xfrm>
            <a:off x="1439793" y="1942864"/>
            <a:ext cx="9575800" cy="3697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단어와 토픽의 연결 향상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 토픽에 해당되는 단어 수 (topk) ↑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문제점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데이터 크기가 커짐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소수의 단어가 여러 토픽을 다 포함하는 경우가 더 심해 짐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  (단어가 700개 이상의 토픽과 연결되는 경우 ↑)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해결법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로그 함수를 이용해서 각 단어마다 연결되어 있는 토픽수가 많으면 줄이고 연결되어 있는 토픽수가 적으면 최대한 다 사용함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4EF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8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5000" name="adj1"/>
            </a:avLst>
          </a:prstGeom>
          <a:solidFill>
            <a:srgbClr val="896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" name="Google Shape;345;p38"/>
          <p:cNvSpPr/>
          <p:nvPr/>
        </p:nvSpPr>
        <p:spPr>
          <a:xfrm>
            <a:off x="3198743" y="768382"/>
            <a:ext cx="60579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개선 </a:t>
            </a:r>
            <a:r>
              <a:rPr b="1" i="0" lang="en-US" sz="28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방법론</a:t>
            </a:r>
            <a:r>
              <a:rPr b="1" i="0" lang="en-US" sz="28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– BM25</a:t>
            </a:r>
            <a:endParaRPr/>
          </a:p>
        </p:txBody>
      </p:sp>
      <p:sp>
        <p:nvSpPr>
          <p:cNvPr id="346" name="Google Shape;346;p38"/>
          <p:cNvSpPr/>
          <p:nvPr/>
        </p:nvSpPr>
        <p:spPr>
          <a:xfrm>
            <a:off x="1439793" y="1942864"/>
            <a:ext cx="9575800" cy="2728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단어와 토픽 합치는 방식 향상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단어가 가지고 있는 토픽 빈도수에 따라 다르게 더한다.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예를 들어, 토픽을 적게 포함하고 있는 단어는 토픽에 가중치를 주어 토픽을 뚜렷하게 한다. 혹은 토픽을 많이 포함하고 있는 단어는 단어에 가중치를 주어 단어를 뚜렷하게 한다.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가중치를 주는 방식은 두 번 더한다. 전자의 경우 단어 x 1 + 토픽 x 2, 후자의 경우 단어 x 2 + 토픽 x 1의 방식으로 가중치를 준다.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4EF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5000" name="adj1"/>
            </a:avLst>
          </a:prstGeom>
          <a:solidFill>
            <a:srgbClr val="896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p39"/>
          <p:cNvSpPr/>
          <p:nvPr/>
        </p:nvSpPr>
        <p:spPr>
          <a:xfrm>
            <a:off x="3067050" y="768382"/>
            <a:ext cx="60579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구현 상황</a:t>
            </a:r>
            <a:endParaRPr b="1" i="0" sz="2800" u="none" cap="none" strike="noStrike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3" name="Google Shape;353;p39"/>
          <p:cNvGraphicFramePr/>
          <p:nvPr/>
        </p:nvGraphicFramePr>
        <p:xfrm>
          <a:off x="2047081" y="28778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{5E5CB9F8-121D-4004-8589-B1BB77049EEC}</a:tableStyleId>
              </a:tblPr>
              <a:tblGrid>
                <a:gridCol w="2699275"/>
                <a:gridCol w="2699275"/>
                <a:gridCol w="2699275"/>
              </a:tblGrid>
              <a:tr h="485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 </a:t>
                      </a:r>
                      <a:endParaRPr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기존 모델</a:t>
                      </a:r>
                      <a:endParaRPr sz="16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제안하는 모델</a:t>
                      </a:r>
                      <a:endParaRPr sz="16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5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Score(R@1000)</a:t>
                      </a:r>
                      <a:endParaRPr sz="16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94.2</a:t>
                      </a:r>
                      <a:endParaRPr sz="16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94.8</a:t>
                      </a:r>
                      <a:endParaRPr sz="1600" u="none" cap="none" strike="noStrike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4EF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0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5000" name="adj1"/>
            </a:avLst>
          </a:prstGeom>
          <a:solidFill>
            <a:srgbClr val="896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p40"/>
          <p:cNvSpPr/>
          <p:nvPr/>
        </p:nvSpPr>
        <p:spPr>
          <a:xfrm>
            <a:off x="3198743" y="768382"/>
            <a:ext cx="60579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개선 방법론1 – B</a:t>
            </a:r>
            <a:r>
              <a:rPr b="1" i="0" lang="en-US" sz="28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ERT</a:t>
            </a:r>
            <a:endParaRPr b="1" i="0" sz="2800" u="none" cap="none" strike="noStrike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0" name="Google Shape;360;p40"/>
          <p:cNvSpPr/>
          <p:nvPr/>
        </p:nvSpPr>
        <p:spPr>
          <a:xfrm>
            <a:off x="1439793" y="1942864"/>
            <a:ext cx="9575800" cy="4107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BERT와 BM25는 각각의 방법 및 동작 원리에서 차이가 있음</a:t>
            </a:r>
            <a:endParaRPr b="0" i="0" sz="16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BERT와 BM25에서 각각 좋은 결과만을 추출한다면 기존에 단일 모델만 사용할 때보다 성능이 좋아질 것이라고 예상(</a:t>
            </a:r>
            <a:r>
              <a:rPr lang="en-US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중간)</a:t>
            </a:r>
            <a:r>
              <a:rPr b="0" i="0" lang="en-US" sz="1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-&gt; </a:t>
            </a:r>
            <a:r>
              <a:rPr lang="en-US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BERT의 성능이 월등히 좋다 -&gt; BERT를 base로 bm25의 장점을 넣자 </a:t>
            </a:r>
            <a:endParaRPr b="0" i="0" sz="16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4EF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d73d50ae8_3_0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5000" name="adj1"/>
            </a:avLst>
          </a:prstGeom>
          <a:solidFill>
            <a:srgbClr val="896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" name="Google Shape;366;gad73d50ae8_3_0"/>
          <p:cNvSpPr/>
          <p:nvPr/>
        </p:nvSpPr>
        <p:spPr>
          <a:xfrm>
            <a:off x="3198743" y="768382"/>
            <a:ext cx="60579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개선 방법론2 – B</a:t>
            </a:r>
            <a:r>
              <a:rPr b="1" i="0" lang="en-US" sz="28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ERT</a:t>
            </a:r>
            <a:endParaRPr b="1" i="0" sz="2800" u="none" cap="none" strike="noStrike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7" name="Google Shape;367;gad73d50ae8_3_0"/>
          <p:cNvSpPr/>
          <p:nvPr/>
        </p:nvSpPr>
        <p:spPr>
          <a:xfrm>
            <a:off x="1439793" y="1942864"/>
            <a:ext cx="9575700" cy="4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BERT와 BM25는 각각의 방법 및 동작 원리에서 차이가 있음</a:t>
            </a:r>
            <a:endParaRPr b="0" i="0" sz="16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어떤 TOKEN들이 BERT와 BM25 사이에서 차이점을 발생시킬까? -&gt; 30000</a:t>
            </a:r>
            <a:r>
              <a:rPr lang="en-US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차원의 TOKEN으로 변하는 단어의 한계 존재(중간) -&gt; TOKEN으로 변화되지 않는 단어를 이용해보자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4EF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ad73d50ae8_3_6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5000" name="adj1"/>
            </a:avLst>
          </a:prstGeom>
          <a:solidFill>
            <a:srgbClr val="896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gad73d50ae8_3_6"/>
          <p:cNvSpPr/>
          <p:nvPr/>
        </p:nvSpPr>
        <p:spPr>
          <a:xfrm>
            <a:off x="3198743" y="768382"/>
            <a:ext cx="60579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개선 방법론3 – B</a:t>
            </a:r>
            <a:r>
              <a:rPr b="1" i="0" lang="en-US" sz="28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ERT</a:t>
            </a:r>
            <a:endParaRPr b="1" i="0" sz="2800" u="none" cap="none" strike="noStrike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gad73d50ae8_3_6"/>
          <p:cNvSpPr/>
          <p:nvPr/>
        </p:nvSpPr>
        <p:spPr>
          <a:xfrm>
            <a:off x="1439793" y="1942864"/>
            <a:ext cx="9575700" cy="4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BERT와 BM25는 각각의 방법 및 동작 원리에서 차이가 있음</a:t>
            </a:r>
            <a:endParaRPr b="0" i="0" sz="16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어떤 영향을 주는지 알 수 있다면 각각을 CASE로 나누어서 해당 CASE들에 가중치를 주는 것으로 결과를 더 좋게 만들 수 있을 것이라고 생각(</a:t>
            </a:r>
            <a:r>
              <a:rPr lang="en-US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중간)</a:t>
            </a:r>
            <a:r>
              <a:rPr b="0" i="0" lang="en-US" sz="1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어떤 기준으로 결과를 합치면 될까 -&gt; Idf or 문서의 길이</a:t>
            </a:r>
            <a:endParaRPr b="0" i="0" sz="16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4EF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d73d50ae8_0_0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5000" name="adj1"/>
            </a:avLst>
          </a:prstGeom>
          <a:solidFill>
            <a:srgbClr val="896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0" name="Google Shape;380;gad73d50ae8_0_0"/>
          <p:cNvSpPr/>
          <p:nvPr/>
        </p:nvSpPr>
        <p:spPr>
          <a:xfrm>
            <a:off x="3198743" y="768382"/>
            <a:ext cx="60579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개선 방법론 – B</a:t>
            </a:r>
            <a:r>
              <a:rPr b="1" i="0" lang="en-US" sz="28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ERT(</a:t>
            </a:r>
            <a:r>
              <a:rPr b="1" lang="en-US" sz="2800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 보고 지우셈)</a:t>
            </a:r>
            <a:endParaRPr b="1" i="0" sz="2800" u="none" cap="none" strike="noStrike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gad73d50ae8_0_0"/>
          <p:cNvSpPr/>
          <p:nvPr/>
        </p:nvSpPr>
        <p:spPr>
          <a:xfrm>
            <a:off x="1439793" y="1942864"/>
            <a:ext cx="9575700" cy="4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BERT는 input이 Embedding 과정을 통해 30000가지의 token으로 나뉘어 저장되는데 이는 정해진 30000개의 token에 해당하지 않는 부분은 지워진다는 단점을 가지고 있다. </a:t>
            </a:r>
            <a:endParaRPr sz="16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30000개의 token에 해당하지 않는 단어는 한 분야의 전문 용어와 같이 평소에 잘 사용되진 않지만 keyword로써 사용될 수 있다고 생각했고 개선 방안에 사용해보았다.</a:t>
            </a:r>
            <a:endParaRPr sz="16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633개의 query에서 30000개의 token에 해당하지 않는 단어들을 뽑았는데 그 중 92개의 query에서 이런 단어들이 존재한다는 것을 확인했다. 그 단어들을 가지고 BERT 모델을 돌려 각 query마다 1000등까지 뽑힌 관련 문서들에 해당 단어가 포함되어 있는 문서가 있는지 확인했고, 해당 단어가 포함된 문서의 랭킹을 일정 비율 올렸다.</a:t>
            </a:r>
            <a:endParaRPr sz="16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4EF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ad6c4675dc_3_9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5000" name="adj1"/>
            </a:avLst>
          </a:prstGeom>
          <a:solidFill>
            <a:srgbClr val="896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7" name="Google Shape;387;gad6c4675dc_3_95"/>
          <p:cNvSpPr/>
          <p:nvPr/>
        </p:nvSpPr>
        <p:spPr>
          <a:xfrm>
            <a:off x="2794200" y="824275"/>
            <a:ext cx="71574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개선 방법론2 (토큰화 되지 않는 단어 이용)</a:t>
            </a:r>
            <a:endParaRPr b="1" sz="2800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8" name="Google Shape;388;gad6c4675dc_3_95"/>
          <p:cNvSpPr/>
          <p:nvPr/>
        </p:nvSpPr>
        <p:spPr>
          <a:xfrm>
            <a:off x="1439793" y="1942864"/>
            <a:ext cx="9575700" cy="4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TOKEN화 되지 않은 단어 이용 방법론</a:t>
            </a:r>
            <a:endParaRPr b="1" sz="16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오직 30000개의 단어만을 사용 -&gt; 상위 빈도수 30000개만 이용 -&gt; 사라지는 단어들 중 빈도수는 적지만 전문 단어 혹은 중요한 key word 일 가능성 존재</a:t>
            </a:r>
            <a:endParaRPr sz="16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각 질문별 TOKEN화 과정에서 사라지는 단어 개수 분석 (633개중 92개 질문에 존재)</a:t>
            </a:r>
            <a:endParaRPr sz="16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그러한 질문들에서 사라진 단어와 정답 후보 1000개 문서들의 단어를 비교 -&gt; 만약 같은 단어가 존재하면 일정 비율로 순위를 상승 </a:t>
            </a:r>
            <a:endParaRPr sz="16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4EF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ad6c4675dc_3_101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5000" name="adj1"/>
            </a:avLst>
          </a:prstGeom>
          <a:solidFill>
            <a:srgbClr val="896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4" name="Google Shape;394;gad6c4675dc_3_101"/>
          <p:cNvSpPr/>
          <p:nvPr/>
        </p:nvSpPr>
        <p:spPr>
          <a:xfrm>
            <a:off x="3424200" y="775550"/>
            <a:ext cx="53436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gad6c4675dc_3_101"/>
          <p:cNvSpPr/>
          <p:nvPr/>
        </p:nvSpPr>
        <p:spPr>
          <a:xfrm>
            <a:off x="1080875" y="2888625"/>
            <a:ext cx="2348100" cy="17331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BERT 결과</a:t>
            </a:r>
            <a:endParaRPr sz="1500"/>
          </a:p>
        </p:txBody>
      </p:sp>
      <p:sp>
        <p:nvSpPr>
          <p:cNvPr id="396" name="Google Shape;396;gad6c4675dc_3_101"/>
          <p:cNvSpPr/>
          <p:nvPr/>
        </p:nvSpPr>
        <p:spPr>
          <a:xfrm>
            <a:off x="3672863" y="3082950"/>
            <a:ext cx="745500" cy="996900"/>
          </a:xfrm>
          <a:prstGeom prst="mathPlus">
            <a:avLst>
              <a:gd fmla="val 23520" name="adj1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ad6c4675dc_3_101"/>
          <p:cNvSpPr/>
          <p:nvPr/>
        </p:nvSpPr>
        <p:spPr>
          <a:xfrm>
            <a:off x="4814675" y="2812425"/>
            <a:ext cx="2348100" cy="17331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TOKEN화 안 된 단어 존재</a:t>
            </a:r>
            <a:endParaRPr sz="1500"/>
          </a:p>
        </p:txBody>
      </p:sp>
      <p:sp>
        <p:nvSpPr>
          <p:cNvPr id="398" name="Google Shape;398;gad6c4675dc_3_101"/>
          <p:cNvSpPr/>
          <p:nvPr/>
        </p:nvSpPr>
        <p:spPr>
          <a:xfrm>
            <a:off x="7459363" y="3217950"/>
            <a:ext cx="1155300" cy="7269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ad6c4675dc_3_101"/>
          <p:cNvSpPr/>
          <p:nvPr/>
        </p:nvSpPr>
        <p:spPr>
          <a:xfrm>
            <a:off x="8970475" y="2814075"/>
            <a:ext cx="2348100" cy="17331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랭킹 상승 ↑</a:t>
            </a:r>
            <a:endParaRPr sz="1500"/>
          </a:p>
        </p:txBody>
      </p:sp>
      <p:sp>
        <p:nvSpPr>
          <p:cNvPr id="400" name="Google Shape;400;gad6c4675dc_3_101"/>
          <p:cNvSpPr/>
          <p:nvPr/>
        </p:nvSpPr>
        <p:spPr>
          <a:xfrm>
            <a:off x="1924048" y="5226219"/>
            <a:ext cx="834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rgbClr val="3F3F3F"/>
                </a:solidFill>
              </a:rPr>
              <a:t>BM25의 Keyword matching 방식을 간접적으로 적용 </a:t>
            </a:r>
            <a:endParaRPr/>
          </a:p>
        </p:txBody>
      </p:sp>
      <p:sp>
        <p:nvSpPr>
          <p:cNvPr id="401" name="Google Shape;401;gad6c4675dc_3_101"/>
          <p:cNvSpPr/>
          <p:nvPr/>
        </p:nvSpPr>
        <p:spPr>
          <a:xfrm>
            <a:off x="2794200" y="824275"/>
            <a:ext cx="71574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개선 방법론2 (토큰화 되지 않는 단어 이용)</a:t>
            </a:r>
            <a:endParaRPr b="1" sz="2800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4E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5000" name="adj1"/>
            </a:avLst>
          </a:prstGeom>
          <a:solidFill>
            <a:srgbClr val="896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3424200" y="836947"/>
            <a:ext cx="53436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연구 - BM25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3"/>
          <p:cNvGrpSpPr/>
          <p:nvPr/>
        </p:nvGrpSpPr>
        <p:grpSpPr>
          <a:xfrm>
            <a:off x="4508134" y="1908755"/>
            <a:ext cx="3175731" cy="3175731"/>
            <a:chOff x="1891934" y="2045128"/>
            <a:chExt cx="3175731" cy="3175731"/>
          </a:xfrm>
        </p:grpSpPr>
        <p:sp>
          <p:nvSpPr>
            <p:cNvPr id="149" name="Google Shape;149;p3"/>
            <p:cNvSpPr/>
            <p:nvPr/>
          </p:nvSpPr>
          <p:spPr>
            <a:xfrm>
              <a:off x="1891934" y="2045128"/>
              <a:ext cx="3175731" cy="3175731"/>
            </a:xfrm>
            <a:prstGeom prst="chord">
              <a:avLst>
                <a:gd fmla="val 2412887" name="adj1"/>
                <a:gd fmla="val 8356864" name="adj2"/>
              </a:avLst>
            </a:prstGeom>
            <a:solidFill>
              <a:srgbClr val="E99F6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0" name="Google Shape;150;p3"/>
            <p:cNvSpPr txBox="1"/>
            <p:nvPr/>
          </p:nvSpPr>
          <p:spPr>
            <a:xfrm>
              <a:off x="2804159" y="4710649"/>
              <a:ext cx="1351280" cy="373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Dataset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1494534" y="1908672"/>
            <a:ext cx="3175800" cy="3175800"/>
            <a:chOff x="6971934" y="2045058"/>
            <a:chExt cx="3175800" cy="3175800"/>
          </a:xfrm>
        </p:grpSpPr>
        <p:sp>
          <p:nvSpPr>
            <p:cNvPr id="152" name="Google Shape;152;p3"/>
            <p:cNvSpPr/>
            <p:nvPr/>
          </p:nvSpPr>
          <p:spPr>
            <a:xfrm flipH="1" rot="10800000">
              <a:off x="6971934" y="2045058"/>
              <a:ext cx="3175800" cy="3175800"/>
            </a:xfrm>
            <a:prstGeom prst="chord">
              <a:avLst>
                <a:gd fmla="val 2412887" name="adj1"/>
                <a:gd fmla="val 8356864" name="adj2"/>
              </a:avLst>
            </a:prstGeom>
            <a:solidFill>
              <a:srgbClr val="89636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" name="Google Shape;153;p3"/>
            <p:cNvSpPr txBox="1"/>
            <p:nvPr/>
          </p:nvSpPr>
          <p:spPr>
            <a:xfrm>
              <a:off x="7884159" y="2109743"/>
              <a:ext cx="1351280" cy="373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Model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3"/>
          <p:cNvSpPr/>
          <p:nvPr/>
        </p:nvSpPr>
        <p:spPr>
          <a:xfrm>
            <a:off x="1774021" y="2884901"/>
            <a:ext cx="2608303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연구는 BM25 매칭 알고리즘 사용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4751314" y="2859507"/>
            <a:ext cx="2689369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Question과 Document로 이루어진 Google의 </a:t>
            </a:r>
            <a:endParaRPr b="1" i="0" sz="16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“Natural Questions”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p3"/>
          <p:cNvGrpSpPr/>
          <p:nvPr/>
        </p:nvGrpSpPr>
        <p:grpSpPr>
          <a:xfrm>
            <a:off x="7683909" y="1841110"/>
            <a:ext cx="3175800" cy="3175800"/>
            <a:chOff x="6971934" y="2045058"/>
            <a:chExt cx="3175800" cy="3175800"/>
          </a:xfrm>
        </p:grpSpPr>
        <p:sp>
          <p:nvSpPr>
            <p:cNvPr id="157" name="Google Shape;157;p3"/>
            <p:cNvSpPr/>
            <p:nvPr/>
          </p:nvSpPr>
          <p:spPr>
            <a:xfrm flipH="1" rot="10800000">
              <a:off x="6971934" y="2045058"/>
              <a:ext cx="3175800" cy="3175800"/>
            </a:xfrm>
            <a:prstGeom prst="chord">
              <a:avLst>
                <a:gd fmla="val 2412887" name="adj1"/>
                <a:gd fmla="val 8356864" name="adj2"/>
              </a:avLst>
            </a:prstGeom>
            <a:solidFill>
              <a:srgbClr val="89636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158;p3"/>
            <p:cNvSpPr txBox="1"/>
            <p:nvPr/>
          </p:nvSpPr>
          <p:spPr>
            <a:xfrm>
              <a:off x="7884159" y="2109743"/>
              <a:ext cx="1351200" cy="37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Matching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3"/>
          <p:cNvSpPr/>
          <p:nvPr/>
        </p:nvSpPr>
        <p:spPr>
          <a:xfrm>
            <a:off x="7967595" y="2842995"/>
            <a:ext cx="2608278" cy="12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단어뿐만 아니라 토픽을 합쳐서 Question과 Document 매칭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"/>
          <p:cNvSpPr txBox="1"/>
          <p:nvPr/>
        </p:nvSpPr>
        <p:spPr>
          <a:xfrm>
            <a:off x="1756350" y="5404050"/>
            <a:ext cx="46032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⇨ </a:t>
            </a:r>
            <a:r>
              <a:rPr b="1" i="0" lang="en-US" sz="1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데이터셋에는 토픽의 정보가 없음</a:t>
            </a:r>
            <a:r>
              <a:rPr b="0" i="0" lang="en-US" sz="1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6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3"/>
          <p:cNvSpPr txBox="1"/>
          <p:nvPr/>
        </p:nvSpPr>
        <p:spPr>
          <a:xfrm>
            <a:off x="7451250" y="5476650"/>
            <a:ext cx="32463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1" lang="en-US" sz="23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BM25 알고리즘?</a:t>
            </a:r>
            <a:endParaRPr b="1" i="1" sz="23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4EF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ad73d50ae8_3_1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5000" name="adj1"/>
            </a:avLst>
          </a:prstGeom>
          <a:solidFill>
            <a:srgbClr val="896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gad73d50ae8_3_13"/>
          <p:cNvSpPr/>
          <p:nvPr/>
        </p:nvSpPr>
        <p:spPr>
          <a:xfrm>
            <a:off x="3198743" y="768382"/>
            <a:ext cx="60579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개선 방법론3 </a:t>
            </a:r>
            <a:r>
              <a:rPr b="1" lang="en-US" sz="2800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b="1" i="0" lang="en-US" sz="28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r>
              <a:rPr b="1" i="0" lang="en-US" sz="28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ERT+</a:t>
            </a:r>
            <a:r>
              <a:rPr b="1" lang="en-US" sz="2800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BM25)</a:t>
            </a:r>
            <a:endParaRPr b="1" i="0" sz="2800" u="none" cap="none" strike="noStrike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gad73d50ae8_3_13"/>
          <p:cNvSpPr/>
          <p:nvPr/>
        </p:nvSpPr>
        <p:spPr>
          <a:xfrm>
            <a:off x="1439800" y="1484650"/>
            <a:ext cx="9575700" cy="45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Malgun Gothic"/>
              <a:buAutoNum type="arabicPeriod"/>
            </a:pPr>
            <a:r>
              <a:rPr lang="en-US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질문에 포함된 Token의 IDF 값 이용</a:t>
            </a:r>
            <a:endParaRPr sz="16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</a:t>
            </a:r>
            <a:r>
              <a:rPr lang="en-US" sz="1600">
                <a:solidFill>
                  <a:schemeClr val="dk1"/>
                </a:solidFill>
              </a:rPr>
              <a:t>what is the largest bill in </a:t>
            </a:r>
            <a:r>
              <a:rPr lang="en-US" sz="1600">
                <a:solidFill>
                  <a:srgbClr val="FF0000"/>
                </a:solidFill>
              </a:rPr>
              <a:t>american</a:t>
            </a:r>
            <a:r>
              <a:rPr lang="en-US" sz="1600">
                <a:solidFill>
                  <a:schemeClr val="dk1"/>
                </a:solidFill>
              </a:rPr>
              <a:t> money -&gt; BM25 비중 ↑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</a:t>
            </a:r>
            <a:r>
              <a:rPr lang="en-US" sz="1600">
                <a:solidFill>
                  <a:schemeClr val="dk1"/>
                </a:solidFill>
              </a:rPr>
              <a:t>when was catch me if you can made -&gt; BERT 비중 ↑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Malgun Gothic"/>
              <a:buAutoNum type="arabicPeriod"/>
            </a:pPr>
            <a:r>
              <a:rPr lang="en-US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질문에 매칭된 문서의 길이 이용</a:t>
            </a:r>
            <a:endParaRPr sz="16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sz="16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09" name="Google Shape;409;gad73d50ae8_3_13"/>
          <p:cNvGraphicFramePr/>
          <p:nvPr/>
        </p:nvGraphicFramePr>
        <p:xfrm>
          <a:off x="1439800" y="443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{C6D4D5A5-185C-499B-921E-F5A52E3DD1D7}</a:tableStyleId>
              </a:tblPr>
              <a:tblGrid>
                <a:gridCol w="745425"/>
                <a:gridCol w="596350"/>
                <a:gridCol w="894500"/>
              </a:tblGrid>
              <a:tr h="51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질문1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(길이)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문서1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(450)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&lt;bert&gt;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문서2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(120)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문서3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(230)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10" name="Google Shape;410;gad73d50ae8_3_13"/>
          <p:cNvGraphicFramePr/>
          <p:nvPr/>
        </p:nvGraphicFramePr>
        <p:xfrm>
          <a:off x="4679688" y="443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{C6D4D5A5-185C-499B-921E-F5A52E3DD1D7}</a:tableStyleId>
              </a:tblPr>
              <a:tblGrid>
                <a:gridCol w="875900"/>
                <a:gridCol w="484500"/>
                <a:gridCol w="875875"/>
              </a:tblGrid>
              <a:tr h="66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질문1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(길이)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문서3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&lt;bm25&gt;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문서1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문서2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11" name="Google Shape;411;gad73d50ae8_3_13"/>
          <p:cNvGraphicFramePr/>
          <p:nvPr/>
        </p:nvGraphicFramePr>
        <p:xfrm>
          <a:off x="8264400" y="443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{C6D4D5A5-185C-499B-921E-F5A52E3DD1D7}</a:tableStyleId>
              </a:tblPr>
              <a:tblGrid>
                <a:gridCol w="857225"/>
                <a:gridCol w="540450"/>
                <a:gridCol w="838600"/>
              </a:tblGrid>
              <a:tr h="66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질문1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(길이)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문서1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&lt;최종&gt;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문서3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문서2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2" name="Google Shape;412;gad73d50ae8_3_13"/>
          <p:cNvSpPr/>
          <p:nvPr/>
        </p:nvSpPr>
        <p:spPr>
          <a:xfrm>
            <a:off x="3938638" y="5033350"/>
            <a:ext cx="478500" cy="386100"/>
          </a:xfrm>
          <a:prstGeom prst="mathPlus">
            <a:avLst>
              <a:gd fmla="val 23520" name="adj1"/>
            </a:avLst>
          </a:prstGeom>
          <a:solidFill>
            <a:srgbClr val="8963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ad73d50ae8_3_13"/>
          <p:cNvSpPr/>
          <p:nvPr/>
        </p:nvSpPr>
        <p:spPr>
          <a:xfrm>
            <a:off x="7144838" y="5133250"/>
            <a:ext cx="890700" cy="18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963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4EF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1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5000" name="adj1"/>
            </a:avLst>
          </a:prstGeom>
          <a:solidFill>
            <a:srgbClr val="896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9" name="Google Shape;419;p41"/>
          <p:cNvSpPr/>
          <p:nvPr/>
        </p:nvSpPr>
        <p:spPr>
          <a:xfrm>
            <a:off x="2391464" y="807793"/>
            <a:ext cx="7672457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3개의 질문들에 포함된 Token 예시 분포도</a:t>
            </a:r>
            <a:endParaRPr b="1" i="0" sz="2800" u="none" cap="none" strike="noStrike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20" name="Google Shape;42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4048" y="2346673"/>
            <a:ext cx="38481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9851" y="2346673"/>
            <a:ext cx="38481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41"/>
          <p:cNvSpPr txBox="1"/>
          <p:nvPr/>
        </p:nvSpPr>
        <p:spPr>
          <a:xfrm>
            <a:off x="3314699" y="1940273"/>
            <a:ext cx="1282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BM25</a:t>
            </a:r>
            <a:endParaRPr b="1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1"/>
          <p:cNvSpPr txBox="1"/>
          <p:nvPr/>
        </p:nvSpPr>
        <p:spPr>
          <a:xfrm>
            <a:off x="7912099" y="1934439"/>
            <a:ext cx="1282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BERT</a:t>
            </a:r>
            <a:endParaRPr b="1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1"/>
          <p:cNvSpPr/>
          <p:nvPr/>
        </p:nvSpPr>
        <p:spPr>
          <a:xfrm>
            <a:off x="1924048" y="5226219"/>
            <a:ext cx="83439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위의 아이디어를 바탕으로 각각 순위가 더 높았던 3개의 질문들에 대해서 분석을 진행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4EF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5000" name="adj1"/>
            </a:avLst>
          </a:prstGeom>
          <a:solidFill>
            <a:srgbClr val="896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p42"/>
          <p:cNvSpPr/>
          <p:nvPr/>
        </p:nvSpPr>
        <p:spPr>
          <a:xfrm>
            <a:off x="2391464" y="807793"/>
            <a:ext cx="7672457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r>
              <a:rPr b="1" i="0" lang="en-US" sz="28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질문들에 포함된 Token 예시 분포도</a:t>
            </a:r>
            <a:endParaRPr b="1" i="0" sz="2800" u="none" cap="none" strike="noStrike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p42"/>
          <p:cNvSpPr txBox="1"/>
          <p:nvPr/>
        </p:nvSpPr>
        <p:spPr>
          <a:xfrm>
            <a:off x="3314699" y="1940273"/>
            <a:ext cx="1282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BM25</a:t>
            </a:r>
            <a:endParaRPr b="1" i="0" sz="18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p42"/>
          <p:cNvSpPr txBox="1"/>
          <p:nvPr/>
        </p:nvSpPr>
        <p:spPr>
          <a:xfrm>
            <a:off x="7912099" y="1934439"/>
            <a:ext cx="1282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BERT</a:t>
            </a:r>
            <a:endParaRPr b="1" i="0" sz="18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p42"/>
          <p:cNvSpPr/>
          <p:nvPr/>
        </p:nvSpPr>
        <p:spPr>
          <a:xfrm>
            <a:off x="1924048" y="5226219"/>
            <a:ext cx="834390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토큰들은 빈도수별로  0부터 29999까지 설정하였기 때문에 0에 가까울수록 Idf값이 낮을 수 밖에 없었다.</a:t>
            </a:r>
            <a:endParaRPr/>
          </a:p>
        </p:txBody>
      </p:sp>
      <p:pic>
        <p:nvPicPr>
          <p:cNvPr id="434" name="Google Shape;43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3924" y="2350563"/>
            <a:ext cx="352425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1324" y="2350563"/>
            <a:ext cx="352425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4EF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5000" name="adj1"/>
            </a:avLst>
          </a:prstGeom>
          <a:solidFill>
            <a:srgbClr val="896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1" name="Google Shape;441;p43"/>
          <p:cNvSpPr/>
          <p:nvPr/>
        </p:nvSpPr>
        <p:spPr>
          <a:xfrm>
            <a:off x="2391464" y="807793"/>
            <a:ext cx="7672457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분포의 기준 별 퍼센티지</a:t>
            </a:r>
            <a:endParaRPr/>
          </a:p>
        </p:txBody>
      </p:sp>
      <p:pic>
        <p:nvPicPr>
          <p:cNvPr id="442" name="Google Shape;44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095500"/>
            <a:ext cx="5038553" cy="3665547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3"/>
          <p:cNvSpPr/>
          <p:nvPr/>
        </p:nvSpPr>
        <p:spPr>
          <a:xfrm>
            <a:off x="1651000" y="2373752"/>
            <a:ext cx="4152900" cy="3040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Idf값을 바탕으로 총 10개의 범위로 나눈 후 해당 범위에 속한 비율을 그래프로 표현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각 모델들이 어떤 Idf에 대해서 더 잘 매칭되는지 알아볼 수 있다.</a:t>
            </a:r>
            <a:endParaRPr b="1" i="0" sz="16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0" i="0" lang="en-US" sz="1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16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4EF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5000" name="adj1"/>
            </a:avLst>
          </a:prstGeom>
          <a:solidFill>
            <a:srgbClr val="896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" name="Google Shape;449;p44"/>
          <p:cNvSpPr/>
          <p:nvPr/>
        </p:nvSpPr>
        <p:spPr>
          <a:xfrm>
            <a:off x="2391464" y="807793"/>
            <a:ext cx="7672457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분포의 기준 별 퍼센티지</a:t>
            </a:r>
            <a:endParaRPr b="1" i="0" sz="2800" u="none" cap="none" strike="noStrike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(BERT 우세)</a:t>
            </a:r>
            <a:endParaRPr b="1" i="0" sz="2800" u="none" cap="none" strike="noStrike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0" name="Google Shape;45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095500"/>
            <a:ext cx="5038553" cy="3665547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44"/>
          <p:cNvSpPr/>
          <p:nvPr/>
        </p:nvSpPr>
        <p:spPr>
          <a:xfrm>
            <a:off x="1651000" y="2373752"/>
            <a:ext cx="4152900" cy="7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BM25보다 중간 Idf 값들에 대해서 영향을 많이 받음</a:t>
            </a:r>
            <a:endParaRPr b="0" i="0" sz="16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2" name="Google Shape;45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3075" y="3473460"/>
            <a:ext cx="142875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4"/>
          <p:cNvSpPr/>
          <p:nvPr/>
        </p:nvSpPr>
        <p:spPr>
          <a:xfrm>
            <a:off x="7632700" y="2765430"/>
            <a:ext cx="1955800" cy="2606670"/>
          </a:xfrm>
          <a:prstGeom prst="ellipse">
            <a:avLst/>
          </a:prstGeom>
          <a:noFill/>
          <a:ln cap="flat" cmpd="sng" w="762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4" name="Google Shape;454;p44"/>
          <p:cNvCxnSpPr>
            <a:stCxn id="453" idx="2"/>
          </p:cNvCxnSpPr>
          <p:nvPr/>
        </p:nvCxnSpPr>
        <p:spPr>
          <a:xfrm flipH="1">
            <a:off x="4733800" y="4068765"/>
            <a:ext cx="2898900" cy="414300"/>
          </a:xfrm>
          <a:prstGeom prst="straightConnector1">
            <a:avLst/>
          </a:prstGeom>
          <a:noFill/>
          <a:ln cap="flat" cmpd="sng" w="57150">
            <a:solidFill>
              <a:srgbClr val="26262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5" name="Google Shape;455;p44"/>
          <p:cNvCxnSpPr/>
          <p:nvPr/>
        </p:nvCxnSpPr>
        <p:spPr>
          <a:xfrm>
            <a:off x="8162500" y="2963100"/>
            <a:ext cx="1788900" cy="17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4EF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5000" name="adj1"/>
            </a:avLst>
          </a:prstGeom>
          <a:solidFill>
            <a:srgbClr val="896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p45"/>
          <p:cNvSpPr/>
          <p:nvPr/>
        </p:nvSpPr>
        <p:spPr>
          <a:xfrm>
            <a:off x="2391464" y="807793"/>
            <a:ext cx="7672457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분포의 기준 별 퍼센티지</a:t>
            </a:r>
            <a:endParaRPr b="1" i="0" sz="2800" u="none" cap="none" strike="noStrike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(BM25 우세)</a:t>
            </a:r>
            <a:endParaRPr b="1" i="0" sz="2800" u="none" cap="none" strike="noStrike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62" name="Google Shape;46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095500"/>
            <a:ext cx="5038553" cy="3665547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45"/>
          <p:cNvSpPr/>
          <p:nvPr/>
        </p:nvSpPr>
        <p:spPr>
          <a:xfrm>
            <a:off x="1651000" y="2373752"/>
            <a:ext cx="4152900" cy="7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BERT보다 Idf값이 높을 때 영향을 많이 받음</a:t>
            </a:r>
            <a:endParaRPr/>
          </a:p>
        </p:txBody>
      </p:sp>
      <p:sp>
        <p:nvSpPr>
          <p:cNvPr id="464" name="Google Shape;464;p45"/>
          <p:cNvSpPr/>
          <p:nvPr/>
        </p:nvSpPr>
        <p:spPr>
          <a:xfrm>
            <a:off x="9178753" y="3936999"/>
            <a:ext cx="1955800" cy="1922707"/>
          </a:xfrm>
          <a:prstGeom prst="ellipse">
            <a:avLst/>
          </a:prstGeom>
          <a:noFill/>
          <a:ln cap="flat" cmpd="sng" w="762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5" name="Google Shape;465;p45"/>
          <p:cNvCxnSpPr>
            <a:stCxn id="464" idx="2"/>
          </p:cNvCxnSpPr>
          <p:nvPr/>
        </p:nvCxnSpPr>
        <p:spPr>
          <a:xfrm rot="10800000">
            <a:off x="5199853" y="4546452"/>
            <a:ext cx="3978900" cy="351900"/>
          </a:xfrm>
          <a:prstGeom prst="straightConnector1">
            <a:avLst/>
          </a:prstGeom>
          <a:noFill/>
          <a:ln cap="flat" cmpd="sng" w="57150">
            <a:solidFill>
              <a:srgbClr val="262626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66" name="Google Shape;46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03500" y="3641437"/>
            <a:ext cx="2304200" cy="1817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4EF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ad6c4675dc_3_3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5000" name="adj1"/>
            </a:avLst>
          </a:prstGeom>
          <a:solidFill>
            <a:srgbClr val="896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2" name="Google Shape;472;gad6c4675dc_3_32"/>
          <p:cNvSpPr/>
          <p:nvPr/>
        </p:nvSpPr>
        <p:spPr>
          <a:xfrm>
            <a:off x="2391464" y="807793"/>
            <a:ext cx="76725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Bert, Bm25 비교 자료 (문서 길이 기준)</a:t>
            </a:r>
            <a:endParaRPr b="1" i="0" sz="2800" u="none" cap="none" strike="noStrike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3" name="Google Shape;473;gad6c4675dc_3_32"/>
          <p:cNvSpPr txBox="1"/>
          <p:nvPr/>
        </p:nvSpPr>
        <p:spPr>
          <a:xfrm>
            <a:off x="3314699" y="1940273"/>
            <a:ext cx="128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BM25</a:t>
            </a:r>
            <a:endParaRPr b="1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gad6c4675dc_3_32"/>
          <p:cNvSpPr txBox="1"/>
          <p:nvPr/>
        </p:nvSpPr>
        <p:spPr>
          <a:xfrm>
            <a:off x="7912099" y="1934439"/>
            <a:ext cx="128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BERT</a:t>
            </a:r>
            <a:endParaRPr b="1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gad6c4675dc_3_32"/>
          <p:cNvSpPr/>
          <p:nvPr/>
        </p:nvSpPr>
        <p:spPr>
          <a:xfrm>
            <a:off x="1924048" y="5226219"/>
            <a:ext cx="834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rgbClr val="3F3F3F"/>
                </a:solidFill>
              </a:rPr>
              <a:t>결과가 더 좋았던 질문들에 대해서 정답인 문서들의 길이 자료(BM25, BERT) </a:t>
            </a:r>
            <a:endParaRPr/>
          </a:p>
        </p:txBody>
      </p:sp>
      <p:pic>
        <p:nvPicPr>
          <p:cNvPr id="476" name="Google Shape;476;gad6c4675dc_3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388" y="2515738"/>
            <a:ext cx="4177325" cy="250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gad6c4675dc_3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4788" y="2512825"/>
            <a:ext cx="4177325" cy="25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4EF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ad6c4675dc_3_4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5000" name="adj1"/>
            </a:avLst>
          </a:prstGeom>
          <a:solidFill>
            <a:srgbClr val="896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3" name="Google Shape;483;gad6c4675dc_3_42"/>
          <p:cNvSpPr/>
          <p:nvPr/>
        </p:nvSpPr>
        <p:spPr>
          <a:xfrm>
            <a:off x="2391464" y="807793"/>
            <a:ext cx="76725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Bert, Bm25 비교 자료 (문서 길이 기준)</a:t>
            </a:r>
            <a:endParaRPr b="1" i="0" sz="2800" u="none" cap="none" strike="noStrike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4" name="Google Shape;484;gad6c4675dc_3_42"/>
          <p:cNvSpPr txBox="1"/>
          <p:nvPr/>
        </p:nvSpPr>
        <p:spPr>
          <a:xfrm>
            <a:off x="7158399" y="1934448"/>
            <a:ext cx="128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BM25(</a:t>
            </a:r>
            <a:r>
              <a:rPr b="1" lang="en-US" sz="1800">
                <a:solidFill>
                  <a:srgbClr val="3F3F3F"/>
                </a:solidFill>
              </a:rPr>
              <a:t>파)</a:t>
            </a:r>
            <a:endParaRPr b="1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gad6c4675dc_3_42"/>
          <p:cNvSpPr txBox="1"/>
          <p:nvPr/>
        </p:nvSpPr>
        <p:spPr>
          <a:xfrm>
            <a:off x="4520499" y="1934439"/>
            <a:ext cx="128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BERT(</a:t>
            </a:r>
            <a:r>
              <a:rPr b="1" lang="en-US" sz="1800">
                <a:solidFill>
                  <a:srgbClr val="3F3F3F"/>
                </a:solidFill>
              </a:rPr>
              <a:t>주)</a:t>
            </a:r>
            <a:endParaRPr b="1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6c4675dc_3_42"/>
          <p:cNvSpPr/>
          <p:nvPr/>
        </p:nvSpPr>
        <p:spPr>
          <a:xfrm>
            <a:off x="1924048" y="5449869"/>
            <a:ext cx="834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rgbClr val="3F3F3F"/>
                </a:solidFill>
              </a:rPr>
              <a:t>결과가 더 좋았던 질문들에 대해서 정답인 문서들의 길이 자료(통합)</a:t>
            </a:r>
            <a:endParaRPr/>
          </a:p>
        </p:txBody>
      </p:sp>
      <p:pic>
        <p:nvPicPr>
          <p:cNvPr id="487" name="Google Shape;487;gad6c4675dc_3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250" y="2367163"/>
            <a:ext cx="4426950" cy="28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4EF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ad6c4675dc_3_5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5000" name="adj1"/>
            </a:avLst>
          </a:prstGeom>
          <a:solidFill>
            <a:srgbClr val="896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3" name="Google Shape;493;gad6c4675dc_3_53"/>
          <p:cNvSpPr/>
          <p:nvPr/>
        </p:nvSpPr>
        <p:spPr>
          <a:xfrm>
            <a:off x="2391464" y="807793"/>
            <a:ext cx="76725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Bert, Bm25 비교 자료 (문서 길이 기준)</a:t>
            </a:r>
            <a:endParaRPr b="1" i="0" sz="2800" u="none" cap="none" strike="noStrike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4" name="Google Shape;494;gad6c4675dc_3_53"/>
          <p:cNvSpPr txBox="1"/>
          <p:nvPr/>
        </p:nvSpPr>
        <p:spPr>
          <a:xfrm>
            <a:off x="9133799" y="1934448"/>
            <a:ext cx="128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BM25(</a:t>
            </a:r>
            <a:r>
              <a:rPr b="1" lang="en-US" sz="1800">
                <a:solidFill>
                  <a:srgbClr val="3F3F3F"/>
                </a:solidFill>
              </a:rPr>
              <a:t>파)</a:t>
            </a:r>
            <a:endParaRPr b="1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ad6c4675dc_3_53"/>
          <p:cNvSpPr txBox="1"/>
          <p:nvPr/>
        </p:nvSpPr>
        <p:spPr>
          <a:xfrm>
            <a:off x="6589074" y="1934439"/>
            <a:ext cx="128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BERT(</a:t>
            </a:r>
            <a:r>
              <a:rPr b="1" lang="en-US" sz="1800">
                <a:solidFill>
                  <a:srgbClr val="3F3F3F"/>
                </a:solidFill>
              </a:rPr>
              <a:t>주)</a:t>
            </a:r>
            <a:endParaRPr b="1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gad6c4675dc_3_53"/>
          <p:cNvSpPr/>
          <p:nvPr/>
        </p:nvSpPr>
        <p:spPr>
          <a:xfrm>
            <a:off x="1924048" y="5449869"/>
            <a:ext cx="834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rgbClr val="3F3F3F"/>
                </a:solidFill>
              </a:rPr>
              <a:t>정답인 문서의 길이가 짧을수록 BERT에서 우세함을 볼 수 있다</a:t>
            </a:r>
            <a:endParaRPr/>
          </a:p>
        </p:txBody>
      </p:sp>
      <p:pic>
        <p:nvPicPr>
          <p:cNvPr id="497" name="Google Shape;497;gad6c4675dc_3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2825" y="2447275"/>
            <a:ext cx="4426950" cy="28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gad6c4675dc_3_53"/>
          <p:cNvSpPr/>
          <p:nvPr/>
        </p:nvSpPr>
        <p:spPr>
          <a:xfrm>
            <a:off x="6082825" y="2573468"/>
            <a:ext cx="1955700" cy="2606700"/>
          </a:xfrm>
          <a:prstGeom prst="ellipse">
            <a:avLst/>
          </a:prstGeom>
          <a:noFill/>
          <a:ln cap="flat" cmpd="sng" w="762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9" name="Google Shape;499;gad6c4675dc_3_53"/>
          <p:cNvCxnSpPr>
            <a:stCxn id="498" idx="2"/>
          </p:cNvCxnSpPr>
          <p:nvPr/>
        </p:nvCxnSpPr>
        <p:spPr>
          <a:xfrm rot="10800000">
            <a:off x="4155925" y="3298418"/>
            <a:ext cx="1926900" cy="578400"/>
          </a:xfrm>
          <a:prstGeom prst="straightConnector1">
            <a:avLst/>
          </a:prstGeom>
          <a:noFill/>
          <a:ln cap="flat" cmpd="sng" w="57150">
            <a:solidFill>
              <a:srgbClr val="262626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500" name="Google Shape;500;gad6c4675dc_3_53"/>
          <p:cNvPicPr preferRelativeResize="0"/>
          <p:nvPr/>
        </p:nvPicPr>
        <p:blipFill rotWithShape="1">
          <a:blip r:embed="rId3">
            <a:alphaModFix/>
          </a:blip>
          <a:srcRect b="11480" l="16174" r="66131" t="0"/>
          <a:stretch/>
        </p:blipFill>
        <p:spPr>
          <a:xfrm>
            <a:off x="2254950" y="2019350"/>
            <a:ext cx="1664675" cy="3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4EF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ad6c4675dc_3_67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5000" name="adj1"/>
            </a:avLst>
          </a:prstGeom>
          <a:solidFill>
            <a:srgbClr val="896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6" name="Google Shape;506;gad6c4675dc_3_67"/>
          <p:cNvSpPr/>
          <p:nvPr/>
        </p:nvSpPr>
        <p:spPr>
          <a:xfrm>
            <a:off x="2391464" y="807793"/>
            <a:ext cx="76725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Bert, Bm25 비교 자료 (문서 길이 기준)</a:t>
            </a:r>
            <a:endParaRPr b="1" i="0" sz="2800" u="none" cap="none" strike="noStrike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7" name="Google Shape;507;gad6c4675dc_3_67"/>
          <p:cNvSpPr txBox="1"/>
          <p:nvPr/>
        </p:nvSpPr>
        <p:spPr>
          <a:xfrm>
            <a:off x="9133799" y="1934448"/>
            <a:ext cx="128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BM25(</a:t>
            </a:r>
            <a:r>
              <a:rPr b="1" lang="en-US" sz="1800">
                <a:solidFill>
                  <a:srgbClr val="3F3F3F"/>
                </a:solidFill>
              </a:rPr>
              <a:t>파)</a:t>
            </a:r>
            <a:endParaRPr b="1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ad6c4675dc_3_67"/>
          <p:cNvSpPr txBox="1"/>
          <p:nvPr/>
        </p:nvSpPr>
        <p:spPr>
          <a:xfrm>
            <a:off x="6589074" y="1934439"/>
            <a:ext cx="128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BERT(</a:t>
            </a:r>
            <a:r>
              <a:rPr b="1" lang="en-US" sz="1800">
                <a:solidFill>
                  <a:srgbClr val="3F3F3F"/>
                </a:solidFill>
              </a:rPr>
              <a:t>주)</a:t>
            </a:r>
            <a:endParaRPr b="1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ad6c4675dc_3_67"/>
          <p:cNvSpPr/>
          <p:nvPr/>
        </p:nvSpPr>
        <p:spPr>
          <a:xfrm>
            <a:off x="1924048" y="5449869"/>
            <a:ext cx="834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rgbClr val="3F3F3F"/>
                </a:solidFill>
              </a:rPr>
              <a:t>정답인 문서의 길이가 길수록 BM25에서 우세함을 볼 수 있다</a:t>
            </a:r>
            <a:endParaRPr/>
          </a:p>
        </p:txBody>
      </p:sp>
      <p:pic>
        <p:nvPicPr>
          <p:cNvPr id="510" name="Google Shape;510;gad6c4675dc_3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2825" y="2447275"/>
            <a:ext cx="4426950" cy="28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gad6c4675dc_3_67"/>
          <p:cNvSpPr/>
          <p:nvPr/>
        </p:nvSpPr>
        <p:spPr>
          <a:xfrm>
            <a:off x="7405950" y="2699643"/>
            <a:ext cx="1955700" cy="2606700"/>
          </a:xfrm>
          <a:prstGeom prst="ellipse">
            <a:avLst/>
          </a:prstGeom>
          <a:noFill/>
          <a:ln cap="flat" cmpd="sng" w="762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2" name="Google Shape;512;gad6c4675dc_3_67"/>
          <p:cNvCxnSpPr>
            <a:stCxn id="511" idx="2"/>
            <a:endCxn id="513" idx="3"/>
          </p:cNvCxnSpPr>
          <p:nvPr/>
        </p:nvCxnSpPr>
        <p:spPr>
          <a:xfrm rot="10800000">
            <a:off x="5148150" y="3577893"/>
            <a:ext cx="2257800" cy="425100"/>
          </a:xfrm>
          <a:prstGeom prst="straightConnector1">
            <a:avLst/>
          </a:prstGeom>
          <a:noFill/>
          <a:ln cap="flat" cmpd="sng" w="57150">
            <a:solidFill>
              <a:srgbClr val="262626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513" name="Google Shape;513;gad6c4675dc_3_67"/>
          <p:cNvPicPr preferRelativeResize="0"/>
          <p:nvPr/>
        </p:nvPicPr>
        <p:blipFill rotWithShape="1">
          <a:blip r:embed="rId3">
            <a:alphaModFix/>
          </a:blip>
          <a:srcRect b="8471" l="32614" r="33115" t="3009"/>
          <a:stretch/>
        </p:blipFill>
        <p:spPr>
          <a:xfrm>
            <a:off x="1924050" y="1934450"/>
            <a:ext cx="3224100" cy="3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4E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ee01eb682_0_0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5000" name="adj1"/>
            </a:avLst>
          </a:prstGeom>
          <a:solidFill>
            <a:srgbClr val="896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g9ee01eb682_0_0"/>
          <p:cNvSpPr/>
          <p:nvPr/>
        </p:nvSpPr>
        <p:spPr>
          <a:xfrm>
            <a:off x="3424200" y="775550"/>
            <a:ext cx="53436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Topic 추출 과정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Google Shape;168;g9ee01eb682_0_0"/>
          <p:cNvGrpSpPr/>
          <p:nvPr/>
        </p:nvGrpSpPr>
        <p:grpSpPr>
          <a:xfrm>
            <a:off x="1837984" y="1908672"/>
            <a:ext cx="3175800" cy="3175800"/>
            <a:chOff x="6971934" y="2045058"/>
            <a:chExt cx="3175800" cy="3175800"/>
          </a:xfrm>
        </p:grpSpPr>
        <p:sp>
          <p:nvSpPr>
            <p:cNvPr id="169" name="Google Shape;169;g9ee01eb682_0_0"/>
            <p:cNvSpPr/>
            <p:nvPr/>
          </p:nvSpPr>
          <p:spPr>
            <a:xfrm flipH="1" rot="10800000">
              <a:off x="6971934" y="2045058"/>
              <a:ext cx="3175800" cy="3175800"/>
            </a:xfrm>
            <a:prstGeom prst="chord">
              <a:avLst>
                <a:gd fmla="val 2412887" name="adj1"/>
                <a:gd fmla="val 8356864" name="adj2"/>
              </a:avLst>
            </a:prstGeom>
            <a:solidFill>
              <a:srgbClr val="89636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0" name="Google Shape;170;g9ee01eb682_0_0"/>
            <p:cNvSpPr txBox="1"/>
            <p:nvPr/>
          </p:nvSpPr>
          <p:spPr>
            <a:xfrm>
              <a:off x="7884159" y="2109743"/>
              <a:ext cx="1351200" cy="37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Question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g9ee01eb682_0_0"/>
          <p:cNvSpPr/>
          <p:nvPr/>
        </p:nvSpPr>
        <p:spPr>
          <a:xfrm>
            <a:off x="2000124" y="3032232"/>
            <a:ext cx="2851500" cy="12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when was the first robot used in surgery?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2" name="Google Shape;172;g9ee01eb682_0_0"/>
          <p:cNvGrpSpPr/>
          <p:nvPr/>
        </p:nvGrpSpPr>
        <p:grpSpPr>
          <a:xfrm>
            <a:off x="7319459" y="1908672"/>
            <a:ext cx="3175800" cy="3175800"/>
            <a:chOff x="6971934" y="2045058"/>
            <a:chExt cx="3175800" cy="3175800"/>
          </a:xfrm>
        </p:grpSpPr>
        <p:sp>
          <p:nvSpPr>
            <p:cNvPr id="173" name="Google Shape;173;g9ee01eb682_0_0"/>
            <p:cNvSpPr/>
            <p:nvPr/>
          </p:nvSpPr>
          <p:spPr>
            <a:xfrm flipH="1" rot="10800000">
              <a:off x="6971934" y="2045058"/>
              <a:ext cx="3175800" cy="3175800"/>
            </a:xfrm>
            <a:prstGeom prst="chord">
              <a:avLst>
                <a:gd fmla="val 2412887" name="adj1"/>
                <a:gd fmla="val 8356864" name="adj2"/>
              </a:avLst>
            </a:prstGeom>
            <a:solidFill>
              <a:srgbClr val="89636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g9ee01eb682_0_0"/>
            <p:cNvSpPr txBox="1"/>
            <p:nvPr/>
          </p:nvSpPr>
          <p:spPr>
            <a:xfrm>
              <a:off x="7884159" y="2109743"/>
              <a:ext cx="1351200" cy="37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Document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g9ee01eb682_0_0"/>
          <p:cNvSpPr/>
          <p:nvPr/>
        </p:nvSpPr>
        <p:spPr>
          <a:xfrm>
            <a:off x="6718401" y="2766317"/>
            <a:ext cx="4710300" cy="26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the first robot to assist in surgery was the arthrobot , which was developed and used for the first time in vancouver in 1983 . intimately involved were biomedical engineer , dr. james mcewen , geof auchinleck , a ubc engineering physics grad , and dr. brian day as well as a team of engineering students . the robot was used in an orthopaedic surgical procedure on 12 march 1984 , at the ubc hospital in vancouver . over 60 arthroscopic surgical procedures were performed in the first 12 months , and a 1985 national geographic video on industrial robots , the robotics revolution , featured the device . other related robotic devices developed at the same time included a surgical scrub nurse robot , which handed operative instruments on voice command , and a medical laboratory robotic arm . a youtube video entitled arthrobot illustrates some of these in operation .</a:t>
            </a:r>
            <a:endParaRPr b="1" i="0" sz="14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9ee01eb682_0_0"/>
          <p:cNvSpPr txBox="1"/>
          <p:nvPr/>
        </p:nvSpPr>
        <p:spPr>
          <a:xfrm>
            <a:off x="1399975" y="5373325"/>
            <a:ext cx="36138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0005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Question과 Document으로만 이루어짐</a:t>
            </a:r>
            <a:endParaRPr b="1" i="0" sz="1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g9ee01eb682_0_0"/>
          <p:cNvSpPr txBox="1"/>
          <p:nvPr/>
        </p:nvSpPr>
        <p:spPr>
          <a:xfrm>
            <a:off x="5824500" y="5453575"/>
            <a:ext cx="5430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9ee01eb682_0_0"/>
          <p:cNvSpPr txBox="1"/>
          <p:nvPr/>
        </p:nvSpPr>
        <p:spPr>
          <a:xfrm>
            <a:off x="7178225" y="5551975"/>
            <a:ext cx="24555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sng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토픽 추출 필요!</a:t>
            </a:r>
            <a:endParaRPr b="1" i="0" sz="1700" u="sng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4EF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d6c4675dc_3_79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5000" name="adj1"/>
            </a:avLst>
          </a:prstGeom>
          <a:solidFill>
            <a:srgbClr val="896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9" name="Google Shape;519;gad6c4675dc_3_79"/>
          <p:cNvSpPr/>
          <p:nvPr/>
        </p:nvSpPr>
        <p:spPr>
          <a:xfrm>
            <a:off x="3198743" y="768382"/>
            <a:ext cx="60579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개선 방법론3</a:t>
            </a:r>
            <a:r>
              <a:rPr b="1" i="0" lang="en-US" sz="28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2800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(IDF or 문서의 길이)</a:t>
            </a:r>
            <a:endParaRPr b="1" i="0" sz="2800" u="none" cap="none" strike="noStrike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0" name="Google Shape;520;gad6c4675dc_3_79"/>
          <p:cNvSpPr/>
          <p:nvPr/>
        </p:nvSpPr>
        <p:spPr>
          <a:xfrm>
            <a:off x="1439793" y="1942864"/>
            <a:ext cx="9575700" cy="4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어떤 영향을 주는지 알 수 있다면 각각을 CASE로 나누어서 해당 CASE들에 가중치를 주는 것으로 결과를 더 좋게 만들 수 있을 것이라고 생각 </a:t>
            </a:r>
            <a:r>
              <a:rPr lang="en-US" sz="1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어떤 기준으로 결과를 합치면 될까 -&gt; Idf or 문서의 길이</a:t>
            </a:r>
            <a:endParaRPr b="0" i="0" sz="16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</a:t>
            </a:r>
            <a:r>
              <a:rPr b="1" lang="en-US" sz="1600"/>
              <a:t>IDF 기준이 아닌 문서의 길이로 가중치를 준 이유 </a:t>
            </a:r>
            <a:endParaRPr b="1"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-&gt; 계속 변화할 수 있는 질문에 비해서 정해진 문서에서 기준을 찾고자 함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-&gt; 문서의 길이에 비해 IDF의 일관성이 떨어짐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-&gt; 단어의 IDF에서 0~1사이의 값들이 차지하는 비율이 압도적으로 높음 </a:t>
            </a:r>
            <a:endParaRPr sz="16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4EF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ad6c4675dc_3_8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5000" name="adj1"/>
            </a:avLst>
          </a:prstGeom>
          <a:solidFill>
            <a:srgbClr val="896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6" name="Google Shape;526;gad6c4675dc_3_85"/>
          <p:cNvSpPr/>
          <p:nvPr/>
        </p:nvSpPr>
        <p:spPr>
          <a:xfrm>
            <a:off x="3424200" y="775550"/>
            <a:ext cx="53436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BERT</a:t>
            </a:r>
            <a:r>
              <a:rPr b="1" i="0" lang="en-US" sz="28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</a:t>
            </a:r>
            <a:r>
              <a:rPr b="1" i="0" lang="en-US" sz="28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성능 및 </a:t>
            </a:r>
            <a:r>
              <a:rPr b="1" i="0" lang="en-US" sz="28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27" name="Google Shape;527;gad6c4675dc_3_85"/>
          <p:cNvGraphicFramePr/>
          <p:nvPr/>
        </p:nvGraphicFramePr>
        <p:xfrm>
          <a:off x="2179154" y="24810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{5E5CB9F8-121D-4004-8589-B1BB77049EEC}</a:tableStyleId>
              </a:tblPr>
              <a:tblGrid>
                <a:gridCol w="2019300"/>
                <a:gridCol w="2019300"/>
                <a:gridCol w="2019300"/>
              </a:tblGrid>
              <a:tr h="3143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/>
                    </a:p>
                  </a:txBody>
                  <a:tcPr marT="45725" marB="4572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BM25 모델</a:t>
                      </a:r>
                      <a:endParaRPr sz="1400" u="none" cap="none" strike="noStrike"/>
                    </a:p>
                  </a:txBody>
                  <a:tcPr marT="45725" marB="4572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Bert 모델</a:t>
                      </a:r>
                      <a:endParaRPr sz="1400" u="none" cap="none" strike="noStrike"/>
                    </a:p>
                  </a:txBody>
                  <a:tcPr marT="45725" marB="4572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Score (R@1000)</a:t>
                      </a:r>
                      <a:endParaRPr sz="1400" u="none" cap="none" strike="noStrike"/>
                    </a:p>
                  </a:txBody>
                  <a:tcPr marT="45725" marB="4572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94.20</a:t>
                      </a:r>
                      <a:endParaRPr sz="1400" u="none" cap="none" strike="noStrike"/>
                    </a:p>
                  </a:txBody>
                  <a:tcPr marT="45725" marB="4572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99.97</a:t>
                      </a:r>
                      <a:endParaRPr sz="1400" u="none" cap="none" strike="noStrike"/>
                    </a:p>
                  </a:txBody>
                  <a:tcPr marT="45725" marB="4572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8" name="Google Shape;528;gad6c4675dc_3_85"/>
          <p:cNvSpPr/>
          <p:nvPr/>
        </p:nvSpPr>
        <p:spPr>
          <a:xfrm>
            <a:off x="2091143" y="2006511"/>
            <a:ext cx="302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기존 BM25 vs BERT QA Model</a:t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gad6c4675dc_3_85"/>
          <p:cNvSpPr/>
          <p:nvPr/>
        </p:nvSpPr>
        <p:spPr>
          <a:xfrm>
            <a:off x="2179154" y="3182707"/>
            <a:ext cx="80970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R@1000(recall@1000, 재현률)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350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- 관련순으로 1000개의 문서를 ranking을 매겼을 시 실제 관련 문서 중 1000등 안에 들어간 비율</a:t>
            </a:r>
            <a:endParaRPr/>
          </a:p>
        </p:txBody>
      </p:sp>
      <p:sp>
        <p:nvSpPr>
          <p:cNvPr id="530" name="Google Shape;530;gad6c4675dc_3_85"/>
          <p:cNvSpPr/>
          <p:nvPr/>
        </p:nvSpPr>
        <p:spPr>
          <a:xfrm>
            <a:off x="2179154" y="5179371"/>
            <a:ext cx="553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=&gt; 1000개의 문서 ranking으로는 성능을 만족할 수 없다.</a:t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1" name="Google Shape;531;gad6c4675dc_3_85"/>
          <p:cNvGraphicFramePr/>
          <p:nvPr/>
        </p:nvGraphicFramePr>
        <p:xfrm>
          <a:off x="2179154" y="398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{5E5CB9F8-121D-4004-8589-B1BB77049EEC}</a:tableStyleId>
              </a:tblPr>
              <a:tblGrid>
                <a:gridCol w="1571625"/>
                <a:gridCol w="1571625"/>
                <a:gridCol w="1571625"/>
                <a:gridCol w="15716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/>
                    </a:p>
                  </a:txBody>
                  <a:tcPr marT="45725" marB="4572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R@1000</a:t>
                      </a:r>
                      <a:endParaRPr sz="1400" u="none" cap="none" strike="noStrike"/>
                    </a:p>
                  </a:txBody>
                  <a:tcPr marT="45725" marB="4572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R@500</a:t>
                      </a:r>
                      <a:endParaRPr sz="1400" u="none" cap="none" strike="noStrike"/>
                    </a:p>
                  </a:txBody>
                  <a:tcPr marT="45725" marB="4572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R@100</a:t>
                      </a:r>
                      <a:endParaRPr sz="1400" u="none" cap="none" strike="noStrike"/>
                    </a:p>
                  </a:txBody>
                  <a:tcPr marT="45725" marB="4572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Score</a:t>
                      </a:r>
                      <a:endParaRPr sz="1400" u="none" cap="none" strike="noStrike"/>
                    </a:p>
                  </a:txBody>
                  <a:tcPr marT="45725" marB="4572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99.97</a:t>
                      </a:r>
                      <a:endParaRPr sz="1400" u="none" cap="none" strike="noStrike"/>
                    </a:p>
                  </a:txBody>
                  <a:tcPr marT="45725" marB="4572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99.70</a:t>
                      </a:r>
                      <a:endParaRPr sz="1400" u="none" cap="none" strike="noStrike"/>
                    </a:p>
                  </a:txBody>
                  <a:tcPr marT="45725" marB="4572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94.39</a:t>
                      </a:r>
                      <a:endParaRPr sz="1400" u="none" cap="none" strike="noStrike"/>
                    </a:p>
                  </a:txBody>
                  <a:tcPr marT="45725" marB="45725" marR="666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4EF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6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5000" name="adj1"/>
            </a:avLst>
          </a:prstGeom>
          <a:solidFill>
            <a:srgbClr val="896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7" name="Google Shape;537;p46"/>
          <p:cNvSpPr/>
          <p:nvPr/>
        </p:nvSpPr>
        <p:spPr>
          <a:xfrm>
            <a:off x="2259771" y="893034"/>
            <a:ext cx="7672457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</a:t>
            </a:r>
            <a:endParaRPr b="1" i="0" sz="2800" u="none" cap="none" strike="noStrike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8" name="Google Shape;538;p46"/>
          <p:cNvSpPr/>
          <p:nvPr/>
        </p:nvSpPr>
        <p:spPr>
          <a:xfrm>
            <a:off x="4857768" y="2637285"/>
            <a:ext cx="2476500" cy="2476500"/>
          </a:xfrm>
          <a:prstGeom prst="ellipse">
            <a:avLst/>
          </a:prstGeom>
          <a:solidFill>
            <a:srgbClr val="F2F2F2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BERT + Topic</a:t>
            </a:r>
            <a:endParaRPr b="1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46"/>
          <p:cNvSpPr/>
          <p:nvPr/>
        </p:nvSpPr>
        <p:spPr>
          <a:xfrm>
            <a:off x="1781315" y="2637285"/>
            <a:ext cx="2476500" cy="2476500"/>
          </a:xfrm>
          <a:prstGeom prst="ellipse">
            <a:avLst/>
          </a:prstGeom>
          <a:solidFill>
            <a:srgbClr val="896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BM25 + Topic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46"/>
          <p:cNvSpPr/>
          <p:nvPr/>
        </p:nvSpPr>
        <p:spPr>
          <a:xfrm>
            <a:off x="7934221" y="2637285"/>
            <a:ext cx="2476500" cy="2476500"/>
          </a:xfrm>
          <a:prstGeom prst="ellipse">
            <a:avLst/>
          </a:prstGeom>
          <a:solidFill>
            <a:srgbClr val="E99F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BERT + BM25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4EF"/>
        </a:soli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ad73d50ae8_1_0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5000" name="adj1"/>
            </a:avLst>
          </a:prstGeom>
          <a:solidFill>
            <a:srgbClr val="896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6" name="Google Shape;546;gad73d50ae8_1_0"/>
          <p:cNvSpPr/>
          <p:nvPr/>
        </p:nvSpPr>
        <p:spPr>
          <a:xfrm>
            <a:off x="2259771" y="893034"/>
            <a:ext cx="76725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</a:t>
            </a:r>
            <a:endParaRPr b="1" i="0" sz="2800" u="none" cap="none" strike="noStrike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47" name="Google Shape;547;gad73d50ae8_1_0"/>
          <p:cNvGraphicFramePr/>
          <p:nvPr/>
        </p:nvGraphicFramePr>
        <p:xfrm>
          <a:off x="1103085" y="17052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{0DED99C3-AFF5-451C-AA18-9AD1300D6F29}</a:tableStyleId>
              </a:tblPr>
              <a:tblGrid>
                <a:gridCol w="1664300"/>
                <a:gridCol w="1664300"/>
                <a:gridCol w="1664300"/>
                <a:gridCol w="1664300"/>
                <a:gridCol w="1664300"/>
                <a:gridCol w="1664300"/>
              </a:tblGrid>
              <a:tr h="63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R@1000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R@500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R@200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R@100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R@30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3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Base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99.97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99.70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97.52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94.39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86.12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3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Base + Token 이용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99.97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99.70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97.60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94.50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86.48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3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Base + BM25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(by 길이)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99.97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99.70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97.65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94.51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86.15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3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Base + Token +BM25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(by 길이)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99.97 </a:t>
                      </a:r>
                      <a:endParaRPr sz="1800"/>
                    </a:p>
                  </a:txBody>
                  <a:tcPr marT="45725" marB="45725" marR="91450" marL="91450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99.70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97.73 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94.53 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86.43 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Base +BM25 + Token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(by 길이)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99.97 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99.70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97.73 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94.61 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86.51 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4EF"/>
        </a:solid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ad73d50ae8_1_3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5000" name="adj1"/>
            </a:avLst>
          </a:prstGeom>
          <a:solidFill>
            <a:srgbClr val="896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3" name="Google Shape;553;gad73d50ae8_1_33"/>
          <p:cNvSpPr/>
          <p:nvPr/>
        </p:nvSpPr>
        <p:spPr>
          <a:xfrm>
            <a:off x="3067050" y="522664"/>
            <a:ext cx="60579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 결과 – B</a:t>
            </a:r>
            <a:r>
              <a:rPr b="1" lang="en-US" sz="2800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ERT</a:t>
            </a:r>
            <a:endParaRPr b="1" i="0" sz="2800" u="none" cap="none" strike="noStrike">
              <a:solidFill>
                <a:srgbClr val="8963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4" name="Google Shape;554;gad73d50ae8_1_33"/>
          <p:cNvSpPr txBox="1"/>
          <p:nvPr/>
        </p:nvSpPr>
        <p:spPr>
          <a:xfrm>
            <a:off x="1304768" y="1379234"/>
            <a:ext cx="72444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R@1000의 경우에는 </a:t>
            </a:r>
            <a:r>
              <a:rPr lang="en-US"/>
              <a:t>거의 100프로 정답을 찾는다.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하지만, </a:t>
            </a:r>
            <a:r>
              <a:rPr lang="en-US"/>
              <a:t>R@100, R@30으로 갈수록 정확도가 떨어지는 것을 확인 가능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>
                <a:solidFill>
                  <a:schemeClr val="dk1"/>
                </a:solidFill>
              </a:rPr>
              <a:t>BM25에서 결과가 더 좋은 경우와 랭킹을 일정 비율로 합산 + Token화 안된 단어를 매칭하는 것으로 Bm25의 keyword matching 방법을 간접적으로 이용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>
                <a:solidFill>
                  <a:schemeClr val="dk1"/>
                </a:solidFill>
              </a:rPr>
              <a:t>결과적으로 모든 경우에서 점수가 상승</a:t>
            </a:r>
            <a:endParaRPr>
              <a:solidFill>
                <a:schemeClr val="dk1"/>
              </a:solidFill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gad73d50ae8_1_33"/>
          <p:cNvSpPr/>
          <p:nvPr/>
        </p:nvSpPr>
        <p:spPr>
          <a:xfrm>
            <a:off x="858493" y="4312830"/>
            <a:ext cx="4065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25400">
            <a:solidFill>
              <a:srgbClr val="787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6" name="Google Shape;556;gad73d50ae8_1_33"/>
          <p:cNvGrpSpPr/>
          <p:nvPr/>
        </p:nvGrpSpPr>
        <p:grpSpPr>
          <a:xfrm>
            <a:off x="1531013" y="3525184"/>
            <a:ext cx="3175800" cy="3175800"/>
            <a:chOff x="6971934" y="2045058"/>
            <a:chExt cx="3175800" cy="3175800"/>
          </a:xfrm>
        </p:grpSpPr>
        <p:sp>
          <p:nvSpPr>
            <p:cNvPr id="557" name="Google Shape;557;gad73d50ae8_1_33"/>
            <p:cNvSpPr/>
            <p:nvPr/>
          </p:nvSpPr>
          <p:spPr>
            <a:xfrm flipH="1" rot="10800000">
              <a:off x="6971934" y="2045058"/>
              <a:ext cx="3175800" cy="3175800"/>
            </a:xfrm>
            <a:prstGeom prst="chord">
              <a:avLst>
                <a:gd fmla="val 2412887" name="adj1"/>
                <a:gd fmla="val 8356864" name="adj2"/>
              </a:avLst>
            </a:prstGeom>
            <a:solidFill>
              <a:srgbClr val="89636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8" name="Google Shape;558;gad73d50ae8_1_33"/>
            <p:cNvSpPr txBox="1"/>
            <p:nvPr/>
          </p:nvSpPr>
          <p:spPr>
            <a:xfrm>
              <a:off x="7829909" y="2241868"/>
              <a:ext cx="13512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-US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BERT 기준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9" name="Google Shape;559;gad73d50ae8_1_33"/>
          <p:cNvGrpSpPr/>
          <p:nvPr/>
        </p:nvGrpSpPr>
        <p:grpSpPr>
          <a:xfrm>
            <a:off x="4508101" y="3525174"/>
            <a:ext cx="3175800" cy="3175800"/>
            <a:chOff x="6971934" y="2045058"/>
            <a:chExt cx="3175800" cy="3175800"/>
          </a:xfrm>
        </p:grpSpPr>
        <p:sp>
          <p:nvSpPr>
            <p:cNvPr id="560" name="Google Shape;560;gad73d50ae8_1_33"/>
            <p:cNvSpPr/>
            <p:nvPr/>
          </p:nvSpPr>
          <p:spPr>
            <a:xfrm flipH="1" rot="10800000">
              <a:off x="6971934" y="2045058"/>
              <a:ext cx="3175800" cy="3175800"/>
            </a:xfrm>
            <a:prstGeom prst="chord">
              <a:avLst>
                <a:gd fmla="val 2412887" name="adj1"/>
                <a:gd fmla="val 8356864" name="adj2"/>
              </a:avLst>
            </a:prstGeom>
            <a:solidFill>
              <a:srgbClr val="89636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1" name="Google Shape;561;gad73d50ae8_1_33"/>
            <p:cNvSpPr txBox="1"/>
            <p:nvPr/>
          </p:nvSpPr>
          <p:spPr>
            <a:xfrm>
              <a:off x="7660483" y="2270359"/>
              <a:ext cx="17808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lt1"/>
                  </a:solidFill>
                </a:rPr>
                <a:t>문서의 길이로 합산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2" name="Google Shape;562;gad73d50ae8_1_33"/>
          <p:cNvGrpSpPr/>
          <p:nvPr/>
        </p:nvGrpSpPr>
        <p:grpSpPr>
          <a:xfrm>
            <a:off x="7467283" y="3525174"/>
            <a:ext cx="3175800" cy="3175800"/>
            <a:chOff x="6971934" y="2045058"/>
            <a:chExt cx="3175800" cy="3175800"/>
          </a:xfrm>
        </p:grpSpPr>
        <p:sp>
          <p:nvSpPr>
            <p:cNvPr id="563" name="Google Shape;563;gad73d50ae8_1_33"/>
            <p:cNvSpPr/>
            <p:nvPr/>
          </p:nvSpPr>
          <p:spPr>
            <a:xfrm flipH="1" rot="10800000">
              <a:off x="6971934" y="2045058"/>
              <a:ext cx="3175800" cy="3175800"/>
            </a:xfrm>
            <a:prstGeom prst="chord">
              <a:avLst>
                <a:gd fmla="val 2412887" name="adj1"/>
                <a:gd fmla="val 8356864" name="adj2"/>
              </a:avLst>
            </a:prstGeom>
            <a:solidFill>
              <a:srgbClr val="89636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4" name="Google Shape;564;gad73d50ae8_1_33"/>
            <p:cNvSpPr txBox="1"/>
            <p:nvPr/>
          </p:nvSpPr>
          <p:spPr>
            <a:xfrm>
              <a:off x="7568876" y="2262134"/>
              <a:ext cx="19992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lt1"/>
                  </a:solidFill>
                </a:rPr>
                <a:t>토큰화 안된 단어 사용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5" name="Google Shape;565;gad73d50ae8_1_33"/>
          <p:cNvSpPr txBox="1"/>
          <p:nvPr/>
        </p:nvSpPr>
        <p:spPr>
          <a:xfrm>
            <a:off x="2139225" y="4404946"/>
            <a:ext cx="19992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BERT가 BM25에 비해 월등한 결과를 보이기 때문에 BRET의 순위를 기준으로 설정</a:t>
            </a:r>
            <a:endParaRPr/>
          </a:p>
        </p:txBody>
      </p:sp>
      <p:sp>
        <p:nvSpPr>
          <p:cNvPr id="566" name="Google Shape;566;gad73d50ae8_1_33"/>
          <p:cNvSpPr txBox="1"/>
          <p:nvPr/>
        </p:nvSpPr>
        <p:spPr>
          <a:xfrm>
            <a:off x="4972850" y="4312835"/>
            <a:ext cx="22284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BM25와 랭킹을 합치는 과정에서 문서의 길이를 기준으로 문서의 길이가 길수록 BM25의 비중을 크게 설정</a:t>
            </a:r>
            <a:endParaRPr/>
          </a:p>
        </p:txBody>
      </p:sp>
      <p:sp>
        <p:nvSpPr>
          <p:cNvPr id="567" name="Google Shape;567;gad73d50ae8_1_33"/>
          <p:cNvSpPr txBox="1"/>
          <p:nvPr/>
        </p:nvSpPr>
        <p:spPr>
          <a:xfrm>
            <a:off x="7912657" y="4312819"/>
            <a:ext cx="28167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정확한 키워드 매칭에 약한 모습을 보이는 BERT에 특징을 보완하고자 토큰화가 안된 특정 단어를 포함할 시 순위를 상승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4E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5000" name="adj1"/>
            </a:avLst>
          </a:prstGeom>
          <a:solidFill>
            <a:srgbClr val="896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3424200" y="775550"/>
            <a:ext cx="53436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Topic 추출 과정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1073985" y="1692437"/>
            <a:ext cx="5022015" cy="4561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Autoencoder 사용</a:t>
            </a:r>
            <a:endParaRPr b="1" i="0" sz="16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841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데이터를 3만 차원으로 변형 (binary or tf-idf)</a:t>
            </a:r>
            <a:endParaRPr/>
          </a:p>
          <a:p>
            <a:pPr indent="-1841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(질문, 정답문서, 거짓 문서)가 하나의 데이터</a:t>
            </a:r>
            <a:endParaRPr/>
          </a:p>
          <a:p>
            <a:pPr indent="-1841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3가지 방향으로 학습</a:t>
            </a:r>
            <a:endParaRPr/>
          </a:p>
          <a:p>
            <a:pPr indent="0" lvl="3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1.  Autoencoder 복원률</a:t>
            </a:r>
            <a:endParaRPr b="1" i="0" sz="16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3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2.  정답 문서-질문 토픽 유사도 ↑ </a:t>
            </a:r>
            <a:endParaRPr/>
          </a:p>
          <a:p>
            <a:pPr indent="0" lvl="3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거짓 문서-질문 토픽 유사도 ↓</a:t>
            </a:r>
            <a:endParaRPr/>
          </a:p>
          <a:p>
            <a:pPr indent="0" lvl="3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3.  토픽 차원의 안정성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6792" y="1692437"/>
            <a:ext cx="5022016" cy="4354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4E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5000" name="adj1"/>
            </a:avLst>
          </a:prstGeom>
          <a:solidFill>
            <a:srgbClr val="896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3424200" y="775550"/>
            <a:ext cx="53436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Topic 추출 과정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1073987" y="1692437"/>
            <a:ext cx="4005900" cy="45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 Autoencoder 복원률</a:t>
            </a:r>
            <a:endParaRPr b="1" i="0" sz="16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841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2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목적 : 각 인풋 데이터가 압축이 되었을 때, 인풋 데이터의 특징을 나타낼 수 있도록 학습</a:t>
            </a:r>
            <a:endParaRPr/>
          </a:p>
          <a:p>
            <a:pPr indent="-1841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Loss : input과 output의 차이</a:t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6792" y="1692437"/>
            <a:ext cx="5022015" cy="4354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4E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5000" name="adj1"/>
            </a:avLst>
          </a:prstGeom>
          <a:solidFill>
            <a:srgbClr val="896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23"/>
          <p:cNvSpPr/>
          <p:nvPr/>
        </p:nvSpPr>
        <p:spPr>
          <a:xfrm>
            <a:off x="3424200" y="775550"/>
            <a:ext cx="53436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Topic 추출 과정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1073987" y="1692437"/>
            <a:ext cx="4073700" cy="45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 정답 문서 - 질문 토픽 유사도 ↑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거짓 문서 - 질문 토픽 유사도 ↓</a:t>
            </a:r>
            <a:endParaRPr/>
          </a:p>
          <a:p>
            <a:pPr indent="-1841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목적 : 질문과 정답문서가 압축 되었을 때, 유사도가 높은 방향으로 압축할 수 있도록 학습</a:t>
            </a:r>
            <a:endParaRPr/>
          </a:p>
          <a:p>
            <a:pPr indent="-1841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Loss : (질문 토픽 – 거짓 문서 토픽 차이)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- (질문 토픽 – 정답 문서 토픽 차이)</a:t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6792" y="1692437"/>
            <a:ext cx="5022015" cy="4354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4E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5000" name="adj1"/>
            </a:avLst>
          </a:prstGeom>
          <a:solidFill>
            <a:srgbClr val="896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3424200" y="775550"/>
            <a:ext cx="53436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Topic 추출 과정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1073986" y="1692437"/>
            <a:ext cx="4269600" cy="45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 토픽 차원의 안정성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목적 : 토픽 데이터가 한 쪽으로 쏠리지 않게 하기 위함</a:t>
            </a:r>
            <a:endParaRPr b="1" i="0" sz="16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Loss : Dirichlet 분포와 topic 데이터의 차이</a:t>
            </a:r>
            <a:endParaRPr/>
          </a:p>
        </p:txBody>
      </p:sp>
      <p:pic>
        <p:nvPicPr>
          <p:cNvPr id="210" name="Google Shape;21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6792" y="1692437"/>
            <a:ext cx="5022015" cy="4354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4E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5000" name="adj1"/>
            </a:avLst>
          </a:prstGeom>
          <a:solidFill>
            <a:srgbClr val="896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3424200" y="775550"/>
            <a:ext cx="53436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896360"/>
                </a:solidFill>
                <a:latin typeface="Malgun Gothic"/>
                <a:ea typeface="Malgun Gothic"/>
                <a:cs typeface="Malgun Gothic"/>
                <a:sym typeface="Malgun Gothic"/>
              </a:rPr>
              <a:t>Topic 추출 과정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1073987" y="2946400"/>
            <a:ext cx="4269613" cy="161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“토픽 차원과 output차원의 weight 검사를 통해 각 단어가 어떤 토픽에 해당하는지를 알 수 있다.”</a:t>
            </a:r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6792" y="1692437"/>
            <a:ext cx="5022016" cy="4354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5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2020-09-20T00:56:19Z</dcterms:created>
  <dc:creator>조현석</dc:creator>
</cp:coreProperties>
</file>