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8" r:id="rId1"/>
  </p:sldMasterIdLst>
  <p:notesMasterIdLst>
    <p:notesMasterId r:id="rId9"/>
  </p:notesMasterIdLst>
  <p:sldIdLst>
    <p:sldId id="257" r:id="rId2"/>
    <p:sldId id="258" r:id="rId3"/>
    <p:sldId id="259" r:id="rId4"/>
    <p:sldId id="261" r:id="rId5"/>
    <p:sldId id="262" r:id="rId6"/>
    <p:sldId id="264" r:id="rId7"/>
    <p:sldId id="265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76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73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1" d="100"/>
          <a:sy n="121" d="100"/>
        </p:scale>
        <p:origin x="50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89A8D4-C9A4-4B0F-BA38-92DD73389D6A}" type="datetimeFigureOut">
              <a:rPr lang="ko-KR" altLang="en-US" smtClean="0"/>
              <a:t>2024-06-26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BBB3AC-EC63-48A0-871D-D33EDA1DF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577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4BEB1-AE2C-4804-97B1-D318313EB5DB}" type="datetimeFigureOut">
              <a:rPr lang="ko-KR" altLang="en-US" smtClean="0"/>
              <a:t>2024-06-26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0455C-12C6-4A7E-A53F-2A141C9B43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2208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4BEB1-AE2C-4804-97B1-D318313EB5DB}" type="datetimeFigureOut">
              <a:rPr lang="ko-KR" altLang="en-US" smtClean="0"/>
              <a:t>2024-06-26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0455C-12C6-4A7E-A53F-2A141C9B43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56120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4BEB1-AE2C-4804-97B1-D318313EB5DB}" type="datetimeFigureOut">
              <a:rPr lang="ko-KR" altLang="en-US" smtClean="0"/>
              <a:t>2024-06-26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0455C-12C6-4A7E-A53F-2A141C9B43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43253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4BEB1-AE2C-4804-97B1-D318313EB5DB}" type="datetimeFigureOut">
              <a:rPr lang="ko-KR" altLang="en-US" smtClean="0"/>
              <a:t>2024-06-26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0455C-12C6-4A7E-A53F-2A141C9B43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71693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4BEB1-AE2C-4804-97B1-D318313EB5DB}" type="datetimeFigureOut">
              <a:rPr lang="ko-KR" altLang="en-US" smtClean="0"/>
              <a:t>2024-06-26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0455C-12C6-4A7E-A53F-2A141C9B43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848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4BEB1-AE2C-4804-97B1-D318313EB5DB}" type="datetimeFigureOut">
              <a:rPr lang="ko-KR" altLang="en-US" smtClean="0"/>
              <a:t>2024-06-26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0455C-12C6-4A7E-A53F-2A141C9B43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8016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4BEB1-AE2C-4804-97B1-D318313EB5DB}" type="datetimeFigureOut">
              <a:rPr lang="ko-KR" altLang="en-US" smtClean="0"/>
              <a:t>2024-06-26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0455C-12C6-4A7E-A53F-2A141C9B43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61247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4BEB1-AE2C-4804-97B1-D318313EB5DB}" type="datetimeFigureOut">
              <a:rPr lang="ko-KR" altLang="en-US" smtClean="0"/>
              <a:t>2024-06-26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0455C-12C6-4A7E-A53F-2A141C9B43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74915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4BEB1-AE2C-4804-97B1-D318313EB5DB}" type="datetimeFigureOut">
              <a:rPr lang="ko-KR" altLang="en-US" smtClean="0"/>
              <a:t>2024-06-26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0455C-12C6-4A7E-A53F-2A141C9B43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25017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4BEB1-AE2C-4804-97B1-D318313EB5DB}" type="datetimeFigureOut">
              <a:rPr lang="ko-KR" altLang="en-US" smtClean="0"/>
              <a:t>2024-06-26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0455C-12C6-4A7E-A53F-2A141C9B43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0755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4BEB1-AE2C-4804-97B1-D318313EB5DB}" type="datetimeFigureOut">
              <a:rPr lang="ko-KR" altLang="en-US" smtClean="0"/>
              <a:t>2024-06-26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0455C-12C6-4A7E-A53F-2A141C9B43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8515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4BEB1-AE2C-4804-97B1-D318313EB5DB}" type="datetimeFigureOut">
              <a:rPr lang="ko-KR" altLang="en-US" smtClean="0"/>
              <a:t>2024-06-26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0455C-12C6-4A7E-A53F-2A141C9B43E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200446" y="525774"/>
            <a:ext cx="11399963" cy="4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 userDrawn="1"/>
        </p:nvSpPr>
        <p:spPr>
          <a:xfrm>
            <a:off x="1007672" y="207980"/>
            <a:ext cx="10326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b="1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게시판</a:t>
            </a:r>
            <a:r>
              <a:rPr lang="en-US" altLang="ko-KR" sz="900" b="1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lang="ko-KR" altLang="en-US" sz="900" b="1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프로젝트</a:t>
            </a:r>
            <a:endParaRPr lang="ko-KR" altLang="en-US" sz="900" b="1" kern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0743064" y="207980"/>
            <a:ext cx="7617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9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화면설계서</a:t>
            </a:r>
            <a:endParaRPr lang="ko-KR" altLang="en-US" sz="9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" name="_x388683352" descr="EMB00001d701efc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46" y="182649"/>
            <a:ext cx="823251" cy="256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9501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9" r:id="rId1"/>
    <p:sldLayoutId id="2147484040" r:id="rId2"/>
    <p:sldLayoutId id="2147484041" r:id="rId3"/>
    <p:sldLayoutId id="2147484042" r:id="rId4"/>
    <p:sldLayoutId id="2147484043" r:id="rId5"/>
    <p:sldLayoutId id="2147484044" r:id="rId6"/>
    <p:sldLayoutId id="2147484045" r:id="rId7"/>
    <p:sldLayoutId id="2147484046" r:id="rId8"/>
    <p:sldLayoutId id="2147484047" r:id="rId9"/>
    <p:sldLayoutId id="2147484048" r:id="rId10"/>
    <p:sldLayoutId id="214748404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6937" y="2500731"/>
            <a:ext cx="8323848" cy="868112"/>
          </a:xfrm>
        </p:spPr>
        <p:txBody>
          <a:bodyPr>
            <a:noAutofit/>
          </a:bodyPr>
          <a:lstStyle/>
          <a:p>
            <a:r>
              <a:rPr lang="ko-KR" altLang="en-US" sz="4000" dirty="0" smtClean="0"/>
              <a:t>게시판 프로젝트 화면 설계서 </a:t>
            </a:r>
            <a:endParaRPr lang="ko-KR" altLang="en-US" sz="4000" dirty="0"/>
          </a:p>
        </p:txBody>
      </p:sp>
      <p:pic>
        <p:nvPicPr>
          <p:cNvPr id="4" name="_x388683352" descr="EMB00001d701ef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3112" y="5933276"/>
            <a:ext cx="1869845" cy="581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/>
          <p:cNvCxnSpPr/>
          <p:nvPr/>
        </p:nvCxnSpPr>
        <p:spPr>
          <a:xfrm flipH="1">
            <a:off x="1727125" y="3633537"/>
            <a:ext cx="10358732" cy="304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236018" y="3813028"/>
            <a:ext cx="189782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kern="1200" dirty="0" err="1" smtClean="0">
                <a:solidFill>
                  <a:schemeClr val="tx1"/>
                </a:solidFill>
                <a:latin typeface="+mn-ea"/>
              </a:rPr>
              <a:t>버</a:t>
            </a:r>
            <a:r>
              <a:rPr lang="ko-KR" altLang="en-US" sz="1000" kern="1200" dirty="0" smtClean="0">
                <a:solidFill>
                  <a:schemeClr val="tx1"/>
                </a:solidFill>
                <a:latin typeface="+mn-ea"/>
              </a:rPr>
              <a:t>         </a:t>
            </a:r>
            <a:r>
              <a:rPr lang="ko-KR" altLang="en-US" sz="1000" kern="1200" dirty="0">
                <a:solidFill>
                  <a:schemeClr val="tx1"/>
                </a:solidFill>
                <a:latin typeface="+mn-ea"/>
              </a:rPr>
              <a:t>전 </a:t>
            </a:r>
            <a:r>
              <a:rPr lang="en-US" altLang="ko-KR" sz="1000" kern="1200" dirty="0">
                <a:solidFill>
                  <a:schemeClr val="tx1"/>
                </a:solidFill>
                <a:latin typeface="+mn-ea"/>
              </a:rPr>
              <a:t>: </a:t>
            </a:r>
            <a:r>
              <a:rPr lang="en-US" altLang="ko-KR" sz="1000" kern="1200" dirty="0" err="1" smtClean="0">
                <a:solidFill>
                  <a:schemeClr val="tx1"/>
                </a:solidFill>
                <a:latin typeface="+mn-ea"/>
              </a:rPr>
              <a:t>Ver</a:t>
            </a:r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0.1</a:t>
            </a:r>
            <a:endParaRPr lang="en-US" altLang="ko-KR" sz="1000" kern="1200" dirty="0">
              <a:solidFill>
                <a:schemeClr val="tx1"/>
              </a:solidFill>
              <a:latin typeface="+mn-ea"/>
            </a:endParaRPr>
          </a:p>
          <a:p>
            <a:pPr marL="0" marR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kern="1200" dirty="0" smtClean="0">
                <a:solidFill>
                  <a:schemeClr val="tx1"/>
                </a:solidFill>
                <a:latin typeface="+mn-ea"/>
              </a:rPr>
              <a:t>작   성   자 </a:t>
            </a:r>
            <a:r>
              <a:rPr lang="en-US" altLang="ko-KR" sz="1000" kern="1200" dirty="0" smtClean="0">
                <a:solidFill>
                  <a:schemeClr val="tx1"/>
                </a:solidFill>
                <a:latin typeface="+mn-ea"/>
              </a:rPr>
              <a:t>: </a:t>
            </a:r>
            <a:r>
              <a:rPr lang="ko-KR" altLang="en-US" sz="1000" kern="1200" dirty="0" smtClean="0">
                <a:solidFill>
                  <a:schemeClr val="tx1"/>
                </a:solidFill>
                <a:latin typeface="+mn-ea"/>
              </a:rPr>
              <a:t>김하경 </a:t>
            </a:r>
            <a:endParaRPr lang="en-US" altLang="ko-KR" sz="1000" dirty="0">
              <a:latin typeface="+mn-ea"/>
            </a:endParaRPr>
          </a:p>
          <a:p>
            <a:pPr marL="0" marR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kern="1200" dirty="0" smtClean="0">
                <a:solidFill>
                  <a:schemeClr val="tx1"/>
                </a:solidFill>
                <a:latin typeface="+mn-ea"/>
              </a:rPr>
              <a:t>작 성 일 자 </a:t>
            </a:r>
            <a:r>
              <a:rPr lang="en-US" altLang="ko-KR" sz="1000" kern="1200" dirty="0" smtClean="0">
                <a:solidFill>
                  <a:schemeClr val="tx1"/>
                </a:solidFill>
                <a:latin typeface="+mn-ea"/>
              </a:rPr>
              <a:t>: 2024-06-20</a:t>
            </a:r>
            <a:endParaRPr lang="en-US" altLang="ko-KR" sz="1000" kern="12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9391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400" y="500062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6366" y="1704307"/>
            <a:ext cx="10287668" cy="2518443"/>
          </a:xfrm>
        </p:spPr>
        <p:txBody>
          <a:bodyPr>
            <a:noAutofit/>
          </a:bodyPr>
          <a:lstStyle/>
          <a:p>
            <a:pPr algn="just" fontAlgn="base">
              <a:buFont typeface="+mj-lt"/>
              <a:buAutoNum type="arabicPeriod"/>
              <a:tabLst>
                <a:tab pos="8351520" algn="r"/>
                <a:tab pos="9249410" algn="r"/>
                <a:tab pos="9249410" algn="r"/>
              </a:tabLst>
            </a:pPr>
            <a:r>
              <a:rPr lang="ko-KR" altLang="en-US" sz="2200" kern="0" dirty="0" smtClean="0">
                <a:solidFill>
                  <a:srgbClr val="000000"/>
                </a:solidFill>
                <a:latin typeface="+mn-ea"/>
              </a:rPr>
              <a:t> 통합게시판 관리 </a:t>
            </a:r>
            <a:r>
              <a:rPr lang="en-US" altLang="ko-KR" sz="2200" kern="0" dirty="0" smtClean="0">
                <a:solidFill>
                  <a:srgbClr val="000000"/>
                </a:solidFill>
                <a:latin typeface="+mn-ea"/>
              </a:rPr>
              <a:t>.……</a:t>
            </a:r>
            <a:r>
              <a:rPr lang="en-US" altLang="ko-KR" sz="2200" dirty="0" smtClean="0">
                <a:solidFill>
                  <a:srgbClr val="000000"/>
                </a:solidFill>
                <a:latin typeface="+mn-ea"/>
              </a:rPr>
              <a:t>…</a:t>
            </a:r>
            <a:r>
              <a:rPr lang="en-US" altLang="ko-KR" sz="2200" kern="0" dirty="0" smtClean="0">
                <a:solidFill>
                  <a:srgbClr val="000000"/>
                </a:solidFill>
                <a:latin typeface="+mn-ea"/>
              </a:rPr>
              <a:t>……</a:t>
            </a:r>
            <a:r>
              <a:rPr lang="en-US" altLang="ko-KR" sz="2200" dirty="0" smtClean="0">
                <a:solidFill>
                  <a:srgbClr val="000000"/>
                </a:solidFill>
                <a:latin typeface="+mn-ea"/>
              </a:rPr>
              <a:t>…</a:t>
            </a:r>
            <a:r>
              <a:rPr lang="en-US" altLang="ko-KR" sz="2200" kern="0" dirty="0" smtClean="0">
                <a:solidFill>
                  <a:srgbClr val="000000"/>
                </a:solidFill>
                <a:latin typeface="+mn-ea"/>
              </a:rPr>
              <a:t>……</a:t>
            </a:r>
            <a:r>
              <a:rPr lang="en-US" altLang="ko-KR" sz="2200" dirty="0" smtClean="0">
                <a:solidFill>
                  <a:srgbClr val="000000"/>
                </a:solidFill>
                <a:latin typeface="+mn-ea"/>
              </a:rPr>
              <a:t>……………………………………………………</a:t>
            </a:r>
            <a:r>
              <a:rPr lang="en-US" altLang="ko-KR" sz="2200" kern="0" dirty="0" smtClean="0">
                <a:solidFill>
                  <a:srgbClr val="000000"/>
                </a:solidFill>
                <a:latin typeface="+mn-ea"/>
              </a:rPr>
              <a:t>.</a:t>
            </a:r>
            <a:r>
              <a:rPr lang="en-US" altLang="ko-KR" sz="2200" dirty="0" smtClean="0">
                <a:solidFill>
                  <a:srgbClr val="000000"/>
                </a:solidFill>
                <a:latin typeface="+mn-ea"/>
              </a:rPr>
              <a:t>………</a:t>
            </a:r>
            <a:r>
              <a:rPr lang="en-US" altLang="ko-KR" sz="2200" kern="0" dirty="0" smtClean="0">
                <a:solidFill>
                  <a:srgbClr val="000000"/>
                </a:solidFill>
                <a:latin typeface="+mn-ea"/>
              </a:rPr>
              <a:t>…...</a:t>
            </a:r>
            <a:r>
              <a:rPr lang="en-US" altLang="ko-KR" sz="2200" dirty="0" smtClean="0">
                <a:solidFill>
                  <a:srgbClr val="000000"/>
                </a:solidFill>
                <a:latin typeface="+mn-ea"/>
              </a:rPr>
              <a:t>…. </a:t>
            </a:r>
            <a:r>
              <a:rPr lang="en-US" altLang="ko-KR" sz="2200" dirty="0" smtClean="0">
                <a:solidFill>
                  <a:srgbClr val="000000"/>
                </a:solidFill>
                <a:latin typeface="+mn-ea"/>
              </a:rPr>
              <a:t>3</a:t>
            </a:r>
          </a:p>
          <a:p>
            <a:pPr algn="just" fontAlgn="base">
              <a:buFont typeface="+mj-lt"/>
              <a:buAutoNum type="arabicPeriod"/>
              <a:tabLst>
                <a:tab pos="8351520" algn="r"/>
                <a:tab pos="9249410" algn="r"/>
                <a:tab pos="9249410" algn="r"/>
              </a:tabLst>
            </a:pPr>
            <a:r>
              <a:rPr lang="ko-KR" altLang="en-US" sz="2200" dirty="0" smtClean="0">
                <a:solidFill>
                  <a:srgbClr val="000000"/>
                </a:solidFill>
                <a:latin typeface="+mn-ea"/>
              </a:rPr>
              <a:t> 게시판 생성 </a:t>
            </a:r>
            <a:r>
              <a:rPr lang="ko-KR" altLang="en-US" sz="2200" dirty="0" err="1" smtClean="0">
                <a:solidFill>
                  <a:srgbClr val="000000"/>
                </a:solidFill>
                <a:latin typeface="+mn-ea"/>
              </a:rPr>
              <a:t>모달</a:t>
            </a:r>
            <a:r>
              <a:rPr lang="en-US" altLang="ko-KR" sz="2200" dirty="0" smtClean="0">
                <a:solidFill>
                  <a:srgbClr val="000000"/>
                </a:solidFill>
                <a:latin typeface="+mn-ea"/>
              </a:rPr>
              <a:t> ……....</a:t>
            </a:r>
            <a:r>
              <a:rPr lang="en-US" altLang="ko-KR" sz="2200" kern="0" dirty="0" smtClean="0">
                <a:solidFill>
                  <a:srgbClr val="000000"/>
                </a:solidFill>
                <a:latin typeface="+mn-ea"/>
              </a:rPr>
              <a:t>…</a:t>
            </a:r>
            <a:r>
              <a:rPr lang="en-US" altLang="ko-KR" sz="2200" dirty="0" smtClean="0">
                <a:solidFill>
                  <a:srgbClr val="000000"/>
                </a:solidFill>
                <a:latin typeface="+mn-ea"/>
              </a:rPr>
              <a:t>…</a:t>
            </a:r>
            <a:r>
              <a:rPr lang="en-US" altLang="ko-KR" sz="2200" kern="0" dirty="0" smtClean="0">
                <a:solidFill>
                  <a:srgbClr val="000000"/>
                </a:solidFill>
                <a:latin typeface="+mn-ea"/>
              </a:rPr>
              <a:t>……</a:t>
            </a:r>
            <a:r>
              <a:rPr lang="en-US" altLang="ko-KR" sz="2200" dirty="0" smtClean="0">
                <a:solidFill>
                  <a:srgbClr val="000000"/>
                </a:solidFill>
                <a:latin typeface="+mn-ea"/>
              </a:rPr>
              <a:t>…………………………………………………</a:t>
            </a:r>
            <a:r>
              <a:rPr lang="en-US" altLang="ko-KR" sz="2200" kern="0" dirty="0" smtClean="0">
                <a:solidFill>
                  <a:srgbClr val="000000"/>
                </a:solidFill>
                <a:latin typeface="+mn-ea"/>
              </a:rPr>
              <a:t>.</a:t>
            </a:r>
            <a:r>
              <a:rPr lang="en-US" altLang="ko-KR" sz="2200" dirty="0" smtClean="0">
                <a:solidFill>
                  <a:srgbClr val="000000"/>
                </a:solidFill>
                <a:latin typeface="+mn-ea"/>
              </a:rPr>
              <a:t>……..…</a:t>
            </a:r>
            <a:r>
              <a:rPr lang="en-US" altLang="ko-KR" sz="2200" kern="0" dirty="0" smtClean="0">
                <a:solidFill>
                  <a:srgbClr val="000000"/>
                </a:solidFill>
                <a:latin typeface="+mn-ea"/>
              </a:rPr>
              <a:t>...</a:t>
            </a:r>
            <a:r>
              <a:rPr lang="en-US" altLang="ko-KR" sz="2200" dirty="0" smtClean="0">
                <a:solidFill>
                  <a:srgbClr val="000000"/>
                </a:solidFill>
                <a:latin typeface="+mn-ea"/>
              </a:rPr>
              <a:t>……..... 4</a:t>
            </a:r>
          </a:p>
          <a:p>
            <a:pPr algn="just" fontAlgn="base">
              <a:buFont typeface="+mj-lt"/>
              <a:buAutoNum type="arabicPeriod"/>
              <a:tabLst>
                <a:tab pos="8351520" algn="r"/>
                <a:tab pos="9249410" algn="r"/>
                <a:tab pos="9249410" algn="r"/>
              </a:tabLst>
            </a:pPr>
            <a:r>
              <a:rPr lang="ko-KR" altLang="en-US" sz="2200" dirty="0" smtClean="0">
                <a:solidFill>
                  <a:srgbClr val="000000"/>
                </a:solidFill>
                <a:latin typeface="+mn-ea"/>
              </a:rPr>
              <a:t> 게시판 수정 </a:t>
            </a:r>
            <a:r>
              <a:rPr lang="ko-KR" altLang="en-US" sz="2200" dirty="0" err="1" smtClean="0">
                <a:solidFill>
                  <a:srgbClr val="000000"/>
                </a:solidFill>
                <a:latin typeface="+mn-ea"/>
              </a:rPr>
              <a:t>모달</a:t>
            </a:r>
            <a:r>
              <a:rPr lang="ko-KR" altLang="en-US" sz="2200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2200" dirty="0" smtClean="0">
                <a:solidFill>
                  <a:srgbClr val="000000"/>
                </a:solidFill>
                <a:latin typeface="+mn-ea"/>
              </a:rPr>
              <a:t>………………………………………………………………………………...……..… </a:t>
            </a:r>
            <a:r>
              <a:rPr lang="en-US" altLang="ko-KR" sz="2200" dirty="0" smtClean="0">
                <a:solidFill>
                  <a:srgbClr val="000000"/>
                </a:solidFill>
                <a:latin typeface="+mn-ea"/>
              </a:rPr>
              <a:t>5</a:t>
            </a:r>
          </a:p>
          <a:p>
            <a:pPr algn="just" fontAlgn="base">
              <a:buFont typeface="+mj-lt"/>
              <a:buAutoNum type="arabicPeriod"/>
              <a:tabLst>
                <a:tab pos="8351520" algn="r"/>
                <a:tab pos="9249410" algn="r"/>
                <a:tab pos="9249410" algn="r"/>
              </a:tabLst>
            </a:pPr>
            <a:r>
              <a:rPr lang="ko-KR" altLang="en-US" sz="2200" dirty="0" smtClean="0">
                <a:solidFill>
                  <a:srgbClr val="000000"/>
                </a:solidFill>
                <a:latin typeface="+mn-ea"/>
              </a:rPr>
              <a:t> 통합 게시물 관리 </a:t>
            </a:r>
            <a:r>
              <a:rPr lang="en-US" altLang="ko-KR" sz="2200" dirty="0" smtClean="0">
                <a:solidFill>
                  <a:srgbClr val="000000"/>
                </a:solidFill>
                <a:latin typeface="+mn-ea"/>
              </a:rPr>
              <a:t>…….……………………………………………………………………………………. </a:t>
            </a:r>
            <a:r>
              <a:rPr lang="en-US" altLang="ko-KR" sz="2200" dirty="0" smtClean="0">
                <a:solidFill>
                  <a:srgbClr val="000000"/>
                </a:solidFill>
                <a:latin typeface="+mn-ea"/>
              </a:rPr>
              <a:t>6</a:t>
            </a:r>
          </a:p>
          <a:p>
            <a:pPr algn="just" fontAlgn="base">
              <a:buFont typeface="+mj-lt"/>
              <a:buAutoNum type="arabicPeriod"/>
              <a:tabLst>
                <a:tab pos="8351520" algn="r"/>
                <a:tab pos="9249410" algn="r"/>
                <a:tab pos="9249410" algn="r"/>
              </a:tabLst>
            </a:pPr>
            <a:r>
              <a:rPr lang="ko-KR" altLang="en-US" sz="2200" dirty="0" smtClean="0">
                <a:solidFill>
                  <a:srgbClr val="000000"/>
                </a:solidFill>
                <a:latin typeface="+mn-ea"/>
              </a:rPr>
              <a:t> 게시물 자세히 보기 </a:t>
            </a:r>
            <a:r>
              <a:rPr lang="ko-KR" altLang="en-US" sz="2200" dirty="0" err="1" smtClean="0">
                <a:solidFill>
                  <a:srgbClr val="000000"/>
                </a:solidFill>
                <a:latin typeface="+mn-ea"/>
              </a:rPr>
              <a:t>모달</a:t>
            </a:r>
            <a:r>
              <a:rPr lang="ko-KR" altLang="en-US" sz="2200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2200" dirty="0" smtClean="0">
                <a:solidFill>
                  <a:srgbClr val="000000"/>
                </a:solidFill>
                <a:latin typeface="+mn-ea"/>
              </a:rPr>
              <a:t>.....…...</a:t>
            </a:r>
            <a:r>
              <a:rPr lang="en-US" altLang="ko-KR" sz="2200" kern="0" dirty="0" smtClean="0">
                <a:solidFill>
                  <a:srgbClr val="000000"/>
                </a:solidFill>
                <a:latin typeface="+mn-ea"/>
              </a:rPr>
              <a:t>…</a:t>
            </a:r>
            <a:r>
              <a:rPr lang="en-US" altLang="ko-KR" sz="2200" dirty="0" smtClean="0">
                <a:solidFill>
                  <a:srgbClr val="000000"/>
                </a:solidFill>
                <a:latin typeface="+mn-ea"/>
              </a:rPr>
              <a:t>…</a:t>
            </a:r>
            <a:r>
              <a:rPr lang="en-US" altLang="ko-KR" sz="2200" kern="0" dirty="0" smtClean="0">
                <a:solidFill>
                  <a:srgbClr val="000000"/>
                </a:solidFill>
                <a:latin typeface="+mn-ea"/>
              </a:rPr>
              <a:t>…</a:t>
            </a:r>
            <a:r>
              <a:rPr lang="en-US" altLang="ko-KR" sz="2200" dirty="0" smtClean="0">
                <a:solidFill>
                  <a:srgbClr val="000000"/>
                </a:solidFill>
                <a:latin typeface="+mn-ea"/>
              </a:rPr>
              <a:t>………………………………………</a:t>
            </a:r>
            <a:r>
              <a:rPr lang="en-US" altLang="ko-KR" sz="2200" kern="0" dirty="0" smtClean="0">
                <a:solidFill>
                  <a:srgbClr val="000000"/>
                </a:solidFill>
                <a:latin typeface="+mn-ea"/>
              </a:rPr>
              <a:t>.</a:t>
            </a:r>
            <a:r>
              <a:rPr lang="en-US" altLang="ko-KR" sz="2200" dirty="0" smtClean="0">
                <a:solidFill>
                  <a:srgbClr val="000000"/>
                </a:solidFill>
                <a:latin typeface="+mn-ea"/>
              </a:rPr>
              <a:t>………</a:t>
            </a:r>
            <a:r>
              <a:rPr lang="en-US" altLang="ko-KR" sz="2200" kern="0" dirty="0" smtClean="0">
                <a:solidFill>
                  <a:srgbClr val="000000"/>
                </a:solidFill>
                <a:latin typeface="+mn-ea"/>
              </a:rPr>
              <a:t>...</a:t>
            </a:r>
            <a:r>
              <a:rPr lang="en-US" altLang="ko-KR" sz="2200" dirty="0" smtClean="0">
                <a:solidFill>
                  <a:srgbClr val="000000"/>
                </a:solidFill>
                <a:latin typeface="+mn-ea"/>
              </a:rPr>
              <a:t>…............ </a:t>
            </a:r>
            <a:r>
              <a:rPr lang="en-US" altLang="ko-KR" sz="2200" dirty="0" smtClean="0">
                <a:solidFill>
                  <a:srgbClr val="000000"/>
                </a:solidFill>
                <a:latin typeface="+mn-ea"/>
              </a:rPr>
              <a:t>7 </a:t>
            </a:r>
          </a:p>
          <a:p>
            <a:pPr marL="0" indent="0" algn="just" fontAlgn="base">
              <a:buNone/>
              <a:tabLst>
                <a:tab pos="8351520" algn="r"/>
                <a:tab pos="9249410" algn="r"/>
                <a:tab pos="9249410" algn="r"/>
              </a:tabLst>
            </a:pPr>
            <a:endParaRPr lang="en-US" altLang="ko-KR" sz="2200" dirty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0937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6" name="표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738101"/>
              </p:ext>
            </p:extLst>
          </p:nvPr>
        </p:nvGraphicFramePr>
        <p:xfrm>
          <a:off x="362953" y="746125"/>
          <a:ext cx="11000872" cy="244078"/>
        </p:xfrm>
        <a:graphic>
          <a:graphicData uri="http://schemas.openxmlformats.org/drawingml/2006/table">
            <a:tbl>
              <a:tblPr/>
              <a:tblGrid>
                <a:gridCol w="633378"/>
                <a:gridCol w="2569463"/>
                <a:gridCol w="663087"/>
                <a:gridCol w="1243289"/>
                <a:gridCol w="745973"/>
                <a:gridCol w="1906376"/>
                <a:gridCol w="828859"/>
                <a:gridCol w="2410447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메뉴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839" marB="4583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관리자페이지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&gt;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게시판관리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839" marB="4583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839" marB="4583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1000" b="0" i="0" dirty="0" smtClean="0">
                          <a:solidFill>
                            <a:srgbClr val="000000"/>
                          </a:solidFill>
                          <a:latin typeface="+mn-lt"/>
                          <a:ea typeface="맑은 고딕"/>
                        </a:rPr>
                        <a:t>REQ-SL-001</a:t>
                      </a:r>
                      <a:endParaRPr lang="en-US" altLang="en-US" sz="1000" b="0" i="0" dirty="0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T="45839" marB="4583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839" marB="4583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통합게시판 관리</a:t>
                      </a:r>
                      <a:endParaRPr kumimoji="0" lang="en-US" altLang="ko-KR" sz="1000" b="0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839" marB="4583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권한</a:t>
                      </a:r>
                    </a:p>
                  </a:txBody>
                  <a:tcPr marT="45839" marB="4583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관리자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839" marB="4583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7" name="Group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8022578"/>
              </p:ext>
            </p:extLst>
          </p:nvPr>
        </p:nvGraphicFramePr>
        <p:xfrm>
          <a:off x="368960" y="1185577"/>
          <a:ext cx="11012913" cy="5424593"/>
        </p:xfrm>
        <a:graphic>
          <a:graphicData uri="http://schemas.openxmlformats.org/drawingml/2006/table">
            <a:tbl>
              <a:tblPr/>
              <a:tblGrid>
                <a:gridCol w="831258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0033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563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바탕체" pitchFamily="17" charset="-127"/>
                      </a:endParaRPr>
                    </a:p>
                  </a:txBody>
                  <a:tcPr marT="45725" marB="45725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설명</a:t>
                      </a:r>
                    </a:p>
                  </a:txBody>
                  <a:tcPr marT="45725" marB="4572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0689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AutoNum type="arabicPeriod"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게시판명으로 검색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텍스트 박스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AutoNum type="arabicPeriod"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게시판 사용 여부 선택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드롭다운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메뉴로 전체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사용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미사용 선택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AutoNum type="arabicPeriod"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검색 버튼</a:t>
                      </a:r>
                      <a:endParaRPr kumimoji="0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    :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검색한 게시판 명 또는 사용 </a:t>
                      </a:r>
                      <a:r>
                        <a:rPr kumimoji="0" lang="ko-KR" altLang="en-US" sz="1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여부에 </a:t>
                      </a:r>
                      <a:r>
                        <a:rPr kumimoji="0" lang="ko-KR" altLang="en-US" sz="1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따른 결과를 게시판 목록에 표시 </a:t>
                      </a:r>
                      <a:endParaRPr kumimoji="0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4.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게시판 생성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모달창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화면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ID: </a:t>
                      </a:r>
                      <a:r>
                        <a:rPr lang="en-US" altLang="en-US" sz="1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REQ-SL-002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endParaRPr kumimoji="0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AutoNum type="arabicPeriod" startAt="5"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생성된 게시판 수정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(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화면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ID: </a:t>
                      </a:r>
                      <a:r>
                        <a:rPr lang="en-US" altLang="en-US" sz="10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REQ-SL-003)</a:t>
                      </a:r>
                      <a:endParaRPr kumimoji="0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25" marB="45725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78" name="그림 7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93" y="1203928"/>
            <a:ext cx="8281157" cy="53916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483114" y="2807503"/>
            <a:ext cx="792110" cy="2192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" name="TextBox 100"/>
          <p:cNvSpPr txBox="1"/>
          <p:nvPr/>
        </p:nvSpPr>
        <p:spPr>
          <a:xfrm>
            <a:off x="1710592" y="2993190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9" name="TextBox 101"/>
          <p:cNvSpPr txBox="1"/>
          <p:nvPr/>
        </p:nvSpPr>
        <p:spPr>
          <a:xfrm>
            <a:off x="6678997" y="3026772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solidFill>
                  <a:srgbClr val="FF0000"/>
                </a:solidFill>
              </a:rPr>
              <a:t>②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042" y="1889596"/>
            <a:ext cx="1220752" cy="74849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1" name="꺾인 연결선 10"/>
          <p:cNvCxnSpPr/>
          <p:nvPr/>
        </p:nvCxnSpPr>
        <p:spPr>
          <a:xfrm flipV="1">
            <a:off x="7223178" y="2820203"/>
            <a:ext cx="560420" cy="358858"/>
          </a:xfrm>
          <a:prstGeom prst="bentConnector2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7172453" y="1814645"/>
            <a:ext cx="1328727" cy="8983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3" name="TextBox 103"/>
          <p:cNvSpPr txBox="1"/>
          <p:nvPr/>
        </p:nvSpPr>
        <p:spPr>
          <a:xfrm>
            <a:off x="8175370" y="3334616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 smtClean="0">
                <a:solidFill>
                  <a:srgbClr val="FF0000"/>
                </a:solidFill>
              </a:rPr>
              <a:t>③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4" name="TextBox 104"/>
          <p:cNvSpPr txBox="1"/>
          <p:nvPr/>
        </p:nvSpPr>
        <p:spPr>
          <a:xfrm>
            <a:off x="6678997" y="3334616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 smtClean="0">
                <a:solidFill>
                  <a:srgbClr val="FF0000"/>
                </a:solidFill>
              </a:rPr>
              <a:t>④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6" name="TextBox 105"/>
          <p:cNvSpPr txBox="1"/>
          <p:nvPr/>
        </p:nvSpPr>
        <p:spPr>
          <a:xfrm>
            <a:off x="7906666" y="400835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 smtClean="0">
                <a:solidFill>
                  <a:srgbClr val="FF0000"/>
                </a:solidFill>
              </a:rPr>
              <a:t>⑤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576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6" name="표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7026389"/>
              </p:ext>
            </p:extLst>
          </p:nvPr>
        </p:nvGraphicFramePr>
        <p:xfrm>
          <a:off x="362953" y="746125"/>
          <a:ext cx="11000872" cy="244078"/>
        </p:xfrm>
        <a:graphic>
          <a:graphicData uri="http://schemas.openxmlformats.org/drawingml/2006/table">
            <a:tbl>
              <a:tblPr/>
              <a:tblGrid>
                <a:gridCol w="633378"/>
                <a:gridCol w="2569463"/>
                <a:gridCol w="663087"/>
                <a:gridCol w="1243289"/>
                <a:gridCol w="745973"/>
                <a:gridCol w="1906376"/>
                <a:gridCol w="828859"/>
                <a:gridCol w="2410447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메뉴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839" marB="4583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관리자페이지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&gt;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게시판관리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&gt;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게시판생성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839" marB="4583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839" marB="4583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1000" b="0" i="0" dirty="0" smtClean="0">
                          <a:solidFill>
                            <a:srgbClr val="000000"/>
                          </a:solidFill>
                          <a:latin typeface="+mn-lt"/>
                          <a:ea typeface="맑은 고딕"/>
                        </a:rPr>
                        <a:t>REQ-SL-002</a:t>
                      </a:r>
                      <a:endParaRPr lang="en-US" altLang="en-US" sz="1000" b="0" i="0" dirty="0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T="45839" marB="4583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839" marB="4583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게시판 생성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모달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839" marB="4583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권한</a:t>
                      </a:r>
                    </a:p>
                  </a:txBody>
                  <a:tcPr marT="45839" marB="4583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관리자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839" marB="4583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7" name="Group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5637031"/>
              </p:ext>
            </p:extLst>
          </p:nvPr>
        </p:nvGraphicFramePr>
        <p:xfrm>
          <a:off x="368960" y="1185577"/>
          <a:ext cx="11012913" cy="5646976"/>
        </p:xfrm>
        <a:graphic>
          <a:graphicData uri="http://schemas.openxmlformats.org/drawingml/2006/table">
            <a:tbl>
              <a:tblPr/>
              <a:tblGrid>
                <a:gridCol w="831258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0033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563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바탕체" pitchFamily="17" charset="-127"/>
                      </a:endParaRPr>
                    </a:p>
                  </a:txBody>
                  <a:tcPr marT="45725" marB="45725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설명</a:t>
                      </a:r>
                    </a:p>
                  </a:txBody>
                  <a:tcPr marT="45725" marB="4572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0689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게시판 코드는 임의로 생성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2. 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게시판명 입력 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(500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자 내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3. 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게시판 설명 입력 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altLang="ko-KR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Textarea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4. 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게시판 기능 선택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- </a:t>
                      </a:r>
                      <a:r>
                        <a:rPr kumimoji="0" lang="ko-KR" alt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댓글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기능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체크박스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    - </a:t>
                      </a:r>
                      <a:r>
                        <a:rPr kumimoji="0" lang="ko-KR" alt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댓글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미체크시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관리자 </a:t>
                      </a:r>
                      <a:r>
                        <a:rPr kumimoji="0" lang="ko-KR" alt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답글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기능만 가능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- 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비공개 여부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체크박스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    - 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체크 시 </a:t>
                      </a:r>
                      <a:r>
                        <a:rPr kumimoji="0" lang="ko-KR" alt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게시글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비공개 여부 설정 가능하며 비공개 </a:t>
                      </a:r>
                      <a:r>
                        <a:rPr kumimoji="0" lang="ko-KR" alt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게시글은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본인과 관리자 외에는 접근이 불가능하다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파일 첨부 기능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체크박스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      - </a:t>
                      </a:r>
                      <a:r>
                        <a:rPr kumimoji="0" lang="ko-KR" alt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체크시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: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첨부파일 수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첨부파일 사이즈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,                            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첨부파일 </a:t>
                      </a:r>
                      <a:r>
                        <a:rPr kumimoji="0" lang="ko-KR" alt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확장자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부분 활성화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      - </a:t>
                      </a:r>
                      <a:r>
                        <a:rPr kumimoji="0" lang="ko-KR" alt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미체크시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: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비활성화 처리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첨부파일 수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(</a:t>
                      </a:r>
                      <a:r>
                        <a:rPr kumimoji="0" lang="ko-KR" alt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드롭다운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메뉴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최대 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개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첨부파일 사이즈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(Kbyte 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기준 최대 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8000KByte 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까지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첨부파일 </a:t>
                      </a:r>
                      <a:r>
                        <a:rPr kumimoji="0" lang="ko-KR" alt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확장자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체크박스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: jpeg, </a:t>
                      </a:r>
                      <a:r>
                        <a:rPr lang="en-US" altLang="ko-KR" sz="800" dirty="0" err="1" smtClean="0">
                          <a:latin typeface="+mn-ea"/>
                          <a:ea typeface="+mn-ea"/>
                        </a:rPr>
                        <a:t>webp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800" dirty="0" err="1" smtClean="0">
                          <a:latin typeface="+mn-ea"/>
                          <a:ea typeface="+mn-ea"/>
                        </a:rPr>
                        <a:t>png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, bmp, </a:t>
                      </a:r>
                      <a:r>
                        <a:rPr lang="en-US" altLang="ko-KR" sz="800" dirty="0" err="1" smtClean="0">
                          <a:latin typeface="+mn-ea"/>
                          <a:ea typeface="+mn-ea"/>
                        </a:rPr>
                        <a:t>tif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, tiff, </a:t>
                      </a:r>
                      <a:r>
                        <a:rPr lang="en-US" altLang="ko-KR" sz="800" dirty="0" err="1" smtClean="0">
                          <a:latin typeface="+mn-ea"/>
                          <a:ea typeface="+mn-ea"/>
                        </a:rPr>
                        <a:t>xls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800" dirty="0" err="1" smtClean="0">
                          <a:latin typeface="+mn-ea"/>
                          <a:ea typeface="+mn-ea"/>
                        </a:rPr>
                        <a:t>xlsx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, csv, </a:t>
                      </a:r>
                      <a:r>
                        <a:rPr lang="en-US" altLang="ko-KR" sz="800" dirty="0" err="1" smtClean="0">
                          <a:latin typeface="+mn-ea"/>
                          <a:ea typeface="+mn-ea"/>
                        </a:rPr>
                        <a:t>hwp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, doc, </a:t>
                      </a:r>
                      <a:r>
                        <a:rPr lang="en-US" altLang="ko-KR" sz="800" dirty="0" err="1" smtClean="0">
                          <a:latin typeface="+mn-ea"/>
                          <a:ea typeface="+mn-ea"/>
                        </a:rPr>
                        <a:t>docx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, txt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    - 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전체 선택 체크박스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체크 시 전체 선택 가능</a:t>
                      </a:r>
                      <a:endParaRPr lang="en-US" altLang="ko-KR" sz="800" dirty="0" smtClean="0"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5. 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게시판 사용 여부 선택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드롭다운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메뉴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옵션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전체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사용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미사용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   - 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미사용 선택 시 사용자 화면에 표시 안됨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6. 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생성 버튼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  : 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게시판 생성 후 게시판 관리 페이지로 이동 하여 화면에 생성한 게시판 표시 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7. 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닫기 버튼 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  : 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화면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ID: </a:t>
                      </a:r>
                      <a:r>
                        <a:rPr lang="en-US" altLang="en-US" sz="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REQ-SL-001</a:t>
                      </a:r>
                      <a:r>
                        <a:rPr lang="ko-KR" altLang="en-US" sz="8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으로 이</a:t>
                      </a:r>
                      <a:r>
                        <a:rPr lang="ko-KR" altLang="en-US" sz="900" b="0" i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동 </a:t>
                      </a:r>
                      <a:endParaRPr lang="en-US" altLang="en-US" sz="900" b="0" i="0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T="45725" marB="45725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360" y="1184811"/>
            <a:ext cx="8317090" cy="562226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100"/>
          <p:cNvSpPr txBox="1"/>
          <p:nvPr/>
        </p:nvSpPr>
        <p:spPr>
          <a:xfrm>
            <a:off x="363360" y="2275486"/>
            <a:ext cx="3216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6" name="TextBox 101"/>
          <p:cNvSpPr txBox="1"/>
          <p:nvPr/>
        </p:nvSpPr>
        <p:spPr>
          <a:xfrm>
            <a:off x="404930" y="2840983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7" name="TextBox 103"/>
          <p:cNvSpPr txBox="1"/>
          <p:nvPr/>
        </p:nvSpPr>
        <p:spPr>
          <a:xfrm>
            <a:off x="388054" y="3382866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 smtClean="0">
                <a:solidFill>
                  <a:srgbClr val="FF0000"/>
                </a:solidFill>
              </a:rPr>
              <a:t>③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8" name="TextBox 104"/>
          <p:cNvSpPr txBox="1"/>
          <p:nvPr/>
        </p:nvSpPr>
        <p:spPr>
          <a:xfrm>
            <a:off x="371178" y="4004208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 smtClean="0">
                <a:solidFill>
                  <a:srgbClr val="FF0000"/>
                </a:solidFill>
              </a:rPr>
              <a:t>④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9" name="TextBox 105"/>
          <p:cNvSpPr txBox="1"/>
          <p:nvPr/>
        </p:nvSpPr>
        <p:spPr>
          <a:xfrm>
            <a:off x="363360" y="587142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 smtClean="0">
                <a:solidFill>
                  <a:srgbClr val="FF0000"/>
                </a:solidFill>
              </a:rPr>
              <a:t>⑤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0" name="TextBox 106"/>
          <p:cNvSpPr txBox="1"/>
          <p:nvPr/>
        </p:nvSpPr>
        <p:spPr>
          <a:xfrm>
            <a:off x="7070391" y="6357921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solidFill>
                  <a:srgbClr val="FF0000"/>
                </a:solidFill>
              </a:rPr>
              <a:t>⑥</a:t>
            </a:r>
          </a:p>
        </p:txBody>
      </p:sp>
      <p:sp>
        <p:nvSpPr>
          <p:cNvPr id="11" name="TextBox 115"/>
          <p:cNvSpPr txBox="1"/>
          <p:nvPr/>
        </p:nvSpPr>
        <p:spPr>
          <a:xfrm>
            <a:off x="8439856" y="6332891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solidFill>
                  <a:srgbClr val="FF0000"/>
                </a:solidFill>
              </a:rPr>
              <a:t>⑦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789" y="2767183"/>
            <a:ext cx="407695" cy="91611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4" name="꺾인 연결선 13"/>
          <p:cNvCxnSpPr/>
          <p:nvPr/>
        </p:nvCxnSpPr>
        <p:spPr>
          <a:xfrm flipV="1">
            <a:off x="6012191" y="3834212"/>
            <a:ext cx="560420" cy="358858"/>
          </a:xfrm>
          <a:prstGeom prst="bentConnector2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6237926" y="2625935"/>
            <a:ext cx="669369" cy="11759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17" name="꺾인 연결선 16"/>
          <p:cNvCxnSpPr/>
          <p:nvPr/>
        </p:nvCxnSpPr>
        <p:spPr>
          <a:xfrm>
            <a:off x="2490157" y="6009929"/>
            <a:ext cx="745076" cy="339276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3431152" y="5421932"/>
            <a:ext cx="1817123" cy="11759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610" y="5555979"/>
            <a:ext cx="1480746" cy="90790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46757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6" name="표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3590665"/>
              </p:ext>
            </p:extLst>
          </p:nvPr>
        </p:nvGraphicFramePr>
        <p:xfrm>
          <a:off x="362953" y="746125"/>
          <a:ext cx="11000872" cy="244078"/>
        </p:xfrm>
        <a:graphic>
          <a:graphicData uri="http://schemas.openxmlformats.org/drawingml/2006/table">
            <a:tbl>
              <a:tblPr/>
              <a:tblGrid>
                <a:gridCol w="633378"/>
                <a:gridCol w="2569463"/>
                <a:gridCol w="663087"/>
                <a:gridCol w="1243289"/>
                <a:gridCol w="745973"/>
                <a:gridCol w="1906376"/>
                <a:gridCol w="828859"/>
                <a:gridCol w="2410447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메뉴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839" marB="4583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관리자페이지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&gt;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게시판관리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&gt;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게시판수정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839" marB="4583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839" marB="4583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1000" b="0" i="0" dirty="0" smtClean="0">
                          <a:solidFill>
                            <a:srgbClr val="000000"/>
                          </a:solidFill>
                          <a:latin typeface="+mn-lt"/>
                          <a:ea typeface="맑은 고딕"/>
                        </a:rPr>
                        <a:t>REQ-SL-003</a:t>
                      </a:r>
                      <a:endParaRPr lang="en-US" altLang="en-US" sz="1000" b="0" i="0" dirty="0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T="45839" marB="4583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839" marB="4583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게시판 수정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모달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839" marB="4583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권한</a:t>
                      </a:r>
                    </a:p>
                  </a:txBody>
                  <a:tcPr marT="45839" marB="4583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관리자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839" marB="4583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7" name="Group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532793"/>
              </p:ext>
            </p:extLst>
          </p:nvPr>
        </p:nvGraphicFramePr>
        <p:xfrm>
          <a:off x="368960" y="1185577"/>
          <a:ext cx="11012913" cy="5424593"/>
        </p:xfrm>
        <a:graphic>
          <a:graphicData uri="http://schemas.openxmlformats.org/drawingml/2006/table">
            <a:tbl>
              <a:tblPr/>
              <a:tblGrid>
                <a:gridCol w="831258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0033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563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바탕체" pitchFamily="17" charset="-127"/>
                      </a:endParaRPr>
                    </a:p>
                  </a:txBody>
                  <a:tcPr marT="45725" marB="45725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설명</a:t>
                      </a:r>
                    </a:p>
                  </a:txBody>
                  <a:tcPr marT="45725" marB="4572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0689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-&gt;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게시판 생성 </a:t>
                      </a:r>
                      <a:r>
                        <a:rPr kumimoji="0" lang="ko-KR" altLang="en-US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모달과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같으며 회원이 선택했던 정보들을 수정 </a:t>
                      </a:r>
                      <a:r>
                        <a:rPr kumimoji="0" lang="ko-KR" altLang="en-US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모달에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표시</a:t>
                      </a:r>
                      <a:endParaRPr kumimoji="0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25" marB="45725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40" y="1199596"/>
            <a:ext cx="8277960" cy="538482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31949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6" name="표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3809909"/>
              </p:ext>
            </p:extLst>
          </p:nvPr>
        </p:nvGraphicFramePr>
        <p:xfrm>
          <a:off x="362953" y="746125"/>
          <a:ext cx="11000872" cy="244078"/>
        </p:xfrm>
        <a:graphic>
          <a:graphicData uri="http://schemas.openxmlformats.org/drawingml/2006/table">
            <a:tbl>
              <a:tblPr/>
              <a:tblGrid>
                <a:gridCol w="633378"/>
                <a:gridCol w="2569463"/>
                <a:gridCol w="663087"/>
                <a:gridCol w="1243289"/>
                <a:gridCol w="745973"/>
                <a:gridCol w="1906376"/>
                <a:gridCol w="828859"/>
                <a:gridCol w="2410447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메뉴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839" marB="4583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관리자페이지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&gt;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게시물관리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839" marB="4583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839" marB="4583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1000" b="0" i="0" dirty="0" smtClean="0">
                          <a:solidFill>
                            <a:srgbClr val="000000"/>
                          </a:solidFill>
                          <a:latin typeface="+mn-lt"/>
                          <a:ea typeface="맑은 고딕"/>
                        </a:rPr>
                        <a:t>REQ-SL-004</a:t>
                      </a:r>
                      <a:endParaRPr lang="en-US" altLang="en-US" sz="1000" b="0" i="0" dirty="0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T="45839" marB="4583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839" marB="4583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통합게시물 관리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839" marB="4583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권한</a:t>
                      </a:r>
                    </a:p>
                  </a:txBody>
                  <a:tcPr marT="45839" marB="4583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관리자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839" marB="4583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7" name="Group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2893747"/>
              </p:ext>
            </p:extLst>
          </p:nvPr>
        </p:nvGraphicFramePr>
        <p:xfrm>
          <a:off x="368960" y="1185577"/>
          <a:ext cx="11012913" cy="5424593"/>
        </p:xfrm>
        <a:graphic>
          <a:graphicData uri="http://schemas.openxmlformats.org/drawingml/2006/table">
            <a:tbl>
              <a:tblPr/>
              <a:tblGrid>
                <a:gridCol w="831258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0033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563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바탕체" pitchFamily="17" charset="-127"/>
                      </a:endParaRPr>
                    </a:p>
                  </a:txBody>
                  <a:tcPr marT="45725" marB="45725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설명</a:t>
                      </a:r>
                    </a:p>
                  </a:txBody>
                  <a:tcPr marT="45725" marB="4572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0689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AutoNum type="arabicPeriod"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게시판 선택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드롭다운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메뉴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AutoNum type="arabicPeriod"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임시삭제 여부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드롭다운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메뉴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옵션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전체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Y, N)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AutoNum type="arabicPeriod"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검색 버튼 </a:t>
                      </a:r>
                      <a:endParaRPr kumimoji="0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  :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설명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1,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설명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번을 선택하여 검색된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게시물 목록 화면에 표시</a:t>
                      </a:r>
                      <a:endParaRPr kumimoji="0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4.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자세히 보기 버튼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화면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ID: </a:t>
                      </a:r>
                      <a:r>
                        <a:rPr lang="en-US" altLang="en-US" sz="1000" b="0" i="0" dirty="0" smtClean="0">
                          <a:solidFill>
                            <a:srgbClr val="000000"/>
                          </a:solidFill>
                          <a:latin typeface="+mn-lt"/>
                          <a:ea typeface="맑은 고딕"/>
                        </a:rPr>
                        <a:t>REQ-SL-005)</a:t>
                      </a:r>
                      <a:endParaRPr kumimoji="0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25" marB="45725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264" y="1208541"/>
            <a:ext cx="8257786" cy="539806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100"/>
          <p:cNvSpPr txBox="1"/>
          <p:nvPr/>
        </p:nvSpPr>
        <p:spPr>
          <a:xfrm>
            <a:off x="1731712" y="301595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6" name="TextBox 101"/>
          <p:cNvSpPr txBox="1"/>
          <p:nvPr/>
        </p:nvSpPr>
        <p:spPr>
          <a:xfrm>
            <a:off x="7588433" y="2820897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7" name="TextBox 103"/>
          <p:cNvSpPr txBox="1"/>
          <p:nvPr/>
        </p:nvSpPr>
        <p:spPr>
          <a:xfrm>
            <a:off x="8201818" y="333288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 smtClean="0">
                <a:solidFill>
                  <a:srgbClr val="FF0000"/>
                </a:solidFill>
              </a:rPr>
              <a:t>③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8" name="TextBox 104"/>
          <p:cNvSpPr txBox="1"/>
          <p:nvPr/>
        </p:nvSpPr>
        <p:spPr>
          <a:xfrm>
            <a:off x="7974926" y="4016388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 smtClean="0">
                <a:solidFill>
                  <a:srgbClr val="FF0000"/>
                </a:solidFill>
              </a:rPr>
              <a:t>④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254" y="1833376"/>
            <a:ext cx="1288355" cy="78994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직사각형 12"/>
          <p:cNvSpPr/>
          <p:nvPr/>
        </p:nvSpPr>
        <p:spPr>
          <a:xfrm>
            <a:off x="6983902" y="1703165"/>
            <a:ext cx="1605057" cy="10135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14" name="꺾인 연결선 13"/>
          <p:cNvCxnSpPr/>
          <p:nvPr/>
        </p:nvCxnSpPr>
        <p:spPr>
          <a:xfrm flipV="1">
            <a:off x="7384361" y="2770466"/>
            <a:ext cx="560420" cy="358858"/>
          </a:xfrm>
          <a:prstGeom prst="bentConnector2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/>
          <a:srcRect r="17037"/>
          <a:stretch/>
        </p:blipFill>
        <p:spPr>
          <a:xfrm>
            <a:off x="6783346" y="3292958"/>
            <a:ext cx="933066" cy="316925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511893" y="3134808"/>
            <a:ext cx="792110" cy="2171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485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6" name="표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5825769"/>
              </p:ext>
            </p:extLst>
          </p:nvPr>
        </p:nvGraphicFramePr>
        <p:xfrm>
          <a:off x="362953" y="746125"/>
          <a:ext cx="11000872" cy="396478"/>
        </p:xfrm>
        <a:graphic>
          <a:graphicData uri="http://schemas.openxmlformats.org/drawingml/2006/table">
            <a:tbl>
              <a:tblPr/>
              <a:tblGrid>
                <a:gridCol w="633378"/>
                <a:gridCol w="2569463"/>
                <a:gridCol w="663087"/>
                <a:gridCol w="1243289"/>
                <a:gridCol w="745973"/>
                <a:gridCol w="1906376"/>
                <a:gridCol w="828859"/>
                <a:gridCol w="2410447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메뉴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839" marB="4583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관리자페이지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&gt;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게시물관리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&gt;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게시물 자세히 보기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839" marB="4583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839" marB="4583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1000" b="0" i="0" dirty="0" smtClean="0">
                          <a:solidFill>
                            <a:srgbClr val="000000"/>
                          </a:solidFill>
                          <a:latin typeface="+mn-lt"/>
                          <a:ea typeface="맑은 고딕"/>
                        </a:rPr>
                        <a:t>REQ-SL-005</a:t>
                      </a:r>
                      <a:endParaRPr lang="en-US" altLang="en-US" sz="1000" b="0" i="0" dirty="0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T="45839" marB="4583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839" marB="4583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게시물 자세히 보기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모달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839" marB="4583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권한</a:t>
                      </a:r>
                    </a:p>
                  </a:txBody>
                  <a:tcPr marT="45839" marB="4583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관리자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839" marB="4583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7" name="Group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9850776"/>
              </p:ext>
            </p:extLst>
          </p:nvPr>
        </p:nvGraphicFramePr>
        <p:xfrm>
          <a:off x="368960" y="1185577"/>
          <a:ext cx="11012913" cy="5424593"/>
        </p:xfrm>
        <a:graphic>
          <a:graphicData uri="http://schemas.openxmlformats.org/drawingml/2006/table">
            <a:tbl>
              <a:tblPr/>
              <a:tblGrid>
                <a:gridCol w="831258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0033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563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바탕체" pitchFamily="17" charset="-127"/>
                      </a:endParaRPr>
                    </a:p>
                  </a:txBody>
                  <a:tcPr marT="45725" marB="45725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설명</a:t>
                      </a:r>
                    </a:p>
                  </a:txBody>
                  <a:tcPr marT="45725" marB="4572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0689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-&gt;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화면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ID </a:t>
                      </a:r>
                      <a:r>
                        <a:rPr lang="en-US" altLang="en-US" sz="1000" b="0" i="0" dirty="0" smtClean="0">
                          <a:solidFill>
                            <a:srgbClr val="000000"/>
                          </a:solidFill>
                          <a:latin typeface="+mn-lt"/>
                          <a:ea typeface="맑은 고딕"/>
                        </a:rPr>
                        <a:t>REQ-SL-004</a:t>
                      </a:r>
                      <a:r>
                        <a:rPr lang="ko-KR" altLang="en-US" sz="1000" b="0" i="0" baseline="0" dirty="0" smtClean="0">
                          <a:solidFill>
                            <a:srgbClr val="000000"/>
                          </a:solidFill>
                          <a:latin typeface="+mn-lt"/>
                          <a:ea typeface="맑은 고딕"/>
                        </a:rPr>
                        <a:t>에서 </a:t>
                      </a:r>
                      <a:r>
                        <a:rPr lang="en-US" altLang="ko-KR" sz="1000" b="0" i="0" baseline="0" dirty="0" smtClean="0">
                          <a:solidFill>
                            <a:srgbClr val="000000"/>
                          </a:solidFill>
                          <a:latin typeface="+mn-lt"/>
                          <a:ea typeface="맑은 고딕"/>
                        </a:rPr>
                        <a:t>‘</a:t>
                      </a:r>
                      <a:r>
                        <a:rPr lang="ko-KR" altLang="en-US" sz="1000" b="0" i="0" baseline="0" dirty="0" smtClean="0">
                          <a:solidFill>
                            <a:srgbClr val="000000"/>
                          </a:solidFill>
                          <a:latin typeface="+mn-lt"/>
                          <a:ea typeface="맑은 고딕"/>
                        </a:rPr>
                        <a:t>자세히 보기</a:t>
                      </a:r>
                      <a:r>
                        <a:rPr lang="en-US" altLang="ko-KR" sz="1000" b="0" i="0" baseline="0" dirty="0" smtClean="0">
                          <a:solidFill>
                            <a:srgbClr val="000000"/>
                          </a:solidFill>
                          <a:latin typeface="+mn-lt"/>
                          <a:ea typeface="맑은 고딕"/>
                        </a:rPr>
                        <a:t>’ </a:t>
                      </a:r>
                      <a:r>
                        <a:rPr lang="ko-KR" altLang="en-US" sz="1000" b="0" i="0" baseline="0" dirty="0" smtClean="0">
                          <a:solidFill>
                            <a:srgbClr val="000000"/>
                          </a:solidFill>
                          <a:latin typeface="+mn-lt"/>
                          <a:ea typeface="맑은 고딕"/>
                        </a:rPr>
                        <a:t>버튼 클릭 시 </a:t>
                      </a:r>
                      <a:r>
                        <a:rPr lang="ko-KR" altLang="en-US" sz="1000" b="0" i="0" baseline="0" dirty="0" err="1" smtClean="0">
                          <a:solidFill>
                            <a:srgbClr val="000000"/>
                          </a:solidFill>
                          <a:latin typeface="+mn-lt"/>
                          <a:ea typeface="맑은 고딕"/>
                        </a:rPr>
                        <a:t>모달</a:t>
                      </a:r>
                      <a:endParaRPr kumimoji="0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AutoNum type="arabicPeriod"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첨부 파일 다운로드 가능</a:t>
                      </a:r>
                      <a:endParaRPr kumimoji="0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AutoNum type="arabicPeriod"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삭제처리 버튼 </a:t>
                      </a:r>
                      <a:endParaRPr kumimoji="0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  -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임시삭제 처리가 되어 사용자 화면에서는 해당 </a:t>
                      </a:r>
                      <a:r>
                        <a:rPr kumimoji="0" lang="ko-KR" altLang="en-US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게시글을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볼 수 없음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  -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화면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ID: </a:t>
                      </a:r>
                      <a:r>
                        <a:rPr lang="en-US" altLang="en-US" sz="1000" b="0" i="0" dirty="0" smtClean="0">
                          <a:solidFill>
                            <a:srgbClr val="000000"/>
                          </a:solidFill>
                          <a:latin typeface="+mn-lt"/>
                          <a:ea typeface="맑은 고딕"/>
                        </a:rPr>
                        <a:t>REQ-SL-004 </a:t>
                      </a:r>
                      <a:r>
                        <a:rPr lang="ko-KR" altLang="en-US" sz="1000" b="0" i="0" dirty="0" smtClean="0">
                          <a:solidFill>
                            <a:srgbClr val="000000"/>
                          </a:solidFill>
                          <a:latin typeface="+mn-lt"/>
                          <a:ea typeface="맑은 고딕"/>
                        </a:rPr>
                        <a:t>해당하는 행의 임시삭제 열이 </a:t>
                      </a:r>
                      <a:r>
                        <a:rPr lang="en-US" altLang="ko-KR" sz="1000" b="0" i="0" dirty="0" smtClean="0">
                          <a:solidFill>
                            <a:srgbClr val="000000"/>
                          </a:solidFill>
                          <a:latin typeface="+mn-lt"/>
                          <a:ea typeface="맑은 고딕"/>
                        </a:rPr>
                        <a:t>N</a:t>
                      </a:r>
                      <a:r>
                        <a:rPr lang="en-US" altLang="ko-KR" sz="1000" b="0" i="0" baseline="0" dirty="0" smtClean="0">
                          <a:solidFill>
                            <a:srgbClr val="000000"/>
                          </a:solidFill>
                          <a:latin typeface="+mn-lt"/>
                          <a:ea typeface="맑은 고딕"/>
                        </a:rPr>
                        <a:t> </a:t>
                      </a:r>
                      <a:r>
                        <a:rPr lang="ko-KR" altLang="en-US" sz="1000" b="0" i="0" baseline="0" dirty="0" smtClean="0">
                          <a:solidFill>
                            <a:srgbClr val="000000"/>
                          </a:solidFill>
                          <a:latin typeface="+mn-lt"/>
                          <a:ea typeface="맑은 고딕"/>
                        </a:rPr>
                        <a:t>표시로 변경된다</a:t>
                      </a:r>
                      <a:r>
                        <a:rPr lang="en-US" altLang="ko-KR" sz="1000" b="0" i="0" baseline="0" dirty="0" smtClean="0">
                          <a:solidFill>
                            <a:srgbClr val="000000"/>
                          </a:solidFill>
                          <a:latin typeface="+mn-lt"/>
                          <a:ea typeface="맑은 고딕"/>
                        </a:rPr>
                        <a:t>. </a:t>
                      </a:r>
                      <a:endParaRPr kumimoji="0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3.  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완전삭제 버튼 </a:t>
                      </a:r>
                      <a:endParaRPr kumimoji="0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  : </a:t>
                      </a:r>
                      <a:r>
                        <a:rPr kumimoji="0" lang="ko-KR" altLang="en-US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게시글을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영구적으로 삭제 </a:t>
                      </a:r>
                      <a:endParaRPr kumimoji="0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4.  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수정버튼 </a:t>
                      </a:r>
                      <a:endParaRPr kumimoji="0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  : </a:t>
                      </a:r>
                      <a:r>
                        <a:rPr kumimoji="0" lang="ko-KR" altLang="en-US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게시글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수정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미완성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5.  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닫기 버튼 </a:t>
                      </a:r>
                      <a:endParaRPr kumimoji="0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  : 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화면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ID: </a:t>
                      </a:r>
                      <a:r>
                        <a:rPr lang="en-US" altLang="en-US" sz="1000" b="0" i="0" dirty="0" smtClean="0">
                          <a:solidFill>
                            <a:srgbClr val="000000"/>
                          </a:solidFill>
                          <a:latin typeface="+mn-lt"/>
                          <a:ea typeface="맑은 고딕"/>
                        </a:rPr>
                        <a:t>REQ-SL-004</a:t>
                      </a:r>
                      <a:r>
                        <a:rPr lang="en-US" altLang="en-US" sz="1000" b="0" i="0" baseline="0" dirty="0" smtClean="0">
                          <a:solidFill>
                            <a:srgbClr val="000000"/>
                          </a:solidFill>
                          <a:latin typeface="+mn-lt"/>
                          <a:ea typeface="맑은 고딕"/>
                        </a:rPr>
                        <a:t> </a:t>
                      </a:r>
                      <a:r>
                        <a:rPr lang="ko-KR" altLang="en-US" sz="1000" b="0" i="0" baseline="0" dirty="0" smtClean="0">
                          <a:solidFill>
                            <a:srgbClr val="000000"/>
                          </a:solidFill>
                          <a:latin typeface="+mn-lt"/>
                          <a:ea typeface="맑은 고딕"/>
                        </a:rPr>
                        <a:t>으로 이동</a:t>
                      </a:r>
                      <a:endParaRPr lang="en-US" altLang="en-US" sz="1000" b="0" i="0" dirty="0" smtClean="0">
                        <a:solidFill>
                          <a:srgbClr val="000000"/>
                        </a:solidFill>
                        <a:latin typeface="+mn-lt"/>
                        <a:ea typeface="맑은 고딕"/>
                      </a:endParaRPr>
                    </a:p>
                  </a:txBody>
                  <a:tcPr marT="45725" marB="45725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523" y="1347040"/>
            <a:ext cx="7200598" cy="492980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857" y="4610800"/>
            <a:ext cx="1694605" cy="69754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841" y="5176000"/>
            <a:ext cx="1530408" cy="66230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직사각형 6"/>
          <p:cNvSpPr/>
          <p:nvPr/>
        </p:nvSpPr>
        <p:spPr>
          <a:xfrm>
            <a:off x="3161238" y="5119797"/>
            <a:ext cx="1685614" cy="7747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18" name="꺾인 연결선 17"/>
          <p:cNvCxnSpPr/>
          <p:nvPr/>
        </p:nvCxnSpPr>
        <p:spPr>
          <a:xfrm rot="10800000">
            <a:off x="4889471" y="5838304"/>
            <a:ext cx="730110" cy="253669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6031253" y="4532716"/>
            <a:ext cx="1873493" cy="8694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21" name="꺾인 연결선 20"/>
          <p:cNvCxnSpPr/>
          <p:nvPr/>
        </p:nvCxnSpPr>
        <p:spPr>
          <a:xfrm rot="5400000" flipH="1" flipV="1">
            <a:off x="6517397" y="5487012"/>
            <a:ext cx="568326" cy="478202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100"/>
          <p:cNvSpPr txBox="1"/>
          <p:nvPr/>
        </p:nvSpPr>
        <p:spPr>
          <a:xfrm>
            <a:off x="840523" y="5449114"/>
            <a:ext cx="3216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25" name="TextBox 101"/>
          <p:cNvSpPr txBox="1"/>
          <p:nvPr/>
        </p:nvSpPr>
        <p:spPr>
          <a:xfrm>
            <a:off x="6207970" y="5918540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6" name="TextBox 103"/>
          <p:cNvSpPr txBox="1"/>
          <p:nvPr/>
        </p:nvSpPr>
        <p:spPr>
          <a:xfrm>
            <a:off x="6838120" y="5938610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 smtClean="0">
                <a:solidFill>
                  <a:srgbClr val="FF0000"/>
                </a:solidFill>
              </a:rPr>
              <a:t>③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27" name="TextBox 104"/>
          <p:cNvSpPr txBox="1"/>
          <p:nvPr/>
        </p:nvSpPr>
        <p:spPr>
          <a:xfrm>
            <a:off x="7232653" y="5934405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 smtClean="0">
                <a:solidFill>
                  <a:srgbClr val="FF0000"/>
                </a:solidFill>
              </a:rPr>
              <a:t>④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22" name="TextBox 105"/>
          <p:cNvSpPr txBox="1"/>
          <p:nvPr/>
        </p:nvSpPr>
        <p:spPr>
          <a:xfrm>
            <a:off x="5541064" y="5919017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 smtClean="0">
                <a:solidFill>
                  <a:srgbClr val="FF0000"/>
                </a:solidFill>
              </a:rPr>
              <a:t>⑤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14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1139</TotalTime>
  <Words>551</Words>
  <Application>Microsoft Office PowerPoint</Application>
  <PresentationFormat>와이드스크린</PresentationFormat>
  <Paragraphs>122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바탕체</vt:lpstr>
      <vt:lpstr>Arial</vt:lpstr>
      <vt:lpstr>Office 테마</vt:lpstr>
      <vt:lpstr>게시판 프로젝트 화면 설계서 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게시판 프로젝트 화면 설계서 </dc:title>
  <dc:creator>hg kim</dc:creator>
  <cp:lastModifiedBy>hg kim</cp:lastModifiedBy>
  <cp:revision>67</cp:revision>
  <dcterms:created xsi:type="dcterms:W3CDTF">2024-06-21T05:30:58Z</dcterms:created>
  <dcterms:modified xsi:type="dcterms:W3CDTF">2024-06-26T00:40:45Z</dcterms:modified>
</cp:coreProperties>
</file>