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0" r:id="rId3"/>
    <p:sldId id="258" r:id="rId4"/>
    <p:sldId id="259" r:id="rId5"/>
    <p:sldId id="280" r:id="rId6"/>
    <p:sldId id="264" r:id="rId7"/>
    <p:sldId id="263" r:id="rId8"/>
    <p:sldId id="265" r:id="rId9"/>
    <p:sldId id="262" r:id="rId10"/>
    <p:sldId id="266" r:id="rId11"/>
    <p:sldId id="267" r:id="rId12"/>
    <p:sldId id="272" r:id="rId13"/>
    <p:sldId id="28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0" y="1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뭔가 이상한 오목 </a:t>
            </a:r>
            <a:r>
              <a:rPr lang="en-US" altLang="ko-KR" sz="3200"/>
              <a:t>UI </a:t>
            </a:r>
            <a:r>
              <a:rPr lang="ko-KR" altLang="en-US" sz="3200"/>
              <a:t>구성 기획서</a:t>
            </a:r>
            <a:endParaRPr lang="ko-KR" altLang="en-US" sz="3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/>
              <a:t>작성일</a:t>
            </a:r>
            <a:r>
              <a:rPr lang="en-US" altLang="ko-KR" sz="2000"/>
              <a:t>: 2025-03-06</a:t>
            </a:r>
            <a:endParaRPr lang="en-US" altLang="ko-KR" sz="2000"/>
          </a:p>
        </p:txBody>
      </p:sp>
      <p:sp>
        <p:nvSpPr>
          <p:cNvPr id="7" name="부제목 2"/>
          <p:cNvSpPr txBox="1"/>
          <p:nvPr/>
        </p:nvSpPr>
        <p:spPr>
          <a:xfrm>
            <a:off x="9647545" y="6028657"/>
            <a:ext cx="2544456" cy="27308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400"/>
              <a:t>2</a:t>
            </a:r>
            <a:r>
              <a:rPr lang="ko-KR" altLang="en-US" sz="1400"/>
              <a:t>조</a:t>
            </a:r>
            <a:r>
              <a:rPr lang="en-US" altLang="ko-KR" sz="1400"/>
              <a:t>: </a:t>
            </a:r>
            <a:r>
              <a:rPr lang="ko-KR" altLang="en-US" sz="1400"/>
              <a:t>김하늘</a:t>
            </a:r>
            <a:r>
              <a:rPr lang="en-US" altLang="ko-KR" sz="1400"/>
              <a:t>,</a:t>
            </a:r>
            <a:r>
              <a:rPr lang="ko-KR" altLang="en-US" sz="1400"/>
              <a:t> 김선영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인증 화면 </a:t>
            </a:r>
            <a:r>
              <a:rPr lang="en-US" altLang="ko-KR" sz="1100" b="1"/>
              <a:t>&amp; </a:t>
            </a:r>
            <a:r>
              <a:rPr lang="ko-KR" altLang="en-US" sz="1100" b="1"/>
              <a:t>튜토리얼</a:t>
            </a:r>
            <a:endParaRPr lang="ko-KR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4547626" cy="272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계정 연동 및 튜토리얼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5026912" y="867623"/>
          <a:ext cx="6834530" cy="7410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/>
                <a:gridCol w="1366594"/>
                <a:gridCol w="804930"/>
                <a:gridCol w="42435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계정 연동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계정 구글 연동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게임 설명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팝업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최초 인증 시 튜토리얼 팝업이 출력됨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9156" y="810937"/>
            <a:ext cx="5668873" cy="5080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플레이 화면</a:t>
            </a:r>
            <a:endParaRPr lang="ko-KR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4547626" cy="272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게임 플레이 화면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5026912" y="867623"/>
          <a:ext cx="6834530" cy="9848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/>
                <a:gridCol w="1366594"/>
                <a:gridCol w="862330"/>
                <a:gridCol w="4186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게임 화면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팝업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매칭이 잡히면 게임 팝업이 실행됨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인게임 프로필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이미지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프로필 아이콘과 최근 전적이 표기됨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제한 시간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기능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차례에 남은 시간을 알려줌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66024" y="748830"/>
            <a:ext cx="5407598" cy="5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3-4. </a:t>
            </a:r>
            <a:r>
              <a:rPr lang="ko-KR" altLang="en-US" sz="1100" b="1"/>
              <a:t>플레이 결과 화면</a:t>
            </a:r>
            <a:endParaRPr lang="ko-KR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4547626" cy="272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결과 화면 탭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5026912" y="867623"/>
          <a:ext cx="6832283" cy="1472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/>
                <a:gridCol w="1414780"/>
                <a:gridCol w="862330"/>
                <a:gridCol w="4135755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승리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패배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승리 및 패배의 결과를 나타내는 이미지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점수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순위 변동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점수 및 순위가 실시간으로 변동된다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변동되는 애니메이션 추가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재대결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터치 시 상대방에게 재대결을 신청한다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나가기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터치 시 메인화면으로 이동한다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티어 승급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다음 티어에 속한 순위에 도달하면 티어 모양이 바뀌는 애니메이션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3471" y="709907"/>
            <a:ext cx="5344066" cy="5098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588" y="1127488"/>
            <a:ext cx="2527355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3-5. </a:t>
            </a:r>
            <a:r>
              <a:rPr lang="ko-KR" altLang="en-US" sz="1100" b="1"/>
              <a:t>게임 매칭 탭</a:t>
            </a:r>
            <a:endParaRPr lang="ko-KR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2527355" cy="272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게임 매칭 탭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2994508" y="867623"/>
          <a:ext cx="8864688" cy="7410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4182"/>
                <a:gridCol w="1835635"/>
                <a:gridCol w="1118848"/>
                <a:gridCol w="5366021"/>
              </a:tblGrid>
              <a:tr h="253365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매칭 대기 시간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매칭의 현재 대기 시간과 예상 대기 시간을 알려준다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매칭 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터치 시 게임 매칭을 취소한다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70985" y="560895"/>
            <a:ext cx="3536582" cy="5736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588" y="1127488"/>
            <a:ext cx="2703294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3-6. </a:t>
            </a:r>
            <a:r>
              <a:rPr lang="ko-KR" altLang="en-US" sz="1100" b="1"/>
              <a:t>내 정보 화면</a:t>
            </a:r>
            <a:endParaRPr lang="ko-KR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2703294" cy="272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내 정보 화면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3182580" y="867623"/>
          <a:ext cx="8678862" cy="22040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2600"/>
                <a:gridCol w="1735376"/>
                <a:gridCol w="1095034"/>
                <a:gridCol w="5315852"/>
              </a:tblGrid>
              <a:tr h="253365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프로필 아이콘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이미지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프로필을 나타내는 아이콘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닉네임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닉네임을 나타내는 텍스트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연동된 구글 닉네임</a:t>
                      </a: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최초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회 무료 변경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3-1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플레이 횟수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데이터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전체 플레이 횟수를 알려주는 정보다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3-2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전체 승률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데이터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전체 승률을 알려주는 정보다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3-3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흑돌 승률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데이터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흑돌 승률을 알려주는 정보다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3-4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백돌 승률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데이터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백돌 승률을 알려주는 정보다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최근 전적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데이터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자신의 최근 전적을 볼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내정보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특수 효과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내 정보 화면에 들어와 있는 것을 알 수 있는 특수 효과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15270" y="597587"/>
            <a:ext cx="3491338" cy="566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3-7. </a:t>
            </a:r>
            <a:r>
              <a:rPr lang="ko-KR" altLang="en-US" sz="1100" b="1"/>
              <a:t>컬렉션 화면</a:t>
            </a:r>
            <a:endParaRPr lang="ko-KR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4547626" cy="272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컬렉션 화면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5026912" y="867623"/>
          <a:ext cx="7075448" cy="24479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565"/>
                <a:gridCol w="1565825"/>
                <a:gridCol w="920524"/>
                <a:gridCol w="4155533"/>
              </a:tblGrid>
              <a:tr h="253365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 컬렉션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보유 중인 오목알의 수와 정보를 알 수 있고 착용할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사용중인 오목알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맨 왼쪽 상단에 위치하여 사용 중을 알 수 있는 텍스트가 나타남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 정보 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오목알의 정보를 나타내는 오버레이가 나타남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 사용 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해당 오목알을 인게임내 사용할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미보유한 오목알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이미지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정보만을 확인 가능하며 미보유중인 회색빛을 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6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 정보 오버레이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오버레이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오목알의 착수 및 사라지는 애니메이션을 볼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 애니메이션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애니메이션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선택한 오목알의 착수 및 없어짐 버튼에 해당하는 애니메이션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8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착수 애니메이션 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해당 오목알의 착수하는 애니메이션을 보여준다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9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없어짐 애니메이션 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해당 오목알이 사라지는 애니메이션을 보여준다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782" y="643935"/>
            <a:ext cx="5676588" cy="5490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588" y="1127488"/>
            <a:ext cx="2509154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3-8. </a:t>
            </a:r>
            <a:r>
              <a:rPr lang="ko-KR" altLang="en-US" sz="1100" b="1"/>
              <a:t>랭킹 화면</a:t>
            </a:r>
            <a:endParaRPr lang="ko-KR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2509154" cy="272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랭킹 화면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2988440" y="867623"/>
          <a:ext cx="8873002" cy="1472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4513"/>
                <a:gridCol w="1836753"/>
                <a:gridCol w="1119529"/>
                <a:gridCol w="5372205"/>
              </a:tblGrid>
              <a:tr h="253365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1-1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랭킹 순위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상위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위 유저의 순위를 확인할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1-2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랭킹 사용자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상위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위 유저의 닉네임을 확인할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1-3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랭킹 티어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상위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위 유저의 티어를 확인할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1-4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랭킹 점수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상위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위 유저의 점수를 확인할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1-5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랭킹 승률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상위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위 유저의 승률을 확인할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03127" y="746226"/>
            <a:ext cx="3308056" cy="5365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0. </a:t>
            </a:r>
            <a:r>
              <a:rPr lang="ko-KR" altLang="en-US" sz="1600" b="1">
                <a:latin typeface="+mj-lt"/>
              </a:rPr>
              <a:t>문서 이력</a:t>
            </a:r>
            <a:endParaRPr lang="en-US" altLang="ko-KR" sz="1600" b="1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36850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171902"/>
                <a:gridCol w="1748127"/>
                <a:gridCol w="7522562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200"/>
                        <a:t>김하늘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김선영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2025-03-06</a:t>
                      </a:r>
                      <a:endParaRPr lang="en-US" altLang="ko-KR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34697" y="2766629"/>
            <a:ext cx="2722606" cy="132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개요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화면 구성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en-US" altLang="ko-KR" b="1"/>
              <a:t>UI </a:t>
            </a:r>
            <a:r>
              <a:rPr lang="ko-KR" altLang="en-US" b="1"/>
              <a:t>구성</a:t>
            </a:r>
            <a:endParaRPr lang="en-US" altLang="ko-KR" b="1"/>
          </a:p>
        </p:txBody>
      </p:sp>
      <p:sp>
        <p:nvSpPr>
          <p:cNvPr id="8" name="TextBox 7"/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/>
              <a:t>목차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/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개요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4"/>
          <p:cNvSpPr/>
          <p:nvPr/>
        </p:nvSpPr>
        <p:spPr>
          <a:xfrm flipV="1">
            <a:off x="0" y="-720"/>
            <a:ext cx="12191760" cy="54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7" name="TextBox 5"/>
          <p:cNvSpPr/>
          <p:nvPr/>
        </p:nvSpPr>
        <p:spPr>
          <a:xfrm>
            <a:off x="320760" y="103680"/>
            <a:ext cx="1927800" cy="334080"/>
          </a:xfrm>
          <a:prstGeom prst="rect">
            <a:avLst/>
          </a:prstGeom>
          <a:noFill/>
          <a:ln w="0">
            <a:noFill/>
          </a:ln>
        </p:spPr>
        <p:txBody>
          <a:bodyPr lIns="89999" tIns="44999" rIns="89999" bIns="44999" anchor="ctr">
            <a:spAutoFit/>
          </a:bodyPr>
          <a:p>
            <a:pPr lvl="0">
              <a:lnSpc>
                <a:spcPct val="100000"/>
              </a:lnSpc>
              <a:buNone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1. </a:t>
            </a:r>
            <a:r>
              <a:rPr lang="ko-KR" sz="1600" b="1" strike="noStrike" spc="-1">
                <a:solidFill>
                  <a:srgbClr val="000000"/>
                </a:solidFill>
                <a:latin typeface="맑은 고딕"/>
              </a:rPr>
              <a:t>개요</a:t>
            </a:r>
            <a:endParaRPr lang="en-US" sz="1600" b="0" strike="noStrike" spc="-1">
              <a:latin typeface="Noto Sans KR"/>
            </a:endParaRPr>
          </a:p>
        </p:txBody>
      </p:sp>
      <p:sp>
        <p:nvSpPr>
          <p:cNvPr id="98" name="TextBox 6"/>
          <p:cNvSpPr/>
          <p:nvPr/>
        </p:nvSpPr>
        <p:spPr>
          <a:xfrm>
            <a:off x="320760" y="868680"/>
            <a:ext cx="6876720" cy="8197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ffff">
                <a:lumMod val="85000"/>
              </a:srgbClr>
            </a:solidFill>
            <a:round/>
          </a:ln>
        </p:spPr>
        <p:txBody>
          <a:bodyPr lIns="89999" tIns="44999" rIns="89999" bIns="44999" anchor="t">
            <a:spAutoFit/>
          </a:bodyPr>
          <a:p>
            <a:pPr marL="171360" lvl="0" indent="-171360">
              <a:lnSpc>
                <a:spcPct val="120000"/>
              </a:lnSpc>
              <a:buClr>
                <a:srgbClr val="000000"/>
              </a:buClr>
              <a:buFont typeface="StarSymbol"/>
              <a:buChar char="-"/>
              <a:defRPr/>
            </a:pP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본 문서는 </a:t>
            </a:r>
            <a:r>
              <a:rPr lang="ko-KR" altLang="en-US" sz="1000" b="0" strike="noStrike" spc="-1">
                <a:solidFill>
                  <a:srgbClr val="000000"/>
                </a:solidFill>
                <a:latin typeface="맑은 고딕"/>
              </a:rPr>
              <a:t>뭔가 이상한 오목</a:t>
            </a: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의 화면 및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UI </a:t>
            </a: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구성을 제공한다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.</a:t>
            </a:r>
            <a:endParaRPr lang="en-US" sz="1000" b="0" strike="noStrike" spc="-1">
              <a:solidFill>
                <a:srgbClr val="000000"/>
              </a:solidFill>
              <a:latin typeface="맑은 고딕"/>
            </a:endParaRPr>
          </a:p>
          <a:p>
            <a:pPr marL="171360" lvl="0" indent="-171360">
              <a:lnSpc>
                <a:spcPct val="120000"/>
              </a:lnSpc>
              <a:buClr>
                <a:srgbClr val="000000"/>
              </a:buClr>
              <a:buFont typeface="StarSymbol"/>
              <a:buChar char="-"/>
              <a:defRPr/>
            </a:pP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필요한 리소스 및 화면 플로우를 제공한다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.</a:t>
            </a:r>
            <a:endParaRPr lang="en-US" sz="1000" b="0" strike="noStrike" spc="-1">
              <a:solidFill>
                <a:srgbClr val="000000"/>
              </a:solidFill>
              <a:latin typeface="맑은 고딕"/>
            </a:endParaRPr>
          </a:p>
          <a:p>
            <a:pPr marL="171360" lvl="0" indent="-171360">
              <a:lnSpc>
                <a:spcPct val="120000"/>
              </a:lnSpc>
              <a:buClr>
                <a:srgbClr val="000000"/>
              </a:buClr>
              <a:buFont typeface="StarSymbol"/>
              <a:buChar char="-"/>
              <a:defRPr/>
            </a:pP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화면 구성 및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UI</a:t>
            </a: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는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1080(W) * 2280(H) </a:t>
            </a: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사이즈를 기준으로 제작한다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.</a:t>
            </a:r>
            <a:endParaRPr lang="en-US" sz="1000" b="0" strike="noStrike" spc="-1">
              <a:solidFill>
                <a:srgbClr val="000000"/>
              </a:solidFill>
              <a:latin typeface="맑은 고딕"/>
            </a:endParaRPr>
          </a:p>
          <a:p>
            <a:pPr marL="171360" lvl="0" indent="-171360">
              <a:lnSpc>
                <a:spcPct val="120000"/>
              </a:lnSpc>
              <a:buClr>
                <a:srgbClr val="000000"/>
              </a:buClr>
              <a:buFont typeface="StarSymbol"/>
              <a:buChar char="-"/>
              <a:defRPr/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UI </a:t>
            </a:r>
            <a:r>
              <a:rPr lang="ko-KR" sz="1000" b="0" strike="noStrike" spc="-1">
                <a:solidFill>
                  <a:srgbClr val="000000"/>
                </a:solidFill>
                <a:latin typeface="맑은 고딕"/>
              </a:rPr>
              <a:t>구성은 회의를 통해 수정될 수 있다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.</a:t>
            </a:r>
            <a:endParaRPr lang="en-US" sz="1000" b="0" strike="noStrike" spc="-1">
              <a:latin typeface="Noto Sans KR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320760" y="607320"/>
            <a:ext cx="1927800" cy="258120"/>
          </a:xfrm>
          <a:prstGeom prst="rect">
            <a:avLst/>
          </a:prstGeom>
          <a:noFill/>
          <a:ln w="0">
            <a:noFill/>
          </a:ln>
        </p:spPr>
        <p:txBody>
          <a:bodyPr lIns="89999" tIns="44999" rIns="89999" bIns="44999" anchor="ctr">
            <a:spAutoFit/>
          </a:bodyPr>
          <a:p>
            <a:pPr lvl="0">
              <a:lnSpc>
                <a:spcPct val="100000"/>
              </a:lnSpc>
              <a:buNone/>
              <a:defRPr/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</a:rPr>
              <a:t>1-1. </a:t>
            </a:r>
            <a:r>
              <a:rPr lang="ko-KR" sz="1100" b="1" strike="noStrike" spc="-1">
                <a:solidFill>
                  <a:srgbClr val="000000"/>
                </a:solidFill>
                <a:latin typeface="맑은 고딕"/>
              </a:rPr>
              <a:t>문서 개요</a:t>
            </a:r>
            <a:endParaRPr lang="en-US" sz="1100" b="0" strike="noStrike" spc="-1">
              <a:latin typeface="Noto Sans KR"/>
            </a:endParaRPr>
          </a:p>
        </p:txBody>
      </p:sp>
      <p:sp>
        <p:nvSpPr>
          <p:cNvPr id="103" name="TextBox 13"/>
          <p:cNvSpPr/>
          <p:nvPr/>
        </p:nvSpPr>
        <p:spPr>
          <a:xfrm>
            <a:off x="320760" y="1747800"/>
            <a:ext cx="1927800" cy="258120"/>
          </a:xfrm>
          <a:prstGeom prst="rect">
            <a:avLst/>
          </a:prstGeom>
          <a:noFill/>
          <a:ln w="0">
            <a:noFill/>
          </a:ln>
        </p:spPr>
        <p:txBody>
          <a:bodyPr lIns="89999" tIns="44999" rIns="89999" bIns="44999" anchor="ctr">
            <a:spAutoFit/>
          </a:bodyPr>
          <a:p>
            <a:pPr lvl="0">
              <a:lnSpc>
                <a:spcPct val="100000"/>
              </a:lnSpc>
              <a:buNone/>
              <a:defRPr/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</a:rPr>
              <a:t>1-2. </a:t>
            </a:r>
            <a:r>
              <a:rPr lang="ko-KR" sz="1100" b="1" strike="noStrike" spc="-1">
                <a:solidFill>
                  <a:srgbClr val="000000"/>
                </a:solidFill>
                <a:latin typeface="맑은 고딕"/>
              </a:rPr>
              <a:t>게임 개요</a:t>
            </a:r>
            <a:endParaRPr lang="en-US" sz="1100" b="0" strike="noStrike" spc="-1">
              <a:latin typeface="Noto Sans KR"/>
            </a:endParaRPr>
          </a:p>
        </p:txBody>
      </p:sp>
      <p:grpSp>
        <p:nvGrpSpPr>
          <p:cNvPr id="109" name=""/>
          <p:cNvGrpSpPr/>
          <p:nvPr/>
        </p:nvGrpSpPr>
        <p:grpSpPr>
          <a:xfrm rot="0">
            <a:off x="320760" y="2009159"/>
            <a:ext cx="7624328" cy="4634374"/>
            <a:chOff x="320760" y="2009160"/>
            <a:chExt cx="6665760" cy="3863880"/>
          </a:xfrm>
        </p:grpSpPr>
        <p:sp>
          <p:nvSpPr>
            <p:cNvPr id="100" name="TextBox 10"/>
            <p:cNvSpPr/>
            <p:nvPr/>
          </p:nvSpPr>
          <p:spPr>
            <a:xfrm>
              <a:off x="320760" y="4233960"/>
              <a:ext cx="6665760" cy="1639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ffff">
                  <a:lumMod val="85000"/>
                </a:srgbClr>
              </a:solidFill>
              <a:round/>
            </a:ln>
          </p:spPr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1" name="TextBox 11"/>
            <p:cNvSpPr/>
            <p:nvPr/>
          </p:nvSpPr>
          <p:spPr>
            <a:xfrm>
              <a:off x="320760" y="2268000"/>
              <a:ext cx="6665760" cy="1639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ffff">
                  <a:lumMod val="85000"/>
                </a:srgbClr>
              </a:solidFill>
              <a:round/>
            </a:ln>
          </p:spPr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2" name="TextBox 12"/>
            <p:cNvSpPr/>
            <p:nvPr/>
          </p:nvSpPr>
          <p:spPr>
            <a:xfrm>
              <a:off x="320759" y="2009158"/>
              <a:ext cx="6665760" cy="227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ffff">
                  <a:lumMod val="85000"/>
                </a:srgbClr>
              </a:solidFill>
              <a:round/>
            </a:ln>
          </p:spPr>
          <p:txBody>
            <a:bodyPr wrap="square" lIns="89999" tIns="44999" rIns="89999" bIns="44999" anchor="t">
              <a:spAutoFit/>
            </a:bodyPr>
            <a:p>
              <a:pPr marL="171360" lvl="0" indent="-171360">
                <a:lnSpc>
                  <a:spcPct val="120000"/>
                </a:lnSpc>
                <a:buClr>
                  <a:srgbClr val="000000"/>
                </a:buClr>
                <a:buFont typeface="StarSymbol"/>
                <a:buChar char="-"/>
                <a:defRPr/>
              </a:pPr>
              <a:r>
                <a:rPr lang="ko-KR" sz="1000" b="0" strike="noStrike" spc="-1">
                  <a:solidFill>
                    <a:srgbClr val="000000"/>
                  </a:solidFill>
                  <a:latin typeface="맑은 고딕"/>
                </a:rPr>
                <a:t>본 게임은 본래 오목의 틀을 깨부수고 우리만의 규칙을 새롭게 적용한 게임으로 재탄생했다</a:t>
              </a: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.</a:t>
              </a:r>
              <a:endParaRPr lang="en-US" sz="1000" b="0" strike="noStrike" spc="-1">
                <a:latin typeface="Noto Sans KR"/>
              </a:endParaRPr>
            </a:p>
          </p:txBody>
        </p:sp>
        <p:sp>
          <p:nvSpPr>
            <p:cNvPr id="104" name="TextBox 18"/>
            <p:cNvSpPr/>
            <p:nvPr/>
          </p:nvSpPr>
          <p:spPr>
            <a:xfrm>
              <a:off x="320759" y="3975119"/>
              <a:ext cx="6665760" cy="2296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ffff">
                  <a:lumMod val="85000"/>
                </a:srgbClr>
              </a:solidFill>
              <a:round/>
            </a:ln>
          </p:spPr>
          <p:txBody>
            <a:bodyPr wrap="square" lIns="89999" tIns="44999" rIns="89999" bIns="44999" anchor="t">
              <a:spAutoFit/>
            </a:bodyPr>
            <a:p>
              <a:pPr lvl="0">
                <a:lnSpc>
                  <a:spcPct val="120000"/>
                </a:lnSpc>
                <a:buNone/>
                <a:defRPr/>
              </a:pP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- </a:t>
              </a:r>
              <a:r>
                <a:rPr lang="ko-KR" sz="1000" b="0" strike="noStrike" spc="-1">
                  <a:solidFill>
                    <a:srgbClr val="000000"/>
                  </a:solidFill>
                  <a:latin typeface="맑은 고딕"/>
                </a:rPr>
                <a:t>오목알이 없어지면서 기존의 오목에 기억력을 더해 고난도의 집중력을 요구하는 이상한 오목</a:t>
              </a:r>
              <a:r>
                <a:rPr lang="ko-KR" altLang="en-US" sz="1000" b="0" strike="noStrike" spc="-1">
                  <a:solidFill>
                    <a:srgbClr val="000000"/>
                  </a:solidFill>
                  <a:latin typeface="맑은 고딕"/>
                </a:rPr>
                <a:t>이</a:t>
              </a:r>
              <a:r>
                <a:rPr lang="ko-KR" sz="1000" b="0" strike="noStrike" spc="-1">
                  <a:solidFill>
                    <a:srgbClr val="000000"/>
                  </a:solidFill>
                  <a:latin typeface="맑은 고딕"/>
                </a:rPr>
                <a:t>다</a:t>
              </a: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.</a:t>
              </a:r>
              <a:endParaRPr lang="en-US" sz="10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pic>
          <p:nvPicPr>
            <p:cNvPr id="105" name="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0000" y="4397400"/>
              <a:ext cx="1080000" cy="1362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00000" y="4421520"/>
              <a:ext cx="2340000" cy="130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61160" y="2387160"/>
              <a:ext cx="1914840" cy="142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" name="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20000" y="2392920"/>
              <a:ext cx="1818720" cy="13870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/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화면 구성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화면 구성</a:t>
            </a:r>
            <a:endParaRPr lang="en-US" altLang="ko-KR" sz="1600" b="1">
              <a:latin typeface="+mj-lt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320588" y="868699"/>
            <a:ext cx="8411069" cy="4679590"/>
            <a:chOff x="320588" y="868699"/>
            <a:chExt cx="7149158" cy="3799893"/>
          </a:xfrm>
        </p:grpSpPr>
        <p:sp>
          <p:nvSpPr>
            <p:cNvPr id="22" name="TextBox 21"/>
            <p:cNvSpPr txBox="1"/>
            <p:nvPr/>
          </p:nvSpPr>
          <p:spPr>
            <a:xfrm>
              <a:off x="320588" y="1127488"/>
              <a:ext cx="7149158" cy="3541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 lvl="0">
                <a:lnSpc>
                  <a:spcPct val="120000"/>
                </a:lnSpc>
                <a:defRPr/>
              </a:pPr>
              <a:endParaRPr lang="en-US" altLang="ko-KR" sz="100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588" y="868698"/>
              <a:ext cx="7149158" cy="221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 marL="171450" lvl="0" indent="-171450">
                <a:lnSpc>
                  <a:spcPct val="120000"/>
                </a:lnSpc>
                <a:buFontTx/>
                <a:buChar char="-"/>
                <a:defRPr/>
              </a:pPr>
              <a:r>
                <a:rPr lang="ko-KR" altLang="en-US" sz="1000">
                  <a:latin typeface="+mj-lt"/>
                </a:rPr>
                <a:t>게임의 화면 플로우 구성은 다음과 같다</a:t>
              </a:r>
              <a:r>
                <a:rPr lang="en-US" altLang="ko-KR" sz="1000">
                  <a:latin typeface="+mj-lt"/>
                </a:rPr>
                <a:t>.</a:t>
              </a:r>
              <a:endParaRPr lang="en-US" altLang="ko-KR" sz="1000"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</a:t>
            </a:r>
            <a:r>
              <a:rPr lang="ko-KR" altLang="en-US" sz="1100" b="1"/>
              <a:t>화면 플로우</a:t>
            </a:r>
            <a:endParaRPr lang="en-US" altLang="ko-KR" sz="1100" b="1">
              <a:latin typeface="+mj-lt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94724" y="254809"/>
            <a:ext cx="9354515" cy="61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/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UI </a:t>
            </a:r>
            <a:r>
              <a:rPr lang="ko-KR" altLang="en-US" sz="2400" b="1"/>
              <a:t>구성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UI </a:t>
            </a:r>
            <a:r>
              <a:rPr lang="ko-KR" altLang="en-US" sz="1600" b="1"/>
              <a:t>구성</a:t>
            </a:r>
            <a:endParaRPr lang="en-US" altLang="ko-KR" sz="1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타이틀 화면</a:t>
            </a:r>
            <a:endParaRPr lang="en-US" altLang="ko-KR" sz="1100" b="1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</a:rPr>
              <a:t>타이틀 구성은 다음과 같다</a:t>
            </a:r>
            <a:r>
              <a:rPr lang="en-US" altLang="ko-KR" sz="1000">
                <a:latin typeface="+mj-lt"/>
              </a:rPr>
              <a:t>.</a:t>
            </a:r>
            <a:endParaRPr lang="en-US" altLang="ko-KR" sz="10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1000">
              <a:latin typeface="+mj-lt"/>
            </a:endParaRPr>
          </a:p>
        </p:txBody>
      </p:sp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5026912" y="867623"/>
          <a:ext cx="6841130" cy="22040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/>
                <a:gridCol w="1366594"/>
                <a:gridCol w="811530"/>
                <a:gridCol w="42435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메인 타이틀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이미지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뭔가 이상한 오목 타이틀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en-US" altLang="ko-KR" sz="1000"/>
                        <a:t>Touch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to Start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텍스트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점수표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내 정보로 이동한다 </a:t>
                      </a:r>
                      <a:r>
                        <a:rPr lang="en-US" altLang="ko-KR" sz="1000"/>
                        <a:t>+</a:t>
                      </a:r>
                      <a:r>
                        <a:rPr lang="ko-KR" altLang="en-US" sz="1000"/>
                        <a:t> 최근 전적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대전 찾기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접속중인 유저와 게임이 매칭된다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5-1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내정보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흑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백돌의 승률 및 점수를 알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5-2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오목알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메인 화면으로 이동한다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5-3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컬렉션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보유한 커스텀 아이템 확인 및 착용할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5-4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랭킹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버튼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 latinLnBrk="1">
                        <a:defRPr/>
                      </a:pPr>
                      <a:r>
                        <a:rPr lang="ko-KR" altLang="en-US" sz="1000"/>
                        <a:t>터치 시 자신의 순위 및 상위 몇명의 순위와 정보를 확인할 수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76738" y="867062"/>
            <a:ext cx="5547529" cy="51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707</ep:Words>
  <ep:PresentationFormat>와이드스크린</ep:PresentationFormat>
  <ep:Paragraphs>44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뭔가 이상한 오목 UI 구성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had92</cp:lastModifiedBy>
  <dcterms:modified xsi:type="dcterms:W3CDTF">2025-03-07T01:15:30.373</dcterms:modified>
  <cp:revision>132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