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진철(신소재공학과)" userId="e58659c1-6294-4df8-b7a4-e5e889ca82a6" providerId="ADAL" clId="{F3C82693-FF77-4231-AB1A-C37E798AA833}"/>
    <pc:docChg chg="custSel addSld delSld modSld">
      <pc:chgData name="김진철(신소재공학과)" userId="e58659c1-6294-4df8-b7a4-e5e889ca82a6" providerId="ADAL" clId="{F3C82693-FF77-4231-AB1A-C37E798AA833}" dt="2022-11-24T12:26:41.102" v="1993"/>
      <pc:docMkLst>
        <pc:docMk/>
      </pc:docMkLst>
      <pc:sldChg chg="modSp mod">
        <pc:chgData name="김진철(신소재공학과)" userId="e58659c1-6294-4df8-b7a4-e5e889ca82a6" providerId="ADAL" clId="{F3C82693-FF77-4231-AB1A-C37E798AA833}" dt="2022-11-24T12:09:02.972" v="842" actId="20577"/>
        <pc:sldMkLst>
          <pc:docMk/>
          <pc:sldMk cId="86182796" sldId="261"/>
        </pc:sldMkLst>
        <pc:spChg chg="mod">
          <ac:chgData name="김진철(신소재공학과)" userId="e58659c1-6294-4df8-b7a4-e5e889ca82a6" providerId="ADAL" clId="{F3C82693-FF77-4231-AB1A-C37E798AA833}" dt="2022-11-24T12:09:02.972" v="842" actId="20577"/>
          <ac:spMkLst>
            <pc:docMk/>
            <pc:sldMk cId="86182796" sldId="261"/>
            <ac:spMk id="4" creationId="{6DFB785C-4AAE-467B-BC87-9DBEC80601FA}"/>
          </ac:spMkLst>
        </pc:spChg>
      </pc:sldChg>
      <pc:sldChg chg="addSp modSp del mod">
        <pc:chgData name="김진철(신소재공학과)" userId="e58659c1-6294-4df8-b7a4-e5e889ca82a6" providerId="ADAL" clId="{F3C82693-FF77-4231-AB1A-C37E798AA833}" dt="2022-11-24T12:17:57.667" v="1656" actId="47"/>
        <pc:sldMkLst>
          <pc:docMk/>
          <pc:sldMk cId="3257966584" sldId="262"/>
        </pc:sldMkLst>
        <pc:spChg chg="mod">
          <ac:chgData name="김진철(신소재공학과)" userId="e58659c1-6294-4df8-b7a4-e5e889ca82a6" providerId="ADAL" clId="{F3C82693-FF77-4231-AB1A-C37E798AA833}" dt="2022-11-21T10:55:59.197" v="767" actId="1036"/>
          <ac:spMkLst>
            <pc:docMk/>
            <pc:sldMk cId="3257966584" sldId="262"/>
            <ac:spMk id="3" creationId="{209DAC01-E08D-AD94-8DDF-A8358A1AAA79}"/>
          </ac:spMkLst>
        </pc:spChg>
        <pc:spChg chg="mod">
          <ac:chgData name="김진철(신소재공학과)" userId="e58659c1-6294-4df8-b7a4-e5e889ca82a6" providerId="ADAL" clId="{F3C82693-FF77-4231-AB1A-C37E798AA833}" dt="2022-11-21T10:55:59.197" v="767" actId="1036"/>
          <ac:spMkLst>
            <pc:docMk/>
            <pc:sldMk cId="3257966584" sldId="262"/>
            <ac:spMk id="5" creationId="{EB37DEDE-438C-BFEB-7C7D-BC83D64520F1}"/>
          </ac:spMkLst>
        </pc:spChg>
        <pc:spChg chg="mod">
          <ac:chgData name="김진철(신소재공학과)" userId="e58659c1-6294-4df8-b7a4-e5e889ca82a6" providerId="ADAL" clId="{F3C82693-FF77-4231-AB1A-C37E798AA833}" dt="2022-11-21T10:58:59.467" v="833" actId="21"/>
          <ac:spMkLst>
            <pc:docMk/>
            <pc:sldMk cId="3257966584" sldId="262"/>
            <ac:spMk id="6" creationId="{AF01FFE8-E48D-CD88-0C2A-BC05157BA4F1}"/>
          </ac:spMkLst>
        </pc:spChg>
        <pc:spChg chg="mod">
          <ac:chgData name="김진철(신소재공학과)" userId="e58659c1-6294-4df8-b7a4-e5e889ca82a6" providerId="ADAL" clId="{F3C82693-FF77-4231-AB1A-C37E798AA833}" dt="2022-11-21T10:55:59.197" v="767" actId="1036"/>
          <ac:spMkLst>
            <pc:docMk/>
            <pc:sldMk cId="3257966584" sldId="262"/>
            <ac:spMk id="7" creationId="{672080C1-4E9C-4A36-B0BD-AD4F260BA12C}"/>
          </ac:spMkLst>
        </pc:spChg>
        <pc:spChg chg="mod">
          <ac:chgData name="김진철(신소재공학과)" userId="e58659c1-6294-4df8-b7a4-e5e889ca82a6" providerId="ADAL" clId="{F3C82693-FF77-4231-AB1A-C37E798AA833}" dt="2022-11-21T10:55:59.197" v="767" actId="1036"/>
          <ac:spMkLst>
            <pc:docMk/>
            <pc:sldMk cId="3257966584" sldId="262"/>
            <ac:spMk id="8" creationId="{DB0750F7-3060-4A56-1587-DB651D3DD82A}"/>
          </ac:spMkLst>
        </pc:spChg>
        <pc:spChg chg="add mod">
          <ac:chgData name="김진철(신소재공학과)" userId="e58659c1-6294-4df8-b7a4-e5e889ca82a6" providerId="ADAL" clId="{F3C82693-FF77-4231-AB1A-C37E798AA833}" dt="2022-11-21T10:58:41.649" v="805" actId="113"/>
          <ac:spMkLst>
            <pc:docMk/>
            <pc:sldMk cId="3257966584" sldId="262"/>
            <ac:spMk id="9" creationId="{827B7E4E-699A-7879-6BBB-97C9E3C537F5}"/>
          </ac:spMkLst>
        </pc:spChg>
      </pc:sldChg>
      <pc:sldChg chg="addSp modSp mod">
        <pc:chgData name="김진철(신소재공학과)" userId="e58659c1-6294-4df8-b7a4-e5e889ca82a6" providerId="ADAL" clId="{F3C82693-FF77-4231-AB1A-C37E798AA833}" dt="2022-11-24T12:26:41.102" v="1993"/>
        <pc:sldMkLst>
          <pc:docMk/>
          <pc:sldMk cId="2110058197" sldId="263"/>
        </pc:sldMkLst>
        <pc:spChg chg="add mod">
          <ac:chgData name="김진철(신소재공학과)" userId="e58659c1-6294-4df8-b7a4-e5e889ca82a6" providerId="ADAL" clId="{F3C82693-FF77-4231-AB1A-C37E798AA833}" dt="2022-11-21T10:58:45.393" v="808" actId="113"/>
          <ac:spMkLst>
            <pc:docMk/>
            <pc:sldMk cId="2110058197" sldId="263"/>
            <ac:spMk id="2" creationId="{F3AD55E2-119B-0216-919A-95F30CF07676}"/>
          </ac:spMkLst>
        </pc:spChg>
        <pc:spChg chg="mod">
          <ac:chgData name="김진철(신소재공학과)" userId="e58659c1-6294-4df8-b7a4-e5e889ca82a6" providerId="ADAL" clId="{F3C82693-FF77-4231-AB1A-C37E798AA833}" dt="2022-11-21T10:56:10.653" v="800" actId="1036"/>
          <ac:spMkLst>
            <pc:docMk/>
            <pc:sldMk cId="2110058197" sldId="263"/>
            <ac:spMk id="3" creationId="{209DAC01-E08D-AD94-8DDF-A8358A1AAA79}"/>
          </ac:spMkLst>
        </pc:spChg>
        <pc:spChg chg="mod">
          <ac:chgData name="김진철(신소재공학과)" userId="e58659c1-6294-4df8-b7a4-e5e889ca82a6" providerId="ADAL" clId="{F3C82693-FF77-4231-AB1A-C37E798AA833}" dt="2022-11-24T12:23:12.235" v="1816" actId="20577"/>
          <ac:spMkLst>
            <pc:docMk/>
            <pc:sldMk cId="2110058197" sldId="263"/>
            <ac:spMk id="5" creationId="{EB37DEDE-438C-BFEB-7C7D-BC83D64520F1}"/>
          </ac:spMkLst>
        </pc:spChg>
        <pc:spChg chg="mod">
          <ac:chgData name="김진철(신소재공학과)" userId="e58659c1-6294-4df8-b7a4-e5e889ca82a6" providerId="ADAL" clId="{F3C82693-FF77-4231-AB1A-C37E798AA833}" dt="2022-11-24T12:18:45.908" v="1766"/>
          <ac:spMkLst>
            <pc:docMk/>
            <pc:sldMk cId="2110058197" sldId="263"/>
            <ac:spMk id="6" creationId="{AF01FFE8-E48D-CD88-0C2A-BC05157BA4F1}"/>
          </ac:spMkLst>
        </pc:spChg>
        <pc:spChg chg="mod">
          <ac:chgData name="김진철(신소재공학과)" userId="e58659c1-6294-4df8-b7a4-e5e889ca82a6" providerId="ADAL" clId="{F3C82693-FF77-4231-AB1A-C37E798AA833}" dt="2022-11-24T12:26:41.102" v="1993"/>
          <ac:spMkLst>
            <pc:docMk/>
            <pc:sldMk cId="2110058197" sldId="263"/>
            <ac:spMk id="7" creationId="{672080C1-4E9C-4A36-B0BD-AD4F260BA12C}"/>
          </ac:spMkLst>
        </pc:spChg>
        <pc:spChg chg="mod">
          <ac:chgData name="김진철(신소재공학과)" userId="e58659c1-6294-4df8-b7a4-e5e889ca82a6" providerId="ADAL" clId="{F3C82693-FF77-4231-AB1A-C37E798AA833}" dt="2022-11-21T10:53:18.845" v="346"/>
          <ac:spMkLst>
            <pc:docMk/>
            <pc:sldMk cId="2110058197" sldId="263"/>
            <ac:spMk id="8" creationId="{DB0750F7-3060-4A56-1587-DB651D3DD82A}"/>
          </ac:spMkLst>
        </pc:spChg>
      </pc:sldChg>
      <pc:sldChg chg="modSp add mod">
        <pc:chgData name="김진철(신소재공학과)" userId="e58659c1-6294-4df8-b7a4-e5e889ca82a6" providerId="ADAL" clId="{F3C82693-FF77-4231-AB1A-C37E798AA833}" dt="2022-11-24T12:17:50.166" v="1655"/>
        <pc:sldMkLst>
          <pc:docMk/>
          <pc:sldMk cId="1474861326" sldId="264"/>
        </pc:sldMkLst>
        <pc:spChg chg="mod">
          <ac:chgData name="김진철(신소재공학과)" userId="e58659c1-6294-4df8-b7a4-e5e889ca82a6" providerId="ADAL" clId="{F3C82693-FF77-4231-AB1A-C37E798AA833}" dt="2022-11-24T12:13:01.076" v="1522" actId="20577"/>
          <ac:spMkLst>
            <pc:docMk/>
            <pc:sldMk cId="1474861326" sldId="264"/>
            <ac:spMk id="3" creationId="{209DAC01-E08D-AD94-8DDF-A8358A1AAA79}"/>
          </ac:spMkLst>
        </pc:spChg>
        <pc:spChg chg="mod">
          <ac:chgData name="김진철(신소재공학과)" userId="e58659c1-6294-4df8-b7a4-e5e889ca82a6" providerId="ADAL" clId="{F3C82693-FF77-4231-AB1A-C37E798AA833}" dt="2022-11-24T12:17:50.166" v="1655"/>
          <ac:spMkLst>
            <pc:docMk/>
            <pc:sldMk cId="1474861326" sldId="264"/>
            <ac:spMk id="5" creationId="{EB37DEDE-438C-BFEB-7C7D-BC83D64520F1}"/>
          </ac:spMkLst>
        </pc:spChg>
        <pc:spChg chg="mod">
          <ac:chgData name="김진철(신소재공학과)" userId="e58659c1-6294-4df8-b7a4-e5e889ca82a6" providerId="ADAL" clId="{F3C82693-FF77-4231-AB1A-C37E798AA833}" dt="2022-11-24T12:10:50.361" v="1016" actId="20577"/>
          <ac:spMkLst>
            <pc:docMk/>
            <pc:sldMk cId="1474861326" sldId="264"/>
            <ac:spMk id="6" creationId="{AF01FFE8-E48D-CD88-0C2A-BC05157BA4F1}"/>
          </ac:spMkLst>
        </pc:spChg>
        <pc:spChg chg="mod">
          <ac:chgData name="김진철(신소재공학과)" userId="e58659c1-6294-4df8-b7a4-e5e889ca82a6" providerId="ADAL" clId="{F3C82693-FF77-4231-AB1A-C37E798AA833}" dt="2022-11-24T12:11:39.250" v="1193" actId="20577"/>
          <ac:spMkLst>
            <pc:docMk/>
            <pc:sldMk cId="1474861326" sldId="264"/>
            <ac:spMk id="7" creationId="{672080C1-4E9C-4A36-B0BD-AD4F260BA1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52BFC-F08C-5E00-DED4-F03CC2872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0D522-32DB-8B19-7DED-685A60428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A40D3-4FD3-5653-E839-096D920C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F59-098B-4DB2-9B86-5D0689819D4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613B0-DF9C-4726-3BA5-FBC4E78A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A0ABB-3E55-2E7A-F023-066B970A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EA99-FB54-4E4A-B8D8-C74C6ADE7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0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CA195-9DB1-8E32-99EF-2FAAF24B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633690-E903-95A5-980D-4B6B96069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93E23-E855-F402-D9C2-60237AAE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F59-098B-4DB2-9B86-5D0689819D4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75842-7814-2BEE-7237-87F99CE6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BA3C2-29B7-3CF9-8488-61826FEF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EA99-FB54-4E4A-B8D8-C74C6ADE7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4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DBC21C-563F-1A5A-4069-F7BBF4C82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DBB44C-CCCF-ADD5-3240-62CF751AE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40E5E-36D7-7297-FC10-2D5CE1F8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F59-098B-4DB2-9B86-5D0689819D4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349B9-CCAF-7D21-EBFE-7A48F8E7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99871-DEEB-51A1-CC07-58949590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EA99-FB54-4E4A-B8D8-C74C6ADE7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4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61040-18E5-3759-8E84-F00F1558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8264D-563A-851C-7A18-69B8B6CC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A0455-5641-B3CD-EA6E-BB614987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F59-098B-4DB2-9B86-5D0689819D4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D33CA-9D26-646C-4B1E-A552FCB4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6C798-85B5-E8D0-57AC-A49D9213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EA99-FB54-4E4A-B8D8-C74C6ADE7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6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41AA1-3D87-210D-C11B-4E426EBA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9CBCA-6532-606F-CA23-EB09CFCDC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24AB5-9DF3-11F6-EEF9-424C3C8B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F59-098B-4DB2-9B86-5D0689819D4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3A3DD-285C-CE42-05AF-262B09B5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F3669-BBB3-09F4-9192-8EA1612E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EA99-FB54-4E4A-B8D8-C74C6ADE7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2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9E9C6-BCDF-6B11-3434-ADEA77E8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0CDA3-0208-C413-768B-38E1F1C7E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732E84-8796-4D5C-7F35-54D12ADF3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F9100-679B-5460-E467-A2347A24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F59-098B-4DB2-9B86-5D0689819D4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A586B-98B7-C712-B2DE-53F9C6ED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820D8-EEA6-4324-2F1C-7B515029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EA99-FB54-4E4A-B8D8-C74C6ADE7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4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F145C-D83A-E2FA-66AB-CCCD384D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DB38E-53F5-C42C-22E4-87C369051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A7A5D-8FBF-D1ED-F523-060B39110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69071-1C8A-BA45-080C-7C3A13159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4BA741-F1B2-31D3-44D3-68423A0D9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5FCCF2-A852-C494-D56C-AB7E44C0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F59-098B-4DB2-9B86-5D0689819D4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3EC396-51B0-B652-0036-06FACC97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8C3D92-3BD7-EC09-4A08-716CE195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EA99-FB54-4E4A-B8D8-C74C6ADE7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0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5408A-2ECC-6A2E-1104-24D5E135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F038AA-BEE8-E260-5A0B-4718C8C2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F59-098B-4DB2-9B86-5D0689819D4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B7B5BF-A9CA-3EED-3873-71C5EFB1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65EE41-4793-4EEA-1445-8654E641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EA99-FB54-4E4A-B8D8-C74C6ADE7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50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B3B899-5391-B515-4BC9-922B1023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F59-098B-4DB2-9B86-5D0689819D4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53EAAB-F73E-1DBD-2AAC-FFDB7221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8CBE7E-F94D-07C1-D00F-0DC6F1A5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EA99-FB54-4E4A-B8D8-C74C6ADE7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9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CCE28-5C0D-20AD-5822-8452CEAF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3C3F1-F0D3-C2B6-6450-111250F7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5B602C-59D7-154E-9180-120C7624E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90FE68-EFD1-624A-C2DB-4D80B657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F59-098B-4DB2-9B86-5D0689819D4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D29F8-57AB-53B1-299B-EF290E92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79B08-A149-73D7-BC0E-E9909C7B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EA99-FB54-4E4A-B8D8-C74C6ADE7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1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48E50-DBDE-C99B-30F7-9D700A46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F7ED24-4A40-EE5A-8A01-E911F9D18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DDDA6-AC6E-2258-1F33-DD93E8E15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EEA39-3F92-EDFB-0EE1-507FBAF5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F59-098B-4DB2-9B86-5D0689819D4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40744-6634-DBFE-6249-16E26FC5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458675-5DE1-51E3-3F7D-678E7FA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EA99-FB54-4E4A-B8D8-C74C6ADE7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2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C9B9C4-D9B0-C650-0816-EAF683BD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CC8E9-C4AD-2E0A-5087-06B71B58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5DDC3-8683-EC8D-2C6C-002E3625E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9F59-098B-4DB2-9B86-5D0689819D4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BB924-4171-B8F3-3712-C1125A3BC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0EAA8-1988-8FBD-34EB-273410787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EA99-FB54-4E4A-B8D8-C74C6ADE7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4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82F9-93C9-47BB-D083-C8703E89E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디자인융합스튜디오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D8E2E-FB4E-E669-374C-9C45E2896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2021112586 </a:t>
            </a:r>
            <a:r>
              <a:rPr lang="ko-KR" altLang="en-US" dirty="0"/>
              <a:t>김진철</a:t>
            </a:r>
            <a:endParaRPr lang="en-US" altLang="ko-KR" dirty="0"/>
          </a:p>
          <a:p>
            <a:r>
              <a:rPr lang="ko-KR" altLang="en-US" dirty="0"/>
              <a:t>신소재 전공</a:t>
            </a:r>
          </a:p>
        </p:txBody>
      </p:sp>
    </p:spTree>
    <p:extLst>
      <p:ext uri="{BB962C8B-B14F-4D97-AF65-F5344CB8AC3E}">
        <p14:creationId xmlns:p14="http://schemas.microsoft.com/office/powerpoint/2010/main" val="358890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75B799A-78E5-93EF-9E0A-FA2D37BB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31" y="436291"/>
            <a:ext cx="1606163" cy="1805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30EA67-F986-5F83-2658-33109021ABD3}"/>
              </a:ext>
            </a:extLst>
          </p:cNvPr>
          <p:cNvSpPr txBox="1"/>
          <p:nvPr/>
        </p:nvSpPr>
        <p:spPr>
          <a:xfrm>
            <a:off x="1299543" y="2455039"/>
            <a:ext cx="98310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Cloudburst</a:t>
            </a:r>
          </a:p>
          <a:p>
            <a:endParaRPr lang="en-US" altLang="ko-KR" dirty="0"/>
          </a:p>
          <a:p>
            <a:r>
              <a:rPr lang="ko-KR" altLang="en-US" dirty="0"/>
              <a:t>누가했는지</a:t>
            </a:r>
            <a:r>
              <a:rPr lang="en-US" altLang="ko-KR" dirty="0"/>
              <a:t>: </a:t>
            </a:r>
            <a:r>
              <a:rPr lang="en-US" altLang="ko-KR" dirty="0" err="1"/>
              <a:t>Vessi</a:t>
            </a:r>
            <a:r>
              <a:rPr lang="en-US" altLang="ko-KR" dirty="0"/>
              <a:t> Footwear (waterproof </a:t>
            </a:r>
            <a:r>
              <a:rPr lang="en-US" altLang="ko-KR" dirty="0" err="1"/>
              <a:t>strech</a:t>
            </a:r>
            <a:r>
              <a:rPr lang="en-US" altLang="ko-KR" dirty="0"/>
              <a:t>-knit technology </a:t>
            </a:r>
            <a:r>
              <a:rPr lang="ko-KR" altLang="en-US" dirty="0"/>
              <a:t>특허를 갖고 있는 소규모 회사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목적 및 효용</a:t>
            </a:r>
            <a:r>
              <a:rPr lang="en-US" altLang="ko-KR" dirty="0"/>
              <a:t>: Waterproof 100% &amp; easy to clean</a:t>
            </a:r>
          </a:p>
          <a:p>
            <a:endParaRPr lang="en-US" altLang="ko-KR" dirty="0"/>
          </a:p>
          <a:p>
            <a:r>
              <a:rPr lang="ko-KR" altLang="en-US" dirty="0"/>
              <a:t>특별히 재밌는 점</a:t>
            </a:r>
            <a:r>
              <a:rPr lang="en-US" altLang="ko-KR" dirty="0"/>
              <a:t>: </a:t>
            </a:r>
            <a:r>
              <a:rPr lang="ko-KR" altLang="en-US" dirty="0"/>
              <a:t>기존에 신발은 기능적으로 계절에 따라 달리 할 필요가 있을까 생각을 하였지만 여름용</a:t>
            </a:r>
            <a:r>
              <a:rPr lang="en-US" altLang="ko-KR" dirty="0"/>
              <a:t>, </a:t>
            </a:r>
            <a:r>
              <a:rPr lang="ko-KR" altLang="en-US" dirty="0"/>
              <a:t>겨울용 신발로 나눠져 있음</a:t>
            </a:r>
            <a:r>
              <a:rPr lang="en-US" altLang="ko-KR" dirty="0"/>
              <a:t>. </a:t>
            </a:r>
            <a:r>
              <a:rPr lang="ko-KR" altLang="en-US" dirty="0"/>
              <a:t>그러나 본질적으로 신발은 </a:t>
            </a:r>
            <a:r>
              <a:rPr lang="en-US" altLang="ko-KR" dirty="0"/>
              <a:t>waterproof</a:t>
            </a:r>
            <a:r>
              <a:rPr lang="ko-KR" altLang="en-US" dirty="0"/>
              <a:t>하며 잘 미끄러지지 않고 여름에 덥지 않고 겨울에 춥지만 않다면 계절에 상관없이 신을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Waterproof </a:t>
            </a:r>
            <a:r>
              <a:rPr lang="ko-KR" altLang="en-US" b="1" dirty="0">
                <a:sym typeface="Wingdings" panose="05000000000000000000" pitchFamily="2" charset="2"/>
              </a:rPr>
              <a:t>기술을 통해 이러한 측면에서 개선한 신발 </a:t>
            </a:r>
            <a:endParaRPr lang="ko-KR" altLang="en-US" b="1" dirty="0"/>
          </a:p>
          <a:p>
            <a:endParaRPr lang="en-US" altLang="ko-KR" dirty="0"/>
          </a:p>
          <a:p>
            <a:r>
              <a:rPr lang="ko-KR" altLang="en-US" dirty="0" err="1"/>
              <a:t>펀딩</a:t>
            </a:r>
            <a:r>
              <a:rPr lang="en-US" altLang="ko-KR" dirty="0"/>
              <a:t>: US$ 536,717 3,336backers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8D727A-63BE-5E27-5B41-B1478D54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77" y="436291"/>
            <a:ext cx="3713998" cy="181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F083FA-E1F1-C679-3BF8-ED7A2965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505" y="191657"/>
            <a:ext cx="2537138" cy="22633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D2B9FE-4921-EEFA-6E17-D407580BA43E}"/>
              </a:ext>
            </a:extLst>
          </p:cNvPr>
          <p:cNvSpPr txBox="1"/>
          <p:nvPr/>
        </p:nvSpPr>
        <p:spPr>
          <a:xfrm>
            <a:off x="500" y="0"/>
            <a:ext cx="480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Design- Weather</a:t>
            </a:r>
            <a:r>
              <a:rPr lang="ko-KR" altLang="en-US" b="1" dirty="0"/>
              <a:t>에 관계없는 </a:t>
            </a:r>
            <a:r>
              <a:rPr lang="en-US" altLang="ko-KR" b="1" dirty="0"/>
              <a:t>all day </a:t>
            </a:r>
            <a:r>
              <a:rPr lang="ko-KR" altLang="en-US" b="1" dirty="0"/>
              <a:t>신발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0181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AD2B9FE-4921-EEFA-6E17-D407580BA43E}"/>
              </a:ext>
            </a:extLst>
          </p:cNvPr>
          <p:cNvSpPr txBox="1"/>
          <p:nvPr/>
        </p:nvSpPr>
        <p:spPr>
          <a:xfrm>
            <a:off x="500" y="0"/>
            <a:ext cx="480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Design- perfect Hammock for anywhere</a:t>
            </a:r>
          </a:p>
        </p:txBody>
      </p:sp>
      <p:pic>
        <p:nvPicPr>
          <p:cNvPr id="2050" name="Picture 2" descr="Loved by all">
            <a:extLst>
              <a:ext uri="{FF2B5EF4-FFF2-40B4-BE49-F238E27FC236}">
                <a16:creationId xmlns:a16="http://schemas.microsoft.com/office/drawing/2014/main" id="{01492B4A-0455-ECBC-8BE3-2D9CA81B2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9" y="795141"/>
            <a:ext cx="3956943" cy="566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8A3126-23DA-F530-0BC7-D3EA0A92CA76}"/>
              </a:ext>
            </a:extLst>
          </p:cNvPr>
          <p:cNvSpPr txBox="1"/>
          <p:nvPr/>
        </p:nvSpPr>
        <p:spPr>
          <a:xfrm>
            <a:off x="4650581" y="1309491"/>
            <a:ext cx="719579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Vista </a:t>
            </a:r>
            <a:r>
              <a:rPr lang="ko-KR" altLang="en-US" b="1" dirty="0" err="1"/>
              <a:t>Portable</a:t>
            </a:r>
            <a:r>
              <a:rPr lang="ko-KR" altLang="en-US" b="1" dirty="0"/>
              <a:t> </a:t>
            </a:r>
            <a:r>
              <a:rPr lang="ko-KR" altLang="en-US" b="1" dirty="0" err="1"/>
              <a:t>Hammock</a:t>
            </a:r>
            <a:endParaRPr lang="en-US" altLang="ko-KR" b="1" dirty="0"/>
          </a:p>
          <a:p>
            <a:endParaRPr lang="ko-KR" altLang="en-US" dirty="0"/>
          </a:p>
          <a:p>
            <a:r>
              <a:rPr lang="ko-KR" altLang="en-US" dirty="0"/>
              <a:t>누가 했는지: </a:t>
            </a:r>
            <a:r>
              <a:rPr lang="ko-KR" altLang="en-US" dirty="0" err="1"/>
              <a:t>Hammock을</a:t>
            </a:r>
            <a:r>
              <a:rPr lang="ko-KR" altLang="en-US" dirty="0"/>
              <a:t> 좋아하는 </a:t>
            </a:r>
            <a:r>
              <a:rPr lang="ko-KR" altLang="en-US" dirty="0" err="1"/>
              <a:t>Joe</a:t>
            </a:r>
            <a:r>
              <a:rPr lang="ko-KR" altLang="en-US" dirty="0"/>
              <a:t> </a:t>
            </a:r>
            <a:r>
              <a:rPr lang="ko-KR" altLang="en-US" dirty="0" err="1"/>
              <a:t>Demin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목적 및 효용: </a:t>
            </a:r>
            <a:r>
              <a:rPr lang="ko-KR" altLang="en-US" b="1" dirty="0"/>
              <a:t>캠핑에서 </a:t>
            </a:r>
            <a:r>
              <a:rPr lang="ko-KR" altLang="en-US" b="1" dirty="0" err="1"/>
              <a:t>relaxation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캠핑을 하러 갈 경우에 의자가 필요함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이때 해먹은 공중에 떠있는 물품으로써 매우 편안한 자세를 제공해줌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그러나 설치를 할 경우 주변 </a:t>
            </a:r>
            <a:r>
              <a:rPr lang="ko-KR" altLang="en-US" dirty="0" err="1">
                <a:sym typeface="Wingdings" panose="05000000000000000000" pitchFamily="2" charset="2"/>
              </a:rPr>
              <a:t>나무등을</a:t>
            </a:r>
            <a:r>
              <a:rPr lang="ko-KR" altLang="en-US" dirty="0">
                <a:sym typeface="Wingdings" panose="05000000000000000000" pitchFamily="2" charset="2"/>
              </a:rPr>
              <a:t> 이용해야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>hammock</a:t>
            </a:r>
            <a:r>
              <a:rPr lang="ko-KR" altLang="en-US" dirty="0">
                <a:sym typeface="Wingdings" panose="05000000000000000000" pitchFamily="2" charset="2"/>
              </a:rPr>
              <a:t>의 경우 </a:t>
            </a:r>
            <a:r>
              <a:rPr lang="en-US" altLang="ko-KR" dirty="0">
                <a:sym typeface="Wingdings" panose="05000000000000000000" pitchFamily="2" charset="2"/>
              </a:rPr>
              <a:t>portable</a:t>
            </a:r>
            <a:r>
              <a:rPr lang="ko-KR" altLang="en-US" dirty="0">
                <a:sym typeface="Wingdings" panose="05000000000000000000" pitchFamily="2" charset="2"/>
              </a:rPr>
              <a:t>하며 디자인도 예쁘고 지지대도 약하지 않음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그리고 주변 시설물을 이용할 필요가 없이 물품 자체적으로 설치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err="1">
                <a:sym typeface="Wingdings" panose="05000000000000000000" pitchFamily="2" charset="2"/>
              </a:rPr>
              <a:t>디자인적인</a:t>
            </a:r>
            <a:r>
              <a:rPr lang="ko-KR" altLang="en-US" dirty="0">
                <a:sym typeface="Wingdings" panose="05000000000000000000" pitchFamily="2" charset="2"/>
              </a:rPr>
              <a:t> 효용성으로 단순한 아이디어이나 잘 팔릴 것 같음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특히 집에서도 </a:t>
            </a:r>
            <a:r>
              <a:rPr lang="ko-KR" altLang="en-US" dirty="0" err="1">
                <a:sym typeface="Wingdings" panose="05000000000000000000" pitchFamily="2" charset="2"/>
              </a:rPr>
              <a:t>설치해놓으면</a:t>
            </a:r>
            <a:r>
              <a:rPr lang="ko-KR" altLang="en-US" dirty="0">
                <a:sym typeface="Wingdings" panose="05000000000000000000" pitchFamily="2" charset="2"/>
              </a:rPr>
              <a:t> 좋을 정도로 디자인이 예쁨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특별히 재밌는 점: 단순한 아이디어지만 잘 팔릴 것 같음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펀딩</a:t>
            </a:r>
            <a:r>
              <a:rPr lang="ko-KR" altLang="en-US" dirty="0"/>
              <a:t>: US$ 218,489 457backers</a:t>
            </a:r>
          </a:p>
        </p:txBody>
      </p:sp>
    </p:spTree>
    <p:extLst>
      <p:ext uri="{BB962C8B-B14F-4D97-AF65-F5344CB8AC3E}">
        <p14:creationId xmlns:p14="http://schemas.microsoft.com/office/powerpoint/2010/main" val="106216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AD2B9FE-4921-EEFA-6E17-D407580BA43E}"/>
              </a:ext>
            </a:extLst>
          </p:cNvPr>
          <p:cNvSpPr txBox="1"/>
          <p:nvPr/>
        </p:nvSpPr>
        <p:spPr>
          <a:xfrm>
            <a:off x="-11357" y="0"/>
            <a:ext cx="529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Technology – Robotics Access for Everyone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8C292-A459-5A6B-78DB-C79D9F03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5" y="1009107"/>
            <a:ext cx="1352793" cy="11892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2A41F9-53E1-B50B-6504-B8AA32DE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206" y="759659"/>
            <a:ext cx="2230132" cy="18948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EAA7A5-1B92-F6B7-5388-749C75522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357" y="803439"/>
            <a:ext cx="894831" cy="1969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A69CF7-A001-78FE-B854-16CBD7BB04BA}"/>
              </a:ext>
            </a:extLst>
          </p:cNvPr>
          <p:cNvSpPr txBox="1"/>
          <p:nvPr/>
        </p:nvSpPr>
        <p:spPr>
          <a:xfrm>
            <a:off x="2886820" y="1422407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75C814-D40F-1A61-6760-9DEF21694A1A}"/>
              </a:ext>
            </a:extLst>
          </p:cNvPr>
          <p:cNvSpPr txBox="1"/>
          <p:nvPr/>
        </p:nvSpPr>
        <p:spPr>
          <a:xfrm>
            <a:off x="8172450" y="141908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F96B8-95D0-6007-A47A-A9FB9368E1B1}"/>
              </a:ext>
            </a:extLst>
          </p:cNvPr>
          <p:cNvSpPr txBox="1"/>
          <p:nvPr/>
        </p:nvSpPr>
        <p:spPr>
          <a:xfrm>
            <a:off x="339701" y="2610683"/>
            <a:ext cx="115125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rae</a:t>
            </a:r>
            <a:r>
              <a:rPr lang="ko-KR" altLang="en-US" b="1" dirty="0"/>
              <a:t> (</a:t>
            </a:r>
            <a:r>
              <a:rPr lang="ko-KR" altLang="en-US" b="1" dirty="0" err="1"/>
              <a:t>Robotics</a:t>
            </a:r>
            <a:r>
              <a:rPr lang="ko-KR" altLang="en-US" b="1" dirty="0"/>
              <a:t> Access </a:t>
            </a:r>
            <a:r>
              <a:rPr lang="ko-KR" altLang="en-US" b="1" dirty="0" err="1"/>
              <a:t>for</a:t>
            </a:r>
            <a:r>
              <a:rPr lang="ko-KR" altLang="en-US" b="1" dirty="0"/>
              <a:t> </a:t>
            </a:r>
            <a:r>
              <a:rPr lang="ko-KR" altLang="en-US" b="1" dirty="0" err="1"/>
              <a:t>Everyone</a:t>
            </a:r>
            <a:r>
              <a:rPr lang="ko-KR" altLang="en-US" b="1" dirty="0"/>
              <a:t>)</a:t>
            </a:r>
          </a:p>
          <a:p>
            <a:r>
              <a:rPr lang="ko-KR" altLang="en-US" dirty="0"/>
              <a:t>누가했는지: </a:t>
            </a:r>
            <a:r>
              <a:rPr lang="ko-KR" altLang="en-US" dirty="0" err="1"/>
              <a:t>OpenCV</a:t>
            </a:r>
            <a:r>
              <a:rPr lang="ko-KR" altLang="en-US" dirty="0"/>
              <a:t> (</a:t>
            </a:r>
            <a:r>
              <a:rPr lang="ko-KR" altLang="en-US" dirty="0" err="1"/>
              <a:t>Open</a:t>
            </a:r>
            <a:r>
              <a:rPr lang="ko-KR" altLang="en-US" dirty="0"/>
              <a:t> Computer </a:t>
            </a:r>
            <a:r>
              <a:rPr lang="ko-KR" altLang="en-US" dirty="0" err="1"/>
              <a:t>Vision</a:t>
            </a:r>
            <a:r>
              <a:rPr lang="ko-KR" altLang="en-US" dirty="0"/>
              <a:t> </a:t>
            </a:r>
            <a:r>
              <a:rPr lang="ko-KR" altLang="en-US" dirty="0" err="1"/>
              <a:t>Library</a:t>
            </a:r>
            <a:r>
              <a:rPr lang="ko-KR" altLang="en-US" dirty="0"/>
              <a:t>)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/>
              <a:t>목적 및 효용: </a:t>
            </a:r>
            <a:r>
              <a:rPr lang="ko-KR" altLang="en-US" dirty="0" err="1"/>
              <a:t>computer</a:t>
            </a:r>
            <a:r>
              <a:rPr lang="ko-KR" altLang="en-US" dirty="0"/>
              <a:t> </a:t>
            </a:r>
            <a:r>
              <a:rPr lang="ko-KR" altLang="en-US" dirty="0" err="1"/>
              <a:t>vision</a:t>
            </a:r>
            <a:r>
              <a:rPr lang="ko-KR" altLang="en-US" dirty="0"/>
              <a:t> </a:t>
            </a:r>
            <a:r>
              <a:rPr lang="ko-KR" altLang="en-US" dirty="0" err="1"/>
              <a:t>learning</a:t>
            </a:r>
            <a:r>
              <a:rPr lang="ko-KR" altLang="en-US" dirty="0"/>
              <a:t> </a:t>
            </a:r>
            <a:r>
              <a:rPr lang="ko-KR" altLang="en-US" dirty="0" err="1"/>
              <a:t>algorithm을</a:t>
            </a:r>
            <a:r>
              <a:rPr lang="ko-KR" altLang="en-US" dirty="0"/>
              <a:t> 통해 모든 공간을 </a:t>
            </a:r>
            <a:r>
              <a:rPr lang="ko-KR" altLang="en-US" dirty="0" err="1"/>
              <a:t>mapping할</a:t>
            </a:r>
            <a:r>
              <a:rPr lang="ko-KR" altLang="en-US" dirty="0"/>
              <a:t> 수 있는 하드웨어 개발</a:t>
            </a:r>
          </a:p>
          <a:p>
            <a:endParaRPr lang="en-US" altLang="ko-KR" dirty="0"/>
          </a:p>
          <a:p>
            <a:r>
              <a:rPr lang="ko-KR" altLang="en-US" b="1" dirty="0"/>
              <a:t>특별히 재밌는 점: </a:t>
            </a:r>
            <a:r>
              <a:rPr lang="ko-KR" altLang="en-US" dirty="0" err="1"/>
              <a:t>머신러닝을</a:t>
            </a:r>
            <a:r>
              <a:rPr lang="ko-KR" altLang="en-US" dirty="0"/>
              <a:t> 설계하는 것은 전문가 영역이나 점점 </a:t>
            </a:r>
            <a:r>
              <a:rPr lang="ko-KR" altLang="en-US" dirty="0" err="1"/>
              <a:t>로우코드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노코드</a:t>
            </a:r>
            <a:r>
              <a:rPr lang="en-US" altLang="ko-KR" dirty="0"/>
              <a:t>) </a:t>
            </a:r>
            <a:r>
              <a:rPr lang="ko-KR" altLang="en-US" dirty="0"/>
              <a:t>방식으로 일반 사용자 또한 설계를 할 수 있도록 하는 방향이 만들어지고 있음 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일반 사용자가 조금만 배우면 이미지 데이터를 활용하여 설계가 가능함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마치 과거 도스기반 운영체계는 전문가의 </a:t>
            </a:r>
            <a:r>
              <a:rPr lang="ko-KR" altLang="en-US" dirty="0" err="1"/>
              <a:t>영역이였으나</a:t>
            </a:r>
            <a:r>
              <a:rPr lang="ko-KR" altLang="en-US" dirty="0"/>
              <a:t> </a:t>
            </a:r>
            <a:r>
              <a:rPr lang="en-US" altLang="ko-KR" dirty="0"/>
              <a:t>GUI </a:t>
            </a:r>
            <a:r>
              <a:rPr lang="ko-KR" altLang="en-US" dirty="0"/>
              <a:t>기반 윈도우 체계가 만들어지며 일반사용자가 사용이 가능해지며 규모의 경제에 따라 급속도의 발전이 가능했다는 측면과 유사함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컴퓨터도 사실 활용처가 초기에는 불분명했을 것임</a:t>
            </a:r>
            <a:r>
              <a:rPr lang="en-US" altLang="ko-KR" dirty="0"/>
              <a:t>. </a:t>
            </a:r>
            <a:r>
              <a:rPr lang="ko-KR" altLang="en-US" dirty="0"/>
              <a:t>그러나 일반 사용자들이 이러한 활용처를 </a:t>
            </a:r>
            <a:r>
              <a:rPr lang="ko-KR" altLang="en-US" dirty="0" err="1"/>
              <a:t>확장해나감</a:t>
            </a:r>
            <a:endParaRPr lang="en-US" altLang="ko-KR" dirty="0"/>
          </a:p>
          <a:p>
            <a:r>
              <a:rPr lang="ko-KR" altLang="en-US" dirty="0"/>
              <a:t>즉 현재로서 사용처가 불분명하나 일반 사용자가 사용자 커뮤니티를 형성함으로써 무수히 다양한 플랫폼</a:t>
            </a:r>
            <a:r>
              <a:rPr lang="en-US" altLang="ko-KR" dirty="0"/>
              <a:t>, </a:t>
            </a:r>
            <a:r>
              <a:rPr lang="ko-KR" altLang="en-US" dirty="0"/>
              <a:t>기능 등이 형성될 것이라 기대되는 제품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펀딩</a:t>
            </a:r>
            <a:r>
              <a:rPr lang="ko-KR" altLang="en-US" dirty="0"/>
              <a:t>: US% 214,078 488backers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27834-13E9-0A89-8BE6-0A23A612F37B}"/>
              </a:ext>
            </a:extLst>
          </p:cNvPr>
          <p:cNvSpPr txBox="1"/>
          <p:nvPr/>
        </p:nvSpPr>
        <p:spPr>
          <a:xfrm>
            <a:off x="4848224" y="369332"/>
            <a:ext cx="20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많은 기능들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8E6B3-5602-B222-87F5-EBBA66E0C1BA}"/>
              </a:ext>
            </a:extLst>
          </p:cNvPr>
          <p:cNvSpPr txBox="1"/>
          <p:nvPr/>
        </p:nvSpPr>
        <p:spPr>
          <a:xfrm>
            <a:off x="8059627" y="369332"/>
            <a:ext cx="402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기능을 제어할 수 있는 방법들 </a:t>
            </a:r>
            <a:r>
              <a:rPr lang="en-US" altLang="ko-KR" b="1" dirty="0"/>
              <a:t>(GUI)</a:t>
            </a:r>
          </a:p>
        </p:txBody>
      </p:sp>
    </p:spTree>
    <p:extLst>
      <p:ext uri="{BB962C8B-B14F-4D97-AF65-F5344CB8AC3E}">
        <p14:creationId xmlns:p14="http://schemas.microsoft.com/office/powerpoint/2010/main" val="203481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683216-D1CE-7828-7EB4-9E0E8B1AECCA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Kimos</a:t>
            </a:r>
            <a:r>
              <a:rPr lang="ko-KR" altLang="en-US" b="1" dirty="0"/>
              <a:t> - The </a:t>
            </a:r>
            <a:r>
              <a:rPr lang="ko-KR" altLang="en-US" b="1" dirty="0" err="1"/>
              <a:t>Thermos</a:t>
            </a:r>
            <a:r>
              <a:rPr lang="ko-KR" altLang="en-US" b="1" dirty="0"/>
              <a:t> </a:t>
            </a:r>
            <a:r>
              <a:rPr lang="ko-KR" altLang="en-US" b="1" dirty="0" err="1"/>
              <a:t>That</a:t>
            </a:r>
            <a:r>
              <a:rPr lang="ko-KR" altLang="en-US" b="1" dirty="0"/>
              <a:t> </a:t>
            </a:r>
            <a:r>
              <a:rPr lang="ko-KR" altLang="en-US" b="1" dirty="0" err="1"/>
              <a:t>Boils</a:t>
            </a:r>
            <a:r>
              <a:rPr lang="ko-KR" altLang="en-US" b="1" dirty="0"/>
              <a:t> </a:t>
            </a:r>
            <a:r>
              <a:rPr lang="ko-KR" altLang="en-US" b="1" dirty="0" err="1"/>
              <a:t>Water</a:t>
            </a:r>
            <a:r>
              <a:rPr lang="ko-KR" altLang="en-US" b="1" dirty="0"/>
              <a:t> </a:t>
            </a:r>
            <a:r>
              <a:rPr lang="ko-KR" altLang="en-US" b="1" dirty="0" err="1"/>
              <a:t>In</a:t>
            </a:r>
            <a:r>
              <a:rPr lang="ko-KR" altLang="en-US" b="1" dirty="0"/>
              <a:t> 3 </a:t>
            </a:r>
            <a:r>
              <a:rPr lang="ko-KR" altLang="en-US" b="1" dirty="0" err="1"/>
              <a:t>Minutes</a:t>
            </a:r>
            <a:r>
              <a:rPr lang="ko-KR" altLang="en-US" b="1" dirty="0"/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F9F1C8-FBD0-C32C-6B0B-4B17473EA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3" y="1311393"/>
            <a:ext cx="2615294" cy="42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32579-6404-D634-AB59-F2133CDBB89B}"/>
              </a:ext>
            </a:extLst>
          </p:cNvPr>
          <p:cNvSpPr txBox="1"/>
          <p:nvPr/>
        </p:nvSpPr>
        <p:spPr>
          <a:xfrm>
            <a:off x="3349601" y="1311393"/>
            <a:ext cx="85629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Kimos</a:t>
            </a:r>
            <a:r>
              <a:rPr lang="ko-KR" altLang="en-US" b="1" dirty="0"/>
              <a:t> - The </a:t>
            </a:r>
            <a:r>
              <a:rPr lang="ko-KR" altLang="en-US" b="1" dirty="0" err="1"/>
              <a:t>Thermos</a:t>
            </a:r>
            <a:r>
              <a:rPr lang="ko-KR" altLang="en-US" b="1" dirty="0"/>
              <a:t> </a:t>
            </a:r>
            <a:r>
              <a:rPr lang="ko-KR" altLang="en-US" b="1" dirty="0" err="1"/>
              <a:t>That</a:t>
            </a:r>
            <a:r>
              <a:rPr lang="ko-KR" altLang="en-US" b="1" dirty="0"/>
              <a:t> </a:t>
            </a:r>
            <a:r>
              <a:rPr lang="ko-KR" altLang="en-US" b="1" dirty="0" err="1"/>
              <a:t>Boils</a:t>
            </a:r>
            <a:r>
              <a:rPr lang="ko-KR" altLang="en-US" b="1" dirty="0"/>
              <a:t> </a:t>
            </a:r>
            <a:r>
              <a:rPr lang="ko-KR" altLang="en-US" b="1" dirty="0" err="1"/>
              <a:t>Water</a:t>
            </a:r>
            <a:r>
              <a:rPr lang="ko-KR" altLang="en-US" b="1" dirty="0"/>
              <a:t> </a:t>
            </a:r>
            <a:r>
              <a:rPr lang="ko-KR" altLang="en-US" b="1" dirty="0" err="1"/>
              <a:t>In</a:t>
            </a:r>
            <a:r>
              <a:rPr lang="ko-KR" altLang="en-US" b="1" dirty="0"/>
              <a:t> 3 </a:t>
            </a:r>
            <a:r>
              <a:rPr lang="ko-KR" altLang="en-US" b="1" dirty="0" err="1"/>
              <a:t>Minutes</a:t>
            </a:r>
            <a:r>
              <a:rPr lang="ko-KR" altLang="en-US" b="1" dirty="0"/>
              <a:t>.</a:t>
            </a:r>
          </a:p>
          <a:p>
            <a:r>
              <a:rPr lang="ko-KR" altLang="en-US" dirty="0"/>
              <a:t>누가했는지: </a:t>
            </a:r>
            <a:r>
              <a:rPr lang="en-US" altLang="ko-KR" dirty="0" err="1"/>
              <a:t>Dvir</a:t>
            </a:r>
            <a:r>
              <a:rPr lang="en-US" altLang="ko-KR" dirty="0"/>
              <a:t>, </a:t>
            </a:r>
            <a:r>
              <a:rPr lang="en-US" altLang="ko-KR" dirty="0" err="1"/>
              <a:t>tavel</a:t>
            </a:r>
            <a:r>
              <a:rPr lang="ko-KR" altLang="en-US" dirty="0"/>
              <a:t>을 좋아하는 </a:t>
            </a:r>
            <a:r>
              <a:rPr lang="en-US" altLang="ko-KR" dirty="0"/>
              <a:t>1</a:t>
            </a:r>
            <a:r>
              <a:rPr lang="ko-KR" altLang="en-US" dirty="0"/>
              <a:t>인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/>
              <a:t>목적 및 효용: </a:t>
            </a:r>
            <a:r>
              <a:rPr lang="ko-KR" altLang="en-US" dirty="0"/>
              <a:t>보온병과 </a:t>
            </a:r>
            <a:r>
              <a:rPr lang="en-US" altLang="ko-KR" dirty="0"/>
              <a:t>boiling</a:t>
            </a:r>
            <a:r>
              <a:rPr lang="ko-KR" altLang="en-US" dirty="0"/>
              <a:t>이 동시에 가능한 </a:t>
            </a:r>
            <a:r>
              <a:rPr lang="en-US" altLang="ko-KR" dirty="0"/>
              <a:t>bottles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b="1" dirty="0"/>
              <a:t>특별히 재밌는 점: </a:t>
            </a:r>
            <a:r>
              <a:rPr lang="ko-KR" altLang="en-US" dirty="0"/>
              <a:t>기존 보온병은 단순히 보온의 효과에만 치중하였으나 이는 액체를 가열하여 보온상태로 만들어야 한다는 </a:t>
            </a:r>
            <a:r>
              <a:rPr lang="en-US" altLang="ko-KR" dirty="0"/>
              <a:t>2</a:t>
            </a:r>
            <a:r>
              <a:rPr lang="ko-KR" altLang="en-US" dirty="0"/>
              <a:t>가지 프로세스로 진행됨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보온병이 가열까지 가능하게 한다면 좋은 장점이 될 것임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관점에서 재미있었음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endParaRPr lang="ko-KR" altLang="en-US" dirty="0"/>
          </a:p>
          <a:p>
            <a:r>
              <a:rPr lang="ko-KR" altLang="en-US" dirty="0" err="1"/>
              <a:t>펀딩</a:t>
            </a:r>
            <a:r>
              <a:rPr lang="ko-KR" altLang="en-US" dirty="0"/>
              <a:t>: </a:t>
            </a:r>
            <a:r>
              <a:rPr lang="en-US" altLang="ko-KR" dirty="0"/>
              <a:t>US$ 129,695 pledged of US$ 10,000 goal 1,248 backers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42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ano Analysis">
            <a:extLst>
              <a:ext uri="{FF2B5EF4-FFF2-40B4-BE49-F238E27FC236}">
                <a16:creationId xmlns:a16="http://schemas.microsoft.com/office/drawing/2014/main" id="{91219F69-41A4-F0CA-392A-8521700A9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70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FB785C-4AAE-467B-BC87-9DBEC80601FA}"/>
              </a:ext>
            </a:extLst>
          </p:cNvPr>
          <p:cNvSpPr txBox="1"/>
          <p:nvPr/>
        </p:nvSpPr>
        <p:spPr>
          <a:xfrm>
            <a:off x="6922475" y="1271538"/>
            <a:ext cx="41636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Basic</a:t>
            </a:r>
            <a:r>
              <a:rPr lang="ko-KR" altLang="en-US" b="1" dirty="0"/>
              <a:t> (기본):</a:t>
            </a:r>
            <a:r>
              <a:rPr lang="ko-KR" altLang="en-US" dirty="0"/>
              <a:t> </a:t>
            </a:r>
            <a:r>
              <a:rPr lang="ko-KR" altLang="en-US" dirty="0" err="1"/>
              <a:t>사용자던</a:t>
            </a:r>
            <a:r>
              <a:rPr lang="ko-KR" altLang="en-US" dirty="0"/>
              <a:t> </a:t>
            </a:r>
            <a:r>
              <a:rPr lang="ko-KR" altLang="en-US" dirty="0" err="1"/>
              <a:t>공급자던</a:t>
            </a:r>
            <a:r>
              <a:rPr lang="ko-KR" altLang="en-US" dirty="0"/>
              <a:t> 반드시 채워져야 하는 특성, 안되어 있으면 매우 부정적인 것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 err="1"/>
              <a:t>Satisfier</a:t>
            </a:r>
            <a:r>
              <a:rPr lang="ko-KR" altLang="en-US" b="1" dirty="0"/>
              <a:t> (1차원적 요소):</a:t>
            </a:r>
            <a:r>
              <a:rPr lang="ko-KR" altLang="en-US" dirty="0"/>
              <a:t> 되면 좋고 , 안되면 되게 나쁨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 err="1"/>
              <a:t>Delighter</a:t>
            </a:r>
            <a:r>
              <a:rPr lang="ko-KR" altLang="en-US" b="1" dirty="0"/>
              <a:t> (유혹요소):</a:t>
            </a:r>
            <a:r>
              <a:rPr lang="ko-KR" altLang="en-US" dirty="0"/>
              <a:t> 되면 매우 좋고 </a:t>
            </a:r>
            <a:r>
              <a:rPr lang="ko-KR" altLang="en-US" dirty="0" err="1"/>
              <a:t>안되도</a:t>
            </a:r>
            <a:r>
              <a:rPr lang="ko-KR" altLang="en-US" dirty="0"/>
              <a:t> 크게 나쁘지 않음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 err="1"/>
              <a:t>Indifferent</a:t>
            </a:r>
            <a:r>
              <a:rPr lang="ko-KR" altLang="en-US" b="1" dirty="0"/>
              <a:t>:</a:t>
            </a:r>
            <a:r>
              <a:rPr lang="ko-KR" altLang="en-US" dirty="0"/>
              <a:t> 있어도 별로 유혹도 안되는 것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 err="1"/>
              <a:t>Reverse</a:t>
            </a:r>
            <a:r>
              <a:rPr lang="ko-KR" altLang="en-US" b="1" dirty="0"/>
              <a:t>:</a:t>
            </a:r>
            <a:r>
              <a:rPr lang="ko-KR" altLang="en-US" dirty="0"/>
              <a:t> 충족이 되면 </a:t>
            </a:r>
            <a:r>
              <a:rPr lang="ko-KR" altLang="en-US" dirty="0" err="1"/>
              <a:t>안좋고</a:t>
            </a:r>
            <a:r>
              <a:rPr lang="ko-KR" altLang="en-US" dirty="0"/>
              <a:t> 충족이 안되면 좋은 것 (예시: 맛집인데 줄이 긴 경우..., 역설적인 </a:t>
            </a:r>
            <a:r>
              <a:rPr lang="en-US" altLang="ko-KR" dirty="0"/>
              <a:t>case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18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9DAC01-E08D-AD94-8DDF-A8358A1AAA79}"/>
              </a:ext>
            </a:extLst>
          </p:cNvPr>
          <p:cNvSpPr txBox="1"/>
          <p:nvPr/>
        </p:nvSpPr>
        <p:spPr>
          <a:xfrm>
            <a:off x="5798820" y="2959100"/>
            <a:ext cx="5979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Basic</a:t>
            </a:r>
          </a:p>
          <a:p>
            <a:endParaRPr lang="en-US" altLang="ko-KR" dirty="0"/>
          </a:p>
          <a:p>
            <a:r>
              <a:rPr lang="ko-KR" altLang="en-US" dirty="0"/>
              <a:t>어디서나 펼 수 있어야함</a:t>
            </a:r>
            <a:endParaRPr lang="en-US" altLang="ko-KR" dirty="0"/>
          </a:p>
          <a:p>
            <a:r>
              <a:rPr lang="ko-KR" altLang="en-US" dirty="0"/>
              <a:t>천이 튼튼해서 찢어지면 안됨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Chair – </a:t>
            </a:r>
            <a:r>
              <a:rPr lang="ko-KR" altLang="en-US" dirty="0"/>
              <a:t>성인이 앉았을 때 부서지지 않을 정도의 내구성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7DEDE-438C-BFEB-7C7D-BC83D64520F1}"/>
              </a:ext>
            </a:extLst>
          </p:cNvPr>
          <p:cNvSpPr txBox="1"/>
          <p:nvPr/>
        </p:nvSpPr>
        <p:spPr>
          <a:xfrm>
            <a:off x="63500" y="2959100"/>
            <a:ext cx="543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Indifferent</a:t>
            </a:r>
          </a:p>
          <a:p>
            <a:endParaRPr lang="en-US" altLang="ko-KR" b="1" dirty="0"/>
          </a:p>
          <a:p>
            <a:r>
              <a:rPr lang="ko-KR" altLang="en-US" dirty="0"/>
              <a:t>높낮이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둘 다 해당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극한 환경에서 내구성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1FFE8-E48D-CD88-0C2A-BC05157BA4F1}"/>
              </a:ext>
            </a:extLst>
          </p:cNvPr>
          <p:cNvSpPr txBox="1"/>
          <p:nvPr/>
        </p:nvSpPr>
        <p:spPr>
          <a:xfrm>
            <a:off x="63500" y="469900"/>
            <a:ext cx="543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Delighter</a:t>
            </a:r>
          </a:p>
          <a:p>
            <a:endParaRPr lang="en-US" altLang="ko-KR" dirty="0"/>
          </a:p>
          <a:p>
            <a:r>
              <a:rPr lang="en-US" altLang="ko-KR" dirty="0"/>
              <a:t>relax</a:t>
            </a:r>
            <a:r>
              <a:rPr lang="ko-KR" altLang="en-US" dirty="0"/>
              <a:t>에 도움을 주는 자연스럽고 예쁜 디자인</a:t>
            </a:r>
            <a:endParaRPr lang="en-US" altLang="ko-KR" dirty="0"/>
          </a:p>
          <a:p>
            <a:r>
              <a:rPr lang="ko-KR" altLang="en-US" dirty="0"/>
              <a:t>실외에서 주목받을 수 있는 디자인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Chair – </a:t>
            </a:r>
            <a:r>
              <a:rPr lang="ko-KR" altLang="en-US" dirty="0"/>
              <a:t>집안 인테리어에 도움이 되는 디자인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080C1-4E9C-4A36-B0BD-AD4F260BA12C}"/>
              </a:ext>
            </a:extLst>
          </p:cNvPr>
          <p:cNvSpPr txBox="1"/>
          <p:nvPr/>
        </p:nvSpPr>
        <p:spPr>
          <a:xfrm>
            <a:off x="5798820" y="469900"/>
            <a:ext cx="5979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Satisfier</a:t>
            </a:r>
          </a:p>
          <a:p>
            <a:endParaRPr lang="en-US" altLang="ko-KR" dirty="0"/>
          </a:p>
          <a:p>
            <a:r>
              <a:rPr lang="ko-KR" altLang="en-US" dirty="0"/>
              <a:t>균형 잡힌 </a:t>
            </a:r>
            <a:r>
              <a:rPr lang="ko-KR" altLang="en-US" dirty="0" err="1"/>
              <a:t>지짓대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균형이 </a:t>
            </a:r>
            <a:r>
              <a:rPr lang="ko-KR" altLang="en-US" dirty="0" err="1"/>
              <a:t>안잡혀서</a:t>
            </a:r>
            <a:r>
              <a:rPr lang="ko-KR" altLang="en-US" dirty="0"/>
              <a:t> 넘어지면 최악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해먹과</a:t>
            </a:r>
            <a:r>
              <a:rPr lang="ko-KR" altLang="en-US" dirty="0"/>
              <a:t> 지지대 사이 내구성 </a:t>
            </a:r>
            <a:r>
              <a:rPr lang="en-US" altLang="ko-KR" dirty="0"/>
              <a:t>(</a:t>
            </a:r>
            <a:r>
              <a:rPr lang="ko-KR" altLang="en-US" dirty="0"/>
              <a:t>누웠다가 찢어지면 최악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Chair – </a:t>
            </a:r>
            <a:r>
              <a:rPr lang="ko-KR" altLang="en-US" dirty="0"/>
              <a:t>의자를 앉을 때 소리가 </a:t>
            </a:r>
            <a:r>
              <a:rPr lang="ko-KR" altLang="en-US" dirty="0" err="1"/>
              <a:t>안나서</a:t>
            </a:r>
            <a:r>
              <a:rPr lang="ko-KR" altLang="en-US" dirty="0"/>
              <a:t> 내구성이 좋다고 </a:t>
            </a:r>
            <a:r>
              <a:rPr lang="en-US" altLang="ko-KR" dirty="0"/>
              <a:t>	</a:t>
            </a:r>
            <a:r>
              <a:rPr lang="ko-KR" altLang="en-US" dirty="0"/>
              <a:t>인식될 경우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750F7-3060-4A56-1587-DB651D3DD82A}"/>
              </a:ext>
            </a:extLst>
          </p:cNvPr>
          <p:cNvSpPr txBox="1"/>
          <p:nvPr/>
        </p:nvSpPr>
        <p:spPr>
          <a:xfrm>
            <a:off x="3263900" y="5120503"/>
            <a:ext cx="543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reverse</a:t>
            </a:r>
          </a:p>
          <a:p>
            <a:endParaRPr lang="en-US" altLang="ko-KR" dirty="0"/>
          </a:p>
          <a:p>
            <a:r>
              <a:rPr lang="ko-KR" altLang="en-US" dirty="0"/>
              <a:t>들어갔을 때 나가기 어렵게 설계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나가기 어려워 오히려 안락함을 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B7E4E-699A-7879-6BBB-97C9E3C537F5}"/>
              </a:ext>
            </a:extLst>
          </p:cNvPr>
          <p:cNvSpPr txBox="1"/>
          <p:nvPr/>
        </p:nvSpPr>
        <p:spPr>
          <a:xfrm>
            <a:off x="4408170" y="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Hammock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486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9DAC01-E08D-AD94-8DDF-A8358A1AAA79}"/>
              </a:ext>
            </a:extLst>
          </p:cNvPr>
          <p:cNvSpPr txBox="1"/>
          <p:nvPr/>
        </p:nvSpPr>
        <p:spPr>
          <a:xfrm>
            <a:off x="5798820" y="3111500"/>
            <a:ext cx="5979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Basic</a:t>
            </a:r>
          </a:p>
          <a:p>
            <a:endParaRPr lang="en-US" altLang="ko-KR" b="1" dirty="0"/>
          </a:p>
          <a:p>
            <a:r>
              <a:rPr lang="ko-KR" altLang="en-US" dirty="0"/>
              <a:t>앱 사용자 설명서</a:t>
            </a:r>
            <a:endParaRPr lang="en-US" altLang="ko-KR" dirty="0"/>
          </a:p>
          <a:p>
            <a:r>
              <a:rPr lang="ko-KR" altLang="en-US" dirty="0"/>
              <a:t>이동 시 내구성</a:t>
            </a:r>
            <a:endParaRPr lang="en-US" altLang="ko-KR" dirty="0"/>
          </a:p>
          <a:p>
            <a:r>
              <a:rPr lang="ko-KR" altLang="en-US" dirty="0"/>
              <a:t>버그에 대한 빠른 피드백</a:t>
            </a:r>
            <a:endParaRPr lang="en-US" altLang="ko-KR" dirty="0"/>
          </a:p>
          <a:p>
            <a:r>
              <a:rPr lang="ko-KR" altLang="en-US" dirty="0"/>
              <a:t>서비스 센터 </a:t>
            </a:r>
            <a:r>
              <a:rPr lang="en-US" altLang="ko-KR" dirty="0"/>
              <a:t>(A/S)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7DEDE-438C-BFEB-7C7D-BC83D64520F1}"/>
              </a:ext>
            </a:extLst>
          </p:cNvPr>
          <p:cNvSpPr txBox="1"/>
          <p:nvPr/>
        </p:nvSpPr>
        <p:spPr>
          <a:xfrm>
            <a:off x="63500" y="3111500"/>
            <a:ext cx="543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Indifferent</a:t>
            </a:r>
          </a:p>
          <a:p>
            <a:endParaRPr lang="en-US" altLang="ko-KR" dirty="0"/>
          </a:p>
          <a:p>
            <a:r>
              <a:rPr lang="ko-KR" altLang="en-US" dirty="0"/>
              <a:t>전문가만 사용할 수 있는 기능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구매층을 고려하지 못한 기능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1FFE8-E48D-CD88-0C2A-BC05157BA4F1}"/>
              </a:ext>
            </a:extLst>
          </p:cNvPr>
          <p:cNvSpPr txBox="1"/>
          <p:nvPr/>
        </p:nvSpPr>
        <p:spPr>
          <a:xfrm>
            <a:off x="63500" y="622300"/>
            <a:ext cx="543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Delighter</a:t>
            </a:r>
          </a:p>
          <a:p>
            <a:endParaRPr lang="en-US" altLang="ko-KR" dirty="0"/>
          </a:p>
          <a:p>
            <a:r>
              <a:rPr lang="ko-KR" altLang="en-US" dirty="0"/>
              <a:t>기능을 추가할 수 있는 유료 결제 시스템 </a:t>
            </a:r>
            <a:r>
              <a:rPr lang="en-US" altLang="ko-KR" dirty="0"/>
              <a:t>(</a:t>
            </a:r>
            <a:r>
              <a:rPr lang="ko-KR" altLang="en-US" dirty="0"/>
              <a:t>제공해준다고 약속한 기능 외의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추가적으로 활용 가능한 장비들</a:t>
            </a:r>
            <a:endParaRPr lang="en-US" altLang="ko-KR" dirty="0"/>
          </a:p>
          <a:p>
            <a:r>
              <a:rPr lang="ko-KR" altLang="en-US" dirty="0"/>
              <a:t>지속적인 소프트웨어 업그레이드</a:t>
            </a:r>
            <a:endParaRPr lang="en-US" altLang="ko-KR" dirty="0"/>
          </a:p>
          <a:p>
            <a:r>
              <a:rPr lang="ko-KR" altLang="en-US" dirty="0"/>
              <a:t>자신이 구현한 기능을 팔 수 있도록 하는 오픈마켓 구현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080C1-4E9C-4A36-B0BD-AD4F260BA12C}"/>
              </a:ext>
            </a:extLst>
          </p:cNvPr>
          <p:cNvSpPr txBox="1"/>
          <p:nvPr/>
        </p:nvSpPr>
        <p:spPr>
          <a:xfrm>
            <a:off x="5798820" y="622300"/>
            <a:ext cx="5979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Satisfier</a:t>
            </a:r>
          </a:p>
          <a:p>
            <a:endParaRPr lang="en-US" altLang="ko-KR" dirty="0"/>
          </a:p>
          <a:p>
            <a:r>
              <a:rPr lang="ko-KR" altLang="en-US" dirty="0"/>
              <a:t>활발한 사용자 커뮤니티 </a:t>
            </a:r>
            <a:r>
              <a:rPr lang="en-US" altLang="ko-KR" dirty="0"/>
              <a:t>(</a:t>
            </a:r>
            <a:r>
              <a:rPr lang="ko-KR" altLang="en-US" dirty="0"/>
              <a:t>잘 계획된 제품을 사용하고 있다는 느낌을 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기능에 대한 제대로 된 구현</a:t>
            </a:r>
            <a:endParaRPr lang="en-US" altLang="ko-KR" dirty="0"/>
          </a:p>
          <a:p>
            <a:r>
              <a:rPr lang="ko-KR" altLang="en-US" dirty="0"/>
              <a:t>확장성 </a:t>
            </a:r>
            <a:r>
              <a:rPr lang="en-US" altLang="ko-KR" dirty="0"/>
              <a:t>(</a:t>
            </a:r>
            <a:r>
              <a:rPr lang="ko-KR" altLang="en-US" dirty="0"/>
              <a:t>타 </a:t>
            </a:r>
            <a:r>
              <a:rPr lang="en-US" altLang="ko-KR" dirty="0"/>
              <a:t>Robotics</a:t>
            </a:r>
            <a:r>
              <a:rPr lang="ko-KR" altLang="en-US" dirty="0"/>
              <a:t>와 연동 가능한 모듈 구현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높은 메모리 용량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750F7-3060-4A56-1587-DB651D3DD82A}"/>
              </a:ext>
            </a:extLst>
          </p:cNvPr>
          <p:cNvSpPr txBox="1"/>
          <p:nvPr/>
        </p:nvSpPr>
        <p:spPr>
          <a:xfrm>
            <a:off x="371754" y="4879203"/>
            <a:ext cx="11651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reverse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하드웨어에 대한 지속적인 출시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자신 모델이 구형이 되지만 그럼에도 불구하고 계속 업그레이드가 되기 때문에 좋은 기계이며 널리 사용되는 기계라는 인식을 주기에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D55E2-119B-0216-919A-95F30CF07676}"/>
              </a:ext>
            </a:extLst>
          </p:cNvPr>
          <p:cNvSpPr txBox="1"/>
          <p:nvPr/>
        </p:nvSpPr>
        <p:spPr>
          <a:xfrm>
            <a:off x="4408170" y="24031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RAE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005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709</Words>
  <Application>Microsoft Office PowerPoint</Application>
  <PresentationFormat>와이드스크린</PresentationFormat>
  <Paragraphs>127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디자인융합스튜디오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디자인융합스튜디오</dc:title>
  <dc:creator>김진철(신소재공학과)</dc:creator>
  <cp:lastModifiedBy>김진철(신소재공학과)</cp:lastModifiedBy>
  <cp:revision>1</cp:revision>
  <dcterms:created xsi:type="dcterms:W3CDTF">2022-11-21T05:05:31Z</dcterms:created>
  <dcterms:modified xsi:type="dcterms:W3CDTF">2022-11-24T12:26:43Z</dcterms:modified>
</cp:coreProperties>
</file>