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7" r:id="rId26"/>
    <p:sldId id="283" r:id="rId27"/>
    <p:sldId id="286" r:id="rId28"/>
    <p:sldId id="288" r:id="rId29"/>
    <p:sldId id="289" r:id="rId30"/>
    <p:sldId id="284" r:id="rId31"/>
    <p:sldId id="290" r:id="rId32"/>
    <p:sldId id="291" r:id="rId33"/>
    <p:sldId id="293" r:id="rId34"/>
    <p:sldId id="285" r:id="rId35"/>
    <p:sldId id="295" r:id="rId36"/>
    <p:sldId id="298" r:id="rId37"/>
    <p:sldId id="297" r:id="rId38"/>
    <p:sldId id="299" r:id="rId39"/>
    <p:sldId id="300" r:id="rId40"/>
    <p:sldId id="301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FF"/>
    <a:srgbClr val="E9FBFD"/>
    <a:srgbClr val="CCECFF"/>
    <a:srgbClr val="E3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10" autoAdjust="0"/>
  </p:normalViewPr>
  <p:slideViewPr>
    <p:cSldViewPr>
      <p:cViewPr>
        <p:scale>
          <a:sx n="100" d="100"/>
          <a:sy n="100" d="100"/>
        </p:scale>
        <p:origin x="-1944" y="-444"/>
      </p:cViewPr>
      <p:guideLst>
        <p:guide orient="horz" pos="3385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3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3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3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12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74432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591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8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3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5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F163-0EA9-469E-BA06-385A3C7D410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2.xml"/><Relationship Id="rId7" Type="http://schemas.openxmlformats.org/officeDocument/2006/relationships/image" Target="../media/image7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7" Type="http://schemas.openxmlformats.org/officeDocument/2006/relationships/image" Target="../media/image8.wmf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347237" y="2401890"/>
            <a:ext cx="8212054" cy="317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0466" y="1843088"/>
            <a:ext cx="6084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smtClean="0"/>
              <a:t>관리자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373" y="1090615"/>
            <a:ext cx="6651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939122" y="3844925"/>
            <a:ext cx="26260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김희원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: 2018.11.24</a:t>
            </a:r>
          </a:p>
          <a:p>
            <a:pPr eaLnBrk="1" hangingPunct="1"/>
            <a:r>
              <a:rPr lang="en-US" altLang="ko-KR" sz="1400" dirty="0" smtClean="0"/>
              <a:t>Version : v1.2.2</a:t>
            </a:r>
            <a:endParaRPr lang="ko-KR" altLang="en-US" sz="1400" dirty="0"/>
          </a:p>
        </p:txBody>
      </p:sp>
      <p:pic>
        <p:nvPicPr>
          <p:cNvPr id="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7" y="6093296"/>
            <a:ext cx="1455012" cy="4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8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3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97389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관리자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4343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2661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6724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43571"/>
              </p:ext>
            </p:extLst>
          </p:nvPr>
        </p:nvGraphicFramePr>
        <p:xfrm>
          <a:off x="7269163" y="1052736"/>
          <a:ext cx="1715394" cy="199868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와 해당 관리자에게만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그 이외의 관리자에게는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등록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권한유형에 따라 관리자 목록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07237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981097" y="12644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관리자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97566"/>
              </p:ext>
            </p:extLst>
          </p:nvPr>
        </p:nvGraphicFramePr>
        <p:xfrm>
          <a:off x="1809967" y="2686856"/>
          <a:ext cx="5317140" cy="3118408"/>
        </p:xfrm>
        <a:graphic>
          <a:graphicData uri="http://schemas.openxmlformats.org/drawingml/2006/table">
            <a:tbl>
              <a:tblPr/>
              <a:tblGrid>
                <a:gridCol w="410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78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9772"/>
                <a:gridCol w="501666"/>
                <a:gridCol w="1282326"/>
                <a:gridCol w="754907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유형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Master1990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Master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2017-02-08 11:14:42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Heeee114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관리자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2017-02-09 11:15:42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GeeGee456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2017-02-10 10:14:42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6534959" y="2996952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534959" y="3202545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534959" y="3412153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815167" y="1502056"/>
            <a:ext cx="5327093" cy="702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012850" y="189371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권한유형</a:t>
            </a:r>
            <a:endParaRPr lang="ko-KR" altLang="en-US" sz="800" dirty="0"/>
          </a:p>
        </p:txBody>
      </p:sp>
      <p:sp>
        <p:nvSpPr>
          <p:cNvPr id="134" name="직사각형 133"/>
          <p:cNvSpPr/>
          <p:nvPr/>
        </p:nvSpPr>
        <p:spPr bwMode="auto">
          <a:xfrm>
            <a:off x="5378769" y="1599913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2880619" y="1936267"/>
            <a:ext cx="1367185" cy="1668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34"/>
          <p:cNvGrpSpPr>
            <a:grpSpLocks/>
          </p:cNvGrpSpPr>
          <p:nvPr/>
        </p:nvGrpSpPr>
        <p:grpSpPr bwMode="auto">
          <a:xfrm>
            <a:off x="4067661" y="1912212"/>
            <a:ext cx="213395" cy="214962"/>
            <a:chOff x="2239963" y="6159500"/>
            <a:chExt cx="139700" cy="182563"/>
          </a:xfrm>
        </p:grpSpPr>
        <p:sp>
          <p:nvSpPr>
            <p:cNvPr id="11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1809620" y="2269002"/>
            <a:ext cx="5327093" cy="270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/>
          <p:cNvSpPr/>
          <p:nvPr/>
        </p:nvSpPr>
        <p:spPr bwMode="auto">
          <a:xfrm>
            <a:off x="2880619" y="2109552"/>
            <a:ext cx="1368667" cy="7394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</a:t>
            </a: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Master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844425" y="272300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35" name="모서리가 둥근 직사각형 134"/>
          <p:cNvSpPr/>
          <p:nvPr/>
        </p:nvSpPr>
        <p:spPr>
          <a:xfrm>
            <a:off x="6516216" y="2312263"/>
            <a:ext cx="459964" cy="18443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145" name="직사각형 144"/>
          <p:cNvSpPr/>
          <p:nvPr/>
        </p:nvSpPr>
        <p:spPr bwMode="auto">
          <a:xfrm>
            <a:off x="2883428" y="1599913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012850" y="156510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관리자아이디</a:t>
            </a:r>
            <a:endParaRPr lang="ko-KR" alt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641199" y="156510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명</a:t>
            </a:r>
            <a:endParaRPr lang="ko-KR" altLang="en-US" sz="8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6768244" y="2060848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타원 136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8" name="이등변 삼각형 1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839696" y="2496702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타원 73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5" name="이등변 삼각형 7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89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5656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등록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8066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47409"/>
              </p:ext>
            </p:extLst>
          </p:nvPr>
        </p:nvGraphicFramePr>
        <p:xfrm>
          <a:off x="7269163" y="1052736"/>
          <a:ext cx="1715394" cy="14145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176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11584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76809"/>
              </p:ext>
            </p:extLst>
          </p:nvPr>
        </p:nvGraphicFramePr>
        <p:xfrm>
          <a:off x="1912464" y="1926033"/>
          <a:ext cx="5155991" cy="153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권한 유형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28184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220453" y="1487931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 bwMode="auto">
          <a:xfrm>
            <a:off x="3327805" y="32364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select =====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4"/>
          <p:cNvGrpSpPr>
            <a:grpSpLocks/>
          </p:cNvGrpSpPr>
          <p:nvPr/>
        </p:nvGrpSpPr>
        <p:grpSpPr bwMode="auto">
          <a:xfrm>
            <a:off x="4554513" y="3212422"/>
            <a:ext cx="193995" cy="214963"/>
            <a:chOff x="2239963" y="6159500"/>
            <a:chExt cx="139700" cy="182563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관리자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3788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68831" y="496542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3325734" y="198884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5734" y="230232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322925" y="260698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23789" y="2908318"/>
            <a:ext cx="1408853" cy="1739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0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7072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8195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정보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4990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42076"/>
              </p:ext>
            </p:extLst>
          </p:nvPr>
        </p:nvGraphicFramePr>
        <p:xfrm>
          <a:off x="7269163" y="1052736"/>
          <a:ext cx="1715394" cy="124277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정보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정보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492032" y="5112944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168831" y="4940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8105"/>
              </p:ext>
            </p:extLst>
          </p:nvPr>
        </p:nvGraphicFramePr>
        <p:xfrm>
          <a:off x="1912464" y="1927878"/>
          <a:ext cx="5155991" cy="153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권한 유형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3270879" y="322375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회원 관리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34"/>
          <p:cNvGrpSpPr>
            <a:grpSpLocks/>
          </p:cNvGrpSpPr>
          <p:nvPr/>
        </p:nvGrpSpPr>
        <p:grpSpPr bwMode="auto">
          <a:xfrm>
            <a:off x="4469049" y="3203243"/>
            <a:ext cx="213395" cy="214962"/>
            <a:chOff x="2239963" y="6159500"/>
            <a:chExt cx="139700" cy="182563"/>
          </a:xfrm>
        </p:grpSpPr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961068" y="17982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타원 9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9" name="Title 1"/>
          <p:cNvSpPr txBox="1">
            <a:spLocks/>
          </p:cNvSpPr>
          <p:nvPr/>
        </p:nvSpPr>
        <p:spPr bwMode="auto">
          <a:xfrm>
            <a:off x="5230068" y="602408"/>
            <a:ext cx="3818682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정보 수정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김일</a:t>
            </a:r>
            <a:r>
              <a:rPr lang="ko-KR" altLang="en-US" sz="800" dirty="0" err="1">
                <a:solidFill>
                  <a:schemeClr val="tx1"/>
                </a:solidFill>
              </a:rPr>
              <a:t>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96136" y="17013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31907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5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4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 </a:t>
            </a: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78169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707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9684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38550"/>
              </p:ext>
            </p:extLst>
          </p:nvPr>
        </p:nvGraphicFramePr>
        <p:xfrm>
          <a:off x="7269163" y="1052736"/>
          <a:ext cx="1715394" cy="154591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와 해당 관리자에게만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 정보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전화번호는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65490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949149" y="150940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회</a:t>
            </a:r>
            <a:r>
              <a:rPr lang="ko-KR" altLang="en-US" sz="1000" b="1" dirty="0"/>
              <a:t>원</a:t>
            </a:r>
            <a:r>
              <a:rPr lang="ko-KR" altLang="en-US" sz="1000" b="1" dirty="0" smtClean="0"/>
              <a:t>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533175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4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99648"/>
              </p:ext>
            </p:extLst>
          </p:nvPr>
        </p:nvGraphicFramePr>
        <p:xfrm>
          <a:off x="1809967" y="2685419"/>
          <a:ext cx="5368785" cy="2527352"/>
        </p:xfrm>
        <a:graphic>
          <a:graphicData uri="http://schemas.openxmlformats.org/drawingml/2006/table">
            <a:tbl>
              <a:tblPr/>
              <a:tblGrid>
                <a:gridCol w="316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90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2456"/>
                <a:gridCol w="1108043"/>
                <a:gridCol w="1049793"/>
                <a:gridCol w="720080"/>
                <a:gridCol w="692863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등급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자세히보기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Coolman110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010-22**-*212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2018-10-15 12:20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/>
                        <a:t>Vip</a:t>
                      </a:r>
                      <a:r>
                        <a:rPr lang="ko-KR" altLang="en-US" sz="800" dirty="0" smtClean="0"/>
                        <a:t>회원</a:t>
                      </a:r>
                      <a:endParaRPr lang="ko-KR" altLang="en-US" sz="800" dirty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6581567" y="2990232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보기</a:t>
            </a:r>
            <a:endParaRPr lang="ko-KR" altLang="en-US" sz="8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81567" y="3195825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보기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581567" y="3405433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보기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914901" y="528746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15167" y="1556792"/>
            <a:ext cx="5327093" cy="540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876256" y="246939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51027" y="172183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3014292" y="1756344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220072" y="1750277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9" name="그룹 208"/>
          <p:cNvGrpSpPr/>
          <p:nvPr/>
        </p:nvGrpSpPr>
        <p:grpSpPr>
          <a:xfrm>
            <a:off x="4461402" y="24962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0" name="타원 20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11" name="이등변 삼각형 21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12" name="직사각형 211"/>
          <p:cNvSpPr/>
          <p:nvPr/>
        </p:nvSpPr>
        <p:spPr>
          <a:xfrm>
            <a:off x="1826246" y="2150122"/>
            <a:ext cx="5327093" cy="270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6516216" y="2193383"/>
            <a:ext cx="459964" cy="18443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grpSp>
        <p:nvGrpSpPr>
          <p:cNvPr id="214" name="그룹 213"/>
          <p:cNvGrpSpPr/>
          <p:nvPr/>
        </p:nvGrpSpPr>
        <p:grpSpPr>
          <a:xfrm>
            <a:off x="6768244" y="1941968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5" name="타원 214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16" name="이등변 삼각형 21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716016" y="172790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이름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440810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40810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40810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3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14921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1808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등록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2179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37721"/>
              </p:ext>
            </p:extLst>
          </p:nvPr>
        </p:nvGraphicFramePr>
        <p:xfrm>
          <a:off x="7269163" y="1052736"/>
          <a:ext cx="1715394" cy="195801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관리자가 회원 등록하면 등급은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VIP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등급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사용자페이지에서 등록하면 등급은 일반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취소버튼 클릭 시 회원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28184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220455" y="148793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54280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</a:t>
            </a:r>
            <a:r>
              <a:rPr lang="ko-KR" altLang="en-US" sz="900" dirty="0"/>
              <a:t>원</a:t>
            </a:r>
            <a:r>
              <a:rPr lang="ko-KR" altLang="en-US" sz="900" dirty="0" smtClean="0"/>
              <a:t>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53703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544748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32331" y="53595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77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55628"/>
              </p:ext>
            </p:extLst>
          </p:nvPr>
        </p:nvGraphicFramePr>
        <p:xfrm>
          <a:off x="1912464" y="1926033"/>
          <a:ext cx="5155991" cy="3124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" name="모서리가 둥근 직사각형 77"/>
          <p:cNvSpPr/>
          <p:nvPr/>
        </p:nvSpPr>
        <p:spPr>
          <a:xfrm>
            <a:off x="3297555" y="3806891"/>
            <a:ext cx="722517" cy="216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065507" y="3806891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3304352" y="4137205"/>
            <a:ext cx="316246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VIP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그룹 34"/>
          <p:cNvGrpSpPr>
            <a:grpSpLocks/>
          </p:cNvGrpSpPr>
          <p:nvPr/>
        </p:nvGrpSpPr>
        <p:grpSpPr bwMode="auto">
          <a:xfrm>
            <a:off x="3595013" y="4124264"/>
            <a:ext cx="213395" cy="214962"/>
            <a:chOff x="2239963" y="6159500"/>
            <a:chExt cx="139700" cy="182563"/>
          </a:xfrm>
        </p:grpSpPr>
        <p:sp>
          <p:nvSpPr>
            <p:cNvPr id="144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9" name="모서리가 둥근 직사각형 158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294200" y="196246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5" name="직선 연결선 164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모서리가 둥근 직사각형 165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167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9" name="그룹 168"/>
          <p:cNvGrpSpPr/>
          <p:nvPr/>
        </p:nvGrpSpPr>
        <p:grpSpPr>
          <a:xfrm>
            <a:off x="3707821" y="40458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타원 1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71" name="이등변 삼각형 1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3" name="모서리가 둥근 직사각형 82"/>
          <p:cNvSpPr/>
          <p:nvPr/>
        </p:nvSpPr>
        <p:spPr>
          <a:xfrm>
            <a:off x="3913846" y="4427611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583704" y="4432165"/>
            <a:ext cx="679889" cy="1764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913846" y="4627059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913846" y="4834523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5044102" y="41942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타원 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9" name="이등변 삼각형 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81944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3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9328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5139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8202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86304"/>
              </p:ext>
            </p:extLst>
          </p:nvPr>
        </p:nvGraphicFramePr>
        <p:xfrm>
          <a:off x="7269163" y="1052736"/>
          <a:ext cx="1715394" cy="79572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정보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47079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096671" y="529833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492032" y="5472740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168831" y="528365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11452"/>
              </p:ext>
            </p:extLst>
          </p:nvPr>
        </p:nvGraphicFramePr>
        <p:xfrm>
          <a:off x="1912464" y="1935072"/>
          <a:ext cx="5155991" cy="306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김신입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010-2222-8523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hello0258@naver.com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2018.9.9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VIP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보유한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872" y="1653559"/>
            <a:ext cx="2474522" cy="25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81944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1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4770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8896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9029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78186"/>
              </p:ext>
            </p:extLst>
          </p:nvPr>
        </p:nvGraphicFramePr>
        <p:xfrm>
          <a:off x="7269163" y="1052736"/>
          <a:ext cx="1715394" cy="195805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수정된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614811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492032" y="5616756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87" name="그룹 86"/>
          <p:cNvGrpSpPr/>
          <p:nvPr/>
        </p:nvGrpSpPr>
        <p:grpSpPr>
          <a:xfrm>
            <a:off x="2849947" y="105060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타원 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9" name="이등변 삼각형 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297555" y="3813972"/>
            <a:ext cx="722517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065507" y="3813972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aphicFrame>
        <p:nvGraphicFramePr>
          <p:cNvPr id="135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01072"/>
              </p:ext>
            </p:extLst>
          </p:nvPr>
        </p:nvGraphicFramePr>
        <p:xfrm>
          <a:off x="1912464" y="1926033"/>
          <a:ext cx="5155991" cy="3430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보유한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" name="직사각형 135"/>
          <p:cNvSpPr/>
          <p:nvPr/>
        </p:nvSpPr>
        <p:spPr bwMode="auto">
          <a:xfrm>
            <a:off x="3304352" y="4121891"/>
            <a:ext cx="316246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VIP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34"/>
          <p:cNvGrpSpPr>
            <a:grpSpLocks/>
          </p:cNvGrpSpPr>
          <p:nvPr/>
        </p:nvGrpSpPr>
        <p:grpSpPr bwMode="auto">
          <a:xfrm>
            <a:off x="3595013" y="4108950"/>
            <a:ext cx="213395" cy="214962"/>
            <a:chOff x="2239963" y="6159500"/>
            <a:chExt cx="139700" cy="182563"/>
          </a:xfrm>
        </p:grpSpPr>
        <p:sp>
          <p:nvSpPr>
            <p:cNvPr id="138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3" name="모서리가 둥근 직사각형 152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김신</a:t>
            </a:r>
            <a:r>
              <a:rPr lang="ko-KR" altLang="en-US" sz="800" dirty="0" err="1">
                <a:solidFill>
                  <a:schemeClr val="tx1"/>
                </a:solidFill>
              </a:rPr>
              <a:t>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3308877" y="3185195"/>
            <a:ext cx="2627921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01045647891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helloww@naver.com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168831" y="54276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096671" y="544235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3913846" y="4427611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583704" y="4432165"/>
            <a:ext cx="679889" cy="1764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13846" y="4627059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913846" y="4834523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5044102" y="41942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타원 8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0" name="이등변 삼각형 8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81944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3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08479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9199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충전 내역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캐시 충전 내역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0566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01222"/>
              </p:ext>
            </p:extLst>
          </p:nvPr>
        </p:nvGraphicFramePr>
        <p:xfrm>
          <a:off x="7269163" y="1052736"/>
          <a:ext cx="1715394" cy="113578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결제 목록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결제 목록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마우스를 올려놓을 때 지급 사유 내용 확인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취소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충전 내역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32525"/>
              </p:ext>
            </p:extLst>
          </p:nvPr>
        </p:nvGraphicFramePr>
        <p:xfrm>
          <a:off x="1883850" y="2060852"/>
          <a:ext cx="5222992" cy="3671778"/>
        </p:xfrm>
        <a:graphic>
          <a:graphicData uri="http://schemas.openxmlformats.org/drawingml/2006/table">
            <a:tbl>
              <a:tblPr/>
              <a:tblGrid>
                <a:gridCol w="311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96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4530"/>
                <a:gridCol w="720080"/>
                <a:gridCol w="720080"/>
                <a:gridCol w="576064"/>
                <a:gridCol w="7920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8618"/>
              </a:tblGrid>
              <a:tr h="28644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결제 수단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신용카드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결제취소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지급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지급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759645" y="18608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567304" y="265423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711" y="2362054"/>
            <a:ext cx="378321" cy="21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6891889" y="215735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타원 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3" name="이등변 삼각형 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81944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2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89920" y="1124744"/>
            <a:ext cx="1583901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06915" y="2421707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01.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권한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668345" y="2424164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06.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구매 내역 관리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574713" y="2423345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06915" y="277343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06915" y="313347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06915" y="349351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cxnSp>
        <p:nvCxnSpPr>
          <p:cNvPr id="11" name="꺾인 연결선 10"/>
          <p:cNvCxnSpPr>
            <a:stCxn id="2" idx="2"/>
            <a:endCxn id="4" idx="0"/>
          </p:cNvCxnSpPr>
          <p:nvPr/>
        </p:nvCxnSpPr>
        <p:spPr bwMode="auto">
          <a:xfrm rot="5400000">
            <a:off x="2208932" y="48767"/>
            <a:ext cx="936923" cy="380895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꺾인 연결선 12"/>
          <p:cNvCxnSpPr/>
          <p:nvPr/>
        </p:nvCxnSpPr>
        <p:spPr bwMode="auto">
          <a:xfrm rot="10800000" flipV="1">
            <a:off x="3725833" y="1953245"/>
            <a:ext cx="856038" cy="79876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14"/>
          <p:cNvCxnSpPr>
            <a:stCxn id="2" idx="2"/>
            <a:endCxn id="6" idx="0"/>
          </p:cNvCxnSpPr>
          <p:nvPr/>
        </p:nvCxnSpPr>
        <p:spPr bwMode="auto">
          <a:xfrm rot="16200000" flipH="1">
            <a:off x="5988418" y="78237"/>
            <a:ext cx="939380" cy="37524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23472" y="226269"/>
            <a:ext cx="60846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1573064" y="2781747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1573064" y="3141787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573064" y="3501827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668346" y="2785023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캐시 충전 내역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668346" y="3145063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아이템 구매 내역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Line 2"/>
          <p:cNvSpPr>
            <a:spLocks noChangeShapeType="1"/>
          </p:cNvSpPr>
          <p:nvPr/>
        </p:nvSpPr>
        <p:spPr bwMode="auto">
          <a:xfrm flipV="1">
            <a:off x="252000" y="692696"/>
            <a:ext cx="8640000" cy="317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 bwMode="auto">
          <a:xfrm>
            <a:off x="3059833" y="2423345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03.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059834" y="278420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059834" y="314424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059834" y="350428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059832" y="386462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결제 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059832" y="422466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캐시 사용 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059832" y="458470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캐시 지급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059834" y="494345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캐시 회수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644009" y="2424983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04.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 카테고리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644010" y="278584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644010" y="314588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644010" y="350592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644008" y="3866260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삭제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156177" y="2424983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05. 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아이템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156178" y="278584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156178" y="314588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156178" y="350592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156176" y="3866260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삭제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cxnSp>
        <p:nvCxnSpPr>
          <p:cNvPr id="51" name="꺾인 연결선 50"/>
          <p:cNvCxnSpPr>
            <a:stCxn id="7" idx="0"/>
          </p:cNvCxnSpPr>
          <p:nvPr/>
        </p:nvCxnSpPr>
        <p:spPr>
          <a:xfrm rot="5400000" flipH="1" flipV="1">
            <a:off x="3189556" y="1005630"/>
            <a:ext cx="468872" cy="23665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7" idx="0"/>
          </p:cNvCxnSpPr>
          <p:nvPr/>
        </p:nvCxnSpPr>
        <p:spPr>
          <a:xfrm rot="5400000" flipH="1" flipV="1">
            <a:off x="5074754" y="2189728"/>
            <a:ext cx="4705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 rot="5400000" flipH="1" flipV="1">
            <a:off x="6593412" y="2189728"/>
            <a:ext cx="4705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 bwMode="auto">
          <a:xfrm>
            <a:off x="4643615" y="4232005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게시판 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643615" y="4592045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</a:rPr>
              <a:t>게시판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643615" y="4952085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</a:rPr>
              <a:t>게시판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643613" y="5312423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</a:rPr>
              <a:t>게시판 삭제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5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9771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6317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지급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지급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243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37355"/>
              </p:ext>
            </p:extLst>
          </p:nvPr>
        </p:nvGraphicFramePr>
        <p:xfrm>
          <a:off x="7269163" y="1052736"/>
          <a:ext cx="1715394" cy="10673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지급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지급할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캐시액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지급 사유 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결제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지급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54282"/>
              </p:ext>
            </p:extLst>
          </p:nvPr>
        </p:nvGraphicFramePr>
        <p:xfrm>
          <a:off x="1912464" y="3706229"/>
          <a:ext cx="5179816" cy="1090923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캐시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 캐시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유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964711" y="396346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3477848" y="4507325"/>
            <a:ext cx="3326400" cy="212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VIP</a:t>
            </a: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회원에게 </a:t>
            </a:r>
            <a:r>
              <a:rPr kumimoji="1"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매달 </a:t>
            </a:r>
            <a:r>
              <a:rPr kumimoji="1"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50,000</a:t>
            </a: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 캐시가 지급됩니다</a:t>
            </a:r>
            <a:r>
              <a:rPr kumimoji="1"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962310" y="4128560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코인</a:t>
            </a:r>
            <a:endParaRPr lang="ko-KR" altLang="en-US" sz="11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119857" y="5184708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충전하기</a:t>
            </a:r>
            <a:endParaRPr lang="ko-KR" altLang="en-US" sz="900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4629281" y="501230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타원 10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5" name="이등변 삼각형 10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3491880" y="4146172"/>
            <a:ext cx="1410718" cy="2106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10,000</a:t>
            </a: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964711" y="436330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타원 10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9" name="이등변 삼각형 10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796136" y="186084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17" y="2009193"/>
            <a:ext cx="1228856" cy="15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81944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2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057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4812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지급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지급 완료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5285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94412"/>
              </p:ext>
            </p:extLst>
          </p:nvPr>
        </p:nvGraphicFramePr>
        <p:xfrm>
          <a:off x="7269163" y="1052736"/>
          <a:ext cx="1715394" cy="83634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지급 결과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충전된 캐시와 현재 보유 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 사유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회원의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지급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aphicFrame>
        <p:nvGraphicFramePr>
          <p:cNvPr id="34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67714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유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VIP</a:t>
                      </a:r>
                      <a:r>
                        <a:rPr kumimoji="1"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회원에게 매달 </a:t>
                      </a:r>
                      <a:r>
                        <a:rPr kumimoji="1"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 캐시가 지급됩니다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타원 3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4123830" y="5184708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12" y="2291928"/>
            <a:ext cx="1391390" cy="141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3698644" y="5184708"/>
            <a:ext cx="1746711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회원 정보 상세보기로 이동</a:t>
            </a:r>
            <a:endParaRPr lang="ko-KR" altLang="en-US" sz="9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5263050" y="492361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81944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2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9525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4638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회수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회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수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8427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4647"/>
              </p:ext>
            </p:extLst>
          </p:nvPr>
        </p:nvGraphicFramePr>
        <p:xfrm>
          <a:off x="7269163" y="1052736"/>
          <a:ext cx="1715394" cy="10673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회수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캐시액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 사유 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회수 결과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회수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120919" y="547274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</a:t>
            </a:r>
            <a:r>
              <a:rPr lang="ko-KR" altLang="en-US" sz="900" dirty="0"/>
              <a:t>수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4630343" y="530033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타원 10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5" name="이등변 삼각형 10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3229"/>
              </p:ext>
            </p:extLst>
          </p:nvPr>
        </p:nvGraphicFramePr>
        <p:xfrm>
          <a:off x="1912464" y="3911861"/>
          <a:ext cx="5179816" cy="1090923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캐시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회수 캐시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유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3477848" y="4712957"/>
            <a:ext cx="3326400" cy="212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악성 </a:t>
            </a:r>
            <a:r>
              <a:rPr kumimoji="1"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작성으로 인해 일식적으로 모든 캐시를 회수합니다</a:t>
            </a:r>
            <a:r>
              <a:rPr kumimoji="1"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62310" y="4334192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코인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491880" y="4351804"/>
            <a:ext cx="1410718" cy="2106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11,000</a:t>
            </a: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96136" y="1989420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014171" y="419017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972406" y="458041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93" y="2198390"/>
            <a:ext cx="1436320" cy="138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81944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9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0856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8720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회수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회수 완료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470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78779"/>
              </p:ext>
            </p:extLst>
          </p:nvPr>
        </p:nvGraphicFramePr>
        <p:xfrm>
          <a:off x="7269163" y="1052736"/>
          <a:ext cx="1715394" cy="83634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회수 결과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회수된 캐시와 현재 보유 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사유보여줌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회원의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aphicFrame>
        <p:nvGraphicFramePr>
          <p:cNvPr id="34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95597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회수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유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악성 </a:t>
                      </a:r>
                      <a:r>
                        <a:rPr kumimoji="1" lang="ko-KR" altLang="en-US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작성으로 인해 일식적으로 모든 캐시를 회수합니다</a:t>
                      </a:r>
                      <a:r>
                        <a:rPr kumimoji="1"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타원 3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698644" y="5184708"/>
            <a:ext cx="1746711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회원 정보 상세보기로 이동</a:t>
            </a:r>
            <a:endParaRPr lang="ko-KR" altLang="en-US" sz="9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5263050" y="492361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타원 5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855" y="2203164"/>
            <a:ext cx="1666904" cy="143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81944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6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4433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9589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20072" y="602408"/>
            <a:ext cx="4624149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구매 내역</a:t>
            </a:r>
          </a:p>
          <a:p>
            <a:pPr algn="l"/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8183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48948"/>
              </p:ext>
            </p:extLst>
          </p:nvPr>
        </p:nvGraphicFramePr>
        <p:xfrm>
          <a:off x="7269163" y="1052736"/>
          <a:ext cx="1715394" cy="120774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사용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아이템 구매 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99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구매한 아이템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818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배송 추적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마우스를 올려놓으면 캐시 회수 사유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 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17659"/>
              </p:ext>
            </p:extLst>
          </p:nvPr>
        </p:nvGraphicFramePr>
        <p:xfrm>
          <a:off x="1914215" y="2060851"/>
          <a:ext cx="5178064" cy="3514599"/>
        </p:xfrm>
        <a:graphic>
          <a:graphicData uri="http://schemas.openxmlformats.org/drawingml/2006/table">
            <a:tbl>
              <a:tblPr/>
              <a:tblGrid>
                <a:gridCol w="281521"/>
                <a:gridCol w="1008112"/>
                <a:gridCol w="1008112"/>
                <a:gridCol w="874681"/>
                <a:gridCol w="1002819"/>
                <a:gridCol w="1002819"/>
              </a:tblGrid>
              <a:tr h="29327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 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거래날짜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2018112400006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탐정 사무소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2018112400003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2018112300022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회수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1763714" y="18322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876785" y="22288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84" y="2627387"/>
            <a:ext cx="667123" cy="24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760" y="2379365"/>
            <a:ext cx="667122" cy="21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6797868" y="24723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타원 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3" name="이등변 삼각형 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918550" y="276843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81944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3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41838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7235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581176"/>
            <a:ext cx="5102572" cy="2085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아이템 구매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839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43658"/>
              </p:ext>
            </p:extLst>
          </p:nvPr>
        </p:nvGraphicFramePr>
        <p:xfrm>
          <a:off x="7269163" y="1052736"/>
          <a:ext cx="1715394" cy="10673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사용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구매한 아이템 내역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배송 추적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69348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83135"/>
              </p:ext>
            </p:extLst>
          </p:nvPr>
        </p:nvGraphicFramePr>
        <p:xfrm>
          <a:off x="1891189" y="2006287"/>
          <a:ext cx="5192923" cy="1695206"/>
        </p:xfrm>
        <a:graphic>
          <a:graphicData uri="http://schemas.openxmlformats.org/drawingml/2006/table">
            <a:tbl>
              <a:tblPr/>
              <a:tblGrid>
                <a:gridCol w="1403128"/>
                <a:gridCol w="1403129"/>
                <a:gridCol w="1193333"/>
                <a:gridCol w="1193333"/>
              </a:tblGrid>
              <a:tr h="219640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827345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미국 의회의사당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1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(*5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구매시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무료</a:t>
                      </a: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83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총합계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1926754" y="18448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타원 7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964453" y="37014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배송지</a:t>
            </a:r>
            <a:r>
              <a:rPr lang="ko-KR" altLang="en-US" sz="1000" dirty="0" smtClean="0"/>
              <a:t> 정보</a:t>
            </a:r>
            <a:endParaRPr lang="ko-KR" altLang="en-US" sz="1000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1964453" y="3947714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69003"/>
              </p:ext>
            </p:extLst>
          </p:nvPr>
        </p:nvGraphicFramePr>
        <p:xfrm>
          <a:off x="1936289" y="4113280"/>
          <a:ext cx="5155991" cy="1836000"/>
        </p:xfrm>
        <a:graphic>
          <a:graphicData uri="http://schemas.openxmlformats.org/drawingml/2006/table">
            <a:tbl>
              <a:tblPr/>
              <a:tblGrid>
                <a:gridCol w="907519"/>
                <a:gridCol w="4248472"/>
              </a:tblGrid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1816735382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운송장번호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(CJ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대한 통운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61696349075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받으실 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01044425555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요청사항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연락부탁드립니다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1892739" y="353657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74443" y="4460086"/>
            <a:ext cx="747878" cy="230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배송 추적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839696" y="421355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타원 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53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2123728" y="2216648"/>
            <a:ext cx="1008112" cy="66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2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5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523733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 카테고리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311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9111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12087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71517"/>
              </p:ext>
            </p:extLst>
          </p:nvPr>
        </p:nvGraphicFramePr>
        <p:xfrm>
          <a:off x="7269163" y="1052736"/>
          <a:ext cx="1715394" cy="170850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게시판 카테고리를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카테고리를 수정하거나 삭제할 수 있음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등록 버튼을 통해 게시판 카테고리 추가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57466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02031"/>
              </p:ext>
            </p:extLst>
          </p:nvPr>
        </p:nvGraphicFramePr>
        <p:xfrm>
          <a:off x="1924955" y="1556792"/>
          <a:ext cx="5112570" cy="3868945"/>
        </p:xfrm>
        <a:graphic>
          <a:graphicData uri="http://schemas.openxmlformats.org/drawingml/2006/table">
            <a:tbl>
              <a:tblPr/>
              <a:tblGrid>
                <a:gridCol w="4089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100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/>
                <a:gridCol w="1385405"/>
              </a:tblGrid>
              <a:tr h="21602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 게시판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삭제하기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 게시판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2018-10-09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삭제하기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103773" y="11584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게시판 카테고리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49991" y="17632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타원 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8903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0906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5047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42136"/>
              </p:ext>
            </p:extLst>
          </p:nvPr>
        </p:nvGraphicFramePr>
        <p:xfrm>
          <a:off x="7269163" y="1052736"/>
          <a:ext cx="1715394" cy="212303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입력 후 중복체크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중복 시 중복 알림 메시지와 함께 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게시판 카테고리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1191" y="125583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게시판 </a:t>
            </a:r>
            <a:r>
              <a:rPr lang="ko-KR" altLang="en-US" sz="1000" b="1" dirty="0" smtClean="0"/>
              <a:t>카테고리 등록</a:t>
            </a:r>
            <a:endParaRPr lang="ko-KR" altLang="en-US" sz="100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5090"/>
              </p:ext>
            </p:extLst>
          </p:nvPr>
        </p:nvGraphicFramePr>
        <p:xfrm>
          <a:off x="1900718" y="1581459"/>
          <a:ext cx="5155991" cy="306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214194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157718" y="1647531"/>
            <a:ext cx="2937766" cy="18471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후기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7602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7014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8353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45135"/>
              </p:ext>
            </p:extLst>
          </p:nvPr>
        </p:nvGraphicFramePr>
        <p:xfrm>
          <a:off x="7269163" y="1052736"/>
          <a:ext cx="1715394" cy="212303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입력 후 중복체크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중복 시 중복 알림 메시지와 함께 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게시판 카테고리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1191" y="125583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게시판 </a:t>
            </a:r>
            <a:r>
              <a:rPr lang="ko-KR" altLang="en-US" sz="1000" b="1" dirty="0" smtClean="0"/>
              <a:t>카테고리 수정</a:t>
            </a:r>
            <a:endParaRPr lang="ko-KR" altLang="en-US" sz="100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69123"/>
              </p:ext>
            </p:extLst>
          </p:nvPr>
        </p:nvGraphicFramePr>
        <p:xfrm>
          <a:off x="1900718" y="1581459"/>
          <a:ext cx="5155991" cy="306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3157718" y="1647531"/>
            <a:ext cx="2937766" cy="18471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후기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82344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7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1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6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97389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5013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34579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5400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00276"/>
              </p:ext>
            </p:extLst>
          </p:nvPr>
        </p:nvGraphicFramePr>
        <p:xfrm>
          <a:off x="7269163" y="1052736"/>
          <a:ext cx="1715394" cy="163642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게시판 카테고리를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 클릭 시 해당 게시판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87451"/>
              </p:ext>
            </p:extLst>
          </p:nvPr>
        </p:nvGraphicFramePr>
        <p:xfrm>
          <a:off x="1924955" y="1556792"/>
          <a:ext cx="5112570" cy="3868945"/>
        </p:xfrm>
        <a:graphic>
          <a:graphicData uri="http://schemas.openxmlformats.org/drawingml/2006/table">
            <a:tbl>
              <a:tblPr/>
              <a:tblGrid>
                <a:gridCol w="4089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701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/>
                <a:gridCol w="1097373"/>
              </a:tblGrid>
              <a:tr h="21602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 게시판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 게시판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2018-10-09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151726" y="12167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게시판 카테고리 목록</a:t>
            </a:r>
            <a:endParaRPr lang="ko-KR" altLang="en-US" sz="1000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3851920" y="17632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타원 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82344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7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4018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8413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목록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해당 게시판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8239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04590"/>
              </p:ext>
            </p:extLst>
          </p:nvPr>
        </p:nvGraphicFramePr>
        <p:xfrm>
          <a:off x="7269163" y="1052736"/>
          <a:ext cx="1715394" cy="159580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제목 클릭 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조건에 따라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1191" y="125583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2"/>
                </a:solidFill>
              </a:rPr>
              <a:t>자유 게시판 </a:t>
            </a:r>
            <a:r>
              <a:rPr lang="ko-KR" altLang="en-US" sz="1000" b="1" dirty="0" smtClean="0"/>
              <a:t>목록</a:t>
            </a:r>
            <a:endParaRPr lang="ko-KR" altLang="en-US" sz="1000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973307" y="12167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20276"/>
              </p:ext>
            </p:extLst>
          </p:nvPr>
        </p:nvGraphicFramePr>
        <p:xfrm>
          <a:off x="1809968" y="1556792"/>
          <a:ext cx="5372571" cy="3692838"/>
        </p:xfrm>
        <a:graphic>
          <a:graphicData uri="http://schemas.openxmlformats.org/drawingml/2006/table">
            <a:tbl>
              <a:tblPr/>
              <a:tblGrid>
                <a:gridCol w="2855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85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/>
                <a:gridCol w="648072"/>
                <a:gridCol w="4502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글 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Hello~! I Like Cat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[10]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49280"/>
            <a:ext cx="2118240" cy="254488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2843808" y="1550733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 bwMode="auto">
          <a:xfrm>
            <a:off x="2928058" y="5468481"/>
            <a:ext cx="3162683" cy="1844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145128" y="5468481"/>
            <a:ext cx="459964" cy="18443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6524631" y="52835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82344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0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1280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6649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9520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목록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게시글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34409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3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24617"/>
              </p:ext>
            </p:extLst>
          </p:nvPr>
        </p:nvGraphicFramePr>
        <p:xfrm>
          <a:off x="7269163" y="1052736"/>
          <a:ext cx="1715394" cy="80854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게시판 목록으로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삭제 후 게시판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54" name="직사각형 53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557218" y="107634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6346839" y="5404976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6261668" y="5229200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타원 8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331170" y="1958460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조회수 </a:t>
            </a:r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82344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9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7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97389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</a:t>
            </a:r>
            <a:r>
              <a:rPr lang="ko-KR" altLang="en-US" sz="4399" b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템</a:t>
            </a: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6812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6392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2200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16980"/>
              </p:ext>
            </p:extLst>
          </p:nvPr>
        </p:nvGraphicFramePr>
        <p:xfrm>
          <a:off x="7269163" y="1052736"/>
          <a:ext cx="1715394" cy="168070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상품관리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상품 목록을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 클릭 시 해당 상품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상세보기 페이지나 수정하기 페이지로 이동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상품 등록하기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89534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6875079" y="56094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38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56054"/>
              </p:ext>
            </p:extLst>
          </p:nvPr>
        </p:nvGraphicFramePr>
        <p:xfrm>
          <a:off x="1924955" y="1556792"/>
          <a:ext cx="5112571" cy="3595216"/>
        </p:xfrm>
        <a:graphic>
          <a:graphicData uri="http://schemas.openxmlformats.org/drawingml/2006/table">
            <a:tbl>
              <a:tblPr/>
              <a:tblGrid>
                <a:gridCol w="296656"/>
                <a:gridCol w="7662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0422"/>
                <a:gridCol w="8937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/>
                <a:gridCol w="1241390"/>
              </a:tblGrid>
              <a:tr h="21602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상품번호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캐시금액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4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브릭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뱅크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149,900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상세보기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오웬과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블루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29,900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상세보기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2518188" y="12140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타원 3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2" name="이등변 삼각형 5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801191" y="125583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</a:t>
            </a:r>
            <a:r>
              <a:rPr lang="ko-KR" altLang="en-US" sz="1000" b="1" dirty="0"/>
              <a:t>템</a:t>
            </a:r>
            <a:r>
              <a:rPr lang="ko-KR" altLang="en-US" sz="1000" b="1" dirty="0" smtClean="0"/>
              <a:t> </a:t>
            </a:r>
            <a:r>
              <a:rPr lang="ko-KR" altLang="en-US" sz="1000" b="1" dirty="0" smtClean="0"/>
              <a:t>목록</a:t>
            </a:r>
            <a:endParaRPr lang="ko-KR" altLang="en-US" sz="1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6644027" y="176699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타원 5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 bwMode="auto">
          <a:xfrm>
            <a:off x="2510776" y="5382574"/>
            <a:ext cx="3532923" cy="1844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098086" y="5382574"/>
            <a:ext cx="459964" cy="1844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6378919" y="514158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3" y="1798247"/>
            <a:ext cx="793672" cy="69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714" y="2552964"/>
            <a:ext cx="939629" cy="4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3154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6908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등록하기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등록하기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4868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2398"/>
              </p:ext>
            </p:extLst>
          </p:nvPr>
        </p:nvGraphicFramePr>
        <p:xfrm>
          <a:off x="7269163" y="1052736"/>
          <a:ext cx="1715394" cy="14145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상품이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176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07371"/>
              </p:ext>
            </p:extLst>
          </p:nvPr>
        </p:nvGraphicFramePr>
        <p:xfrm>
          <a:off x="1912464" y="1926033"/>
          <a:ext cx="5155991" cy="1224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아이템번호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금액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업로드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20453" y="1487931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상</a:t>
            </a:r>
            <a:r>
              <a:rPr lang="ko-KR" altLang="en-US" sz="900" dirty="0"/>
              <a:t>품</a:t>
            </a:r>
            <a:r>
              <a:rPr lang="ko-KR" altLang="en-US" sz="900" dirty="0" smtClean="0"/>
              <a:t>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3788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68831" y="496542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3325733" y="1988840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5733" y="2302322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322924" y="2606980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25732" y="2900598"/>
            <a:ext cx="2808000" cy="1913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kumimoji="0"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선택된 파일 없음</a:t>
            </a:r>
            <a:endParaRPr kumimoji="0" lang="en-US" altLang="ko-KR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55464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6216558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3360237" y="2926548"/>
            <a:ext cx="594000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파일선택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7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99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3605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수정하기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수정하기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59037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00840"/>
              </p:ext>
            </p:extLst>
          </p:nvPr>
        </p:nvGraphicFramePr>
        <p:xfrm>
          <a:off x="7269163" y="1052736"/>
          <a:ext cx="1715394" cy="14145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상품이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176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06763"/>
              </p:ext>
            </p:extLst>
          </p:nvPr>
        </p:nvGraphicFramePr>
        <p:xfrm>
          <a:off x="1912464" y="1926033"/>
          <a:ext cx="5155991" cy="1224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아이템번호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금액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업로드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20453" y="1487931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</a:t>
            </a:r>
            <a:r>
              <a:rPr lang="ko-KR" altLang="en-US" sz="900" dirty="0"/>
              <a:t>기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3788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68831" y="496542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3325733" y="1988840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21030</a:t>
            </a:r>
            <a:endParaRPr kumimoji="1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5733" y="2302322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자유의 여신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322924" y="2606980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139,900</a:t>
            </a:r>
            <a:endParaRPr kumimoji="1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25732" y="2900598"/>
            <a:ext cx="2808000" cy="1913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kumimoji="0"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선택된 파일 없음</a:t>
            </a:r>
            <a:endParaRPr kumimoji="0" lang="en-US" altLang="ko-KR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4825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6216558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3360237" y="2926548"/>
            <a:ext cx="594000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파일선택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26" y="3234014"/>
            <a:ext cx="1837188" cy="172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9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8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365997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구매 내역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8998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5761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구매 내역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충전 내역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캐시 충전 내역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8700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56152"/>
              </p:ext>
            </p:extLst>
          </p:nvPr>
        </p:nvGraphicFramePr>
        <p:xfrm>
          <a:off x="7269163" y="1052736"/>
          <a:ext cx="1715394" cy="113578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결제 목록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결제 목록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마우스를 올려놓을 때 지급 사유 내용 확인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취소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충전 내역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40460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="1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82133"/>
              </p:ext>
            </p:extLst>
          </p:nvPr>
        </p:nvGraphicFramePr>
        <p:xfrm>
          <a:off x="1883850" y="1772815"/>
          <a:ext cx="5222994" cy="4139635"/>
        </p:xfrm>
        <a:graphic>
          <a:graphicData uri="http://schemas.openxmlformats.org/drawingml/2006/table">
            <a:tbl>
              <a:tblPr/>
              <a:tblGrid>
                <a:gridCol w="2398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064"/>
                <a:gridCol w="648072"/>
                <a:gridCol w="648072"/>
                <a:gridCol w="576064"/>
                <a:gridCol w="432048"/>
                <a:gridCol w="72927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7413"/>
              </a:tblGrid>
              <a:tr h="30891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결제 수단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own0610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신용카드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own0610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결제취소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own0610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지급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지급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25" y="6015551"/>
            <a:ext cx="2118240" cy="254488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1750026" y="1572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567304" y="265423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28" y="2143331"/>
            <a:ext cx="378321" cy="21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6993167" y="194599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타원 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3" name="이등변 삼각형 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6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6795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3428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4748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3922"/>
              </p:ext>
            </p:extLst>
          </p:nvPr>
        </p:nvGraphicFramePr>
        <p:xfrm>
          <a:off x="7269163" y="1052736"/>
          <a:ext cx="1715394" cy="147379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로그인 유효성 체크 후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1979090" y="2360597"/>
            <a:ext cx="3744416" cy="23762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887495" y="252543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타원 3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90472" y="311099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711989" y="2789985"/>
            <a:ext cx="2278619" cy="1517488"/>
            <a:chOff x="2699792" y="2852936"/>
            <a:chExt cx="2278619" cy="1517488"/>
          </a:xfrm>
        </p:grpSpPr>
        <p:grpSp>
          <p:nvGrpSpPr>
            <p:cNvPr id="42" name="그룹 41"/>
            <p:cNvGrpSpPr/>
            <p:nvPr/>
          </p:nvGrpSpPr>
          <p:grpSpPr>
            <a:xfrm>
              <a:off x="2699792" y="2852936"/>
              <a:ext cx="2278619" cy="871380"/>
              <a:chOff x="2699792" y="2852936"/>
              <a:chExt cx="2278619" cy="871380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793681" y="2852936"/>
                <a:ext cx="2176028" cy="295316"/>
                <a:chOff x="216149" y="4437112"/>
                <a:chExt cx="2176028" cy="295316"/>
              </a:xfrm>
            </p:grpSpPr>
            <p:pic>
              <p:nvPicPr>
                <p:cNvPr id="57" name="그림 56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58" name="TextBox 57"/>
                <p:cNvSpPr txBox="1"/>
                <p:nvPr userDrawn="1"/>
              </p:nvSpPr>
              <p:spPr>
                <a:xfrm>
                  <a:off x="216149" y="4477048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2699792" y="3429000"/>
                <a:ext cx="2278619" cy="295316"/>
                <a:chOff x="113558" y="4437112"/>
                <a:chExt cx="2278619" cy="295316"/>
              </a:xfrm>
            </p:grpSpPr>
            <p:pic>
              <p:nvPicPr>
                <p:cNvPr id="53" name="그림 52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54" name="TextBox 53"/>
                <p:cNvSpPr txBox="1"/>
                <p:nvPr userDrawn="1"/>
              </p:nvSpPr>
              <p:spPr>
                <a:xfrm>
                  <a:off x="113558" y="4477048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43" name="모서리가 둥근 직사각형 42"/>
            <p:cNvSpPr/>
            <p:nvPr/>
          </p:nvSpPr>
          <p:spPr>
            <a:xfrm>
              <a:off x="3511433" y="4109908"/>
              <a:ext cx="651247" cy="26051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로그인</a:t>
              </a:r>
              <a:endParaRPr lang="ko-KR" altLang="en-US" sz="9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997296" y="38139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타원 5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6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2" y="1535968"/>
            <a:ext cx="2784216" cy="8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3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4988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3739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20072" y="602408"/>
            <a:ext cx="4624149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구매 내역</a:t>
            </a:r>
          </a:p>
          <a:p>
            <a:pPr algn="l"/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13739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77426"/>
              </p:ext>
            </p:extLst>
          </p:nvPr>
        </p:nvGraphicFramePr>
        <p:xfrm>
          <a:off x="7269163" y="1052736"/>
          <a:ext cx="1715394" cy="120774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사용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아이템 구매 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99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구매한 아이템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818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배송 추적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마우스를 올려놓으면 캐시 회수 사유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 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45332"/>
              </p:ext>
            </p:extLst>
          </p:nvPr>
        </p:nvGraphicFramePr>
        <p:xfrm>
          <a:off x="1914215" y="1772813"/>
          <a:ext cx="5178065" cy="3997386"/>
        </p:xfrm>
        <a:graphic>
          <a:graphicData uri="http://schemas.openxmlformats.org/drawingml/2006/table">
            <a:tbl>
              <a:tblPr/>
              <a:tblGrid>
                <a:gridCol w="235644"/>
                <a:gridCol w="909973"/>
                <a:gridCol w="576064"/>
                <a:gridCol w="864096"/>
                <a:gridCol w="913492"/>
                <a:gridCol w="839398"/>
                <a:gridCol w="839398"/>
              </a:tblGrid>
              <a:tr h="316045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 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거래날짜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2018112400006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own0610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탐정 사무소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2018112400003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own0610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2018112300022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own0610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회수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1712684" y="151722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567304" y="2280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54" y="2487308"/>
            <a:ext cx="667123" cy="24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44" y="2165627"/>
            <a:ext cx="667122" cy="21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6883514" y="23368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타원 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3" name="이등변 삼각형 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239279" y="26964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04543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="1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1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702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4391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3663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20822"/>
              </p:ext>
            </p:extLst>
          </p:nvPr>
        </p:nvGraphicFramePr>
        <p:xfrm>
          <a:off x="7269163" y="1052736"/>
          <a:ext cx="1715394" cy="9548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관리자 이름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 버튼 클릭 시 로그인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상위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목록 보임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최신 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18245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809968" y="1177787"/>
            <a:ext cx="5360554" cy="2126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로고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0" name="TextBox 64"/>
          <p:cNvSpPr txBox="1">
            <a:spLocks noChangeArrowheads="1"/>
          </p:cNvSpPr>
          <p:nvPr/>
        </p:nvSpPr>
        <p:spPr bwMode="auto">
          <a:xfrm>
            <a:off x="1810244" y="3553627"/>
            <a:ext cx="2360613" cy="23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defTabSz="911225"/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최근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</a:rPr>
              <a:t>게시글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Top 10</a:t>
            </a:r>
            <a:endParaRPr kumimoji="0" lang="en-US" altLang="ko-KR" sz="10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20124"/>
              </p:ext>
            </p:extLst>
          </p:nvPr>
        </p:nvGraphicFramePr>
        <p:xfrm>
          <a:off x="1809967" y="3814440"/>
          <a:ext cx="5354318" cy="2326248"/>
        </p:xfrm>
        <a:graphic>
          <a:graphicData uri="http://schemas.openxmlformats.org/drawingml/2006/table">
            <a:tbl>
              <a:tblPr/>
              <a:tblGrid>
                <a:gridCol w="4298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6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/>
                <a:gridCol w="1008112"/>
                <a:gridCol w="864093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3047591" y="341719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타원 3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011382" y="731520"/>
            <a:ext cx="252028" cy="288032"/>
            <a:chOff x="1210665" y="1988840"/>
            <a:chExt cx="1008113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5" y="1988840"/>
              <a:ext cx="1008113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5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2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권한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5150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61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6718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67548"/>
              </p:ext>
            </p:extLst>
          </p:nvPr>
        </p:nvGraphicFramePr>
        <p:xfrm>
          <a:off x="7269163" y="1052736"/>
          <a:ext cx="1715394" cy="200111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그 이외의 관리자들은 권한 메뉴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만 권한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권한 등록하기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만 권한 수정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81758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82379"/>
              </p:ext>
            </p:extLst>
          </p:nvPr>
        </p:nvGraphicFramePr>
        <p:xfrm>
          <a:off x="1809967" y="1556792"/>
          <a:ext cx="5327106" cy="4084969"/>
        </p:xfrm>
        <a:graphic>
          <a:graphicData uri="http://schemas.openxmlformats.org/drawingml/2006/table">
            <a:tbl>
              <a:tblPr/>
              <a:tblGrid>
                <a:gridCol w="407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903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9176"/>
              </a:tblGrid>
              <a:tr h="43204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유형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Master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1486134" y="103043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6104136" y="2020590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04136" y="2226183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04136" y="2435791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6587483" y="17632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타원 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8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1716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9655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4185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32439"/>
              </p:ext>
            </p:extLst>
          </p:nvPr>
        </p:nvGraphicFramePr>
        <p:xfrm>
          <a:off x="7269163" y="1052736"/>
          <a:ext cx="1715394" cy="22043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입력 후 권한 명 중복체크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시 중복 알림 메시지와 함께 권한 명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부여할 권한 항목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권한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14079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등</a:t>
            </a:r>
            <a:r>
              <a:rPr lang="ko-KR" altLang="en-US" sz="1000" b="1" dirty="0"/>
              <a:t>록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81723"/>
              </p:ext>
            </p:extLst>
          </p:nvPr>
        </p:nvGraphicFramePr>
        <p:xfrm>
          <a:off x="1900718" y="1581459"/>
          <a:ext cx="5155991" cy="612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항목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75856" y="192216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권</a:t>
            </a:r>
            <a:r>
              <a:rPr lang="ko-KR" altLang="en-US" sz="800"/>
              <a:t>한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923928" y="192514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관리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4841061" y="190878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 관리</a:t>
            </a:r>
            <a:endParaRPr lang="ko-KR" altLang="en-US" sz="8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27544" y="1844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3122" name="CheckBox2" r:id="rId2" imgW="142920" imgH="142920"/>
        </mc:Choice>
        <mc:Fallback>
          <p:control name="CheckBox2" r:id="rId2" imgW="142920" imgH="142920">
            <p:pic>
              <p:nvPicPr>
                <p:cNvPr id="0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2138" y="1973263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23" name="CheckBox4" r:id="rId3" imgW="142920" imgH="142920"/>
        </mc:Choice>
        <mc:Fallback>
          <p:control name="CheckBox4" r:id="rId3" imgW="142920" imgH="142920">
            <p:pic>
              <p:nvPicPr>
                <p:cNvPr id="0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56025" y="1973263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24" name="CheckBox1" r:id="rId4" imgW="142920" imgH="142920"/>
        </mc:Choice>
        <mc:Fallback>
          <p:control name="CheckBox1" r:id="rId4" imgW="142920" imgH="142920">
            <p:pic>
              <p:nvPicPr>
                <p:cNvPr id="0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463" y="1957388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10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557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5434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9329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70975"/>
              </p:ext>
            </p:extLst>
          </p:nvPr>
        </p:nvGraphicFramePr>
        <p:xfrm>
          <a:off x="7269163" y="1052736"/>
          <a:ext cx="1715394" cy="22043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수정 후 권한 명 중복체크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시 중복 알림 메시지와 함께 권한 명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부여할 권한 코드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권한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수</a:t>
            </a:r>
            <a:r>
              <a:rPr lang="ko-KR" altLang="en-US" sz="1000" b="1" dirty="0"/>
              <a:t>정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17585"/>
              </p:ext>
            </p:extLst>
          </p:nvPr>
        </p:nvGraphicFramePr>
        <p:xfrm>
          <a:off x="1900718" y="1581459"/>
          <a:ext cx="5155991" cy="612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항목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75856" y="192216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권</a:t>
            </a:r>
            <a:r>
              <a:rPr lang="ko-KR" altLang="en-US" sz="800"/>
              <a:t>한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923928" y="192514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4575175" y="193808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회원관</a:t>
            </a:r>
            <a:r>
              <a:rPr lang="ko-KR" altLang="en-US" sz="800" dirty="0"/>
              <a:t>리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27544" y="1844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02343"/>
              </p:ext>
            </p:extLst>
          </p:nvPr>
        </p:nvGraphicFramePr>
        <p:xfrm>
          <a:off x="218042" y="1167275"/>
          <a:ext cx="148344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101" name="CheckBox2" r:id="rId2" imgW="142920" imgH="142920"/>
        </mc:Choice>
        <mc:Fallback>
          <p:control name="CheckBox2" r:id="rId2" imgW="142920" imgH="142920">
            <p:pic>
              <p:nvPicPr>
                <p:cNvPr id="0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55950" y="1966913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02" name="CheckBox4" r:id="rId3" imgW="142920" imgH="142920"/>
        </mc:Choice>
        <mc:Fallback>
          <p:control name="CheckBox4" r:id="rId3" imgW="142920" imgH="142920">
            <p:pic>
              <p:nvPicPr>
                <p:cNvPr id="0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79838" y="1966913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03" name="CheckBox1" r:id="rId4" imgW="142920" imgH="142920"/>
        </mc:Choice>
        <mc:Fallback>
          <p:control name="CheckBox1" r:id="rId4" imgW="142920" imgH="142920">
            <p:pic>
              <p:nvPicPr>
                <p:cNvPr id="0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6750" y="1989138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036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3793</Words>
  <Application>Microsoft Office PowerPoint</Application>
  <PresentationFormat>화면 슬라이드 쇼(4:3)</PresentationFormat>
  <Paragraphs>1521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희원</dc:creator>
  <cp:lastModifiedBy>김 희원</cp:lastModifiedBy>
  <cp:revision>92</cp:revision>
  <dcterms:created xsi:type="dcterms:W3CDTF">2018-09-20T04:35:04Z</dcterms:created>
  <dcterms:modified xsi:type="dcterms:W3CDTF">2018-11-26T06:48:09Z</dcterms:modified>
</cp:coreProperties>
</file>