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1" r:id="rId13"/>
    <p:sldId id="272" r:id="rId14"/>
    <p:sldId id="273" r:id="rId15"/>
    <p:sldId id="269" r:id="rId16"/>
    <p:sldId id="274" r:id="rId17"/>
    <p:sldId id="275" r:id="rId18"/>
    <p:sldId id="276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5"/>
    <a:srgbClr val="003366"/>
    <a:srgbClr val="11181F"/>
    <a:srgbClr val="FFF1EF"/>
    <a:srgbClr val="FFEFE5"/>
    <a:srgbClr val="FFEFEF"/>
    <a:srgbClr val="FFFFFF"/>
    <a:srgbClr val="FF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115" d="100"/>
          <a:sy n="115" d="100"/>
        </p:scale>
        <p:origin x="-1614" y="-102"/>
      </p:cViewPr>
      <p:guideLst>
        <p:guide orient="horz" pos="2478"/>
        <p:guide pos="1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5AA6D-6540-4F22-A00C-91B53F9EBE7B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28E90-8367-4981-965F-06003F9419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08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228E90-8367-4981-965F-06003F9419E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19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4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8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529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12" cy="6858000"/>
          </a:xfrm>
          <a:prstGeom prst="rect">
            <a:avLst/>
          </a:prstGeo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376606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0" y="3860800"/>
            <a:ext cx="9144000" cy="2997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58544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92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11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659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40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69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546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85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4A5D9-8255-4EE0-BF2B-5B104E8B9167}" type="datetimeFigureOut">
              <a:rPr lang="ko-KR" altLang="en-US" smtClean="0"/>
              <a:t>2018-10-25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EFDC9-4BAD-4C62-8D7B-DB86333D9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2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3.png"/><Relationship Id="rId7" Type="http://schemas.openxmlformats.org/officeDocument/2006/relationships/image" Target="../media/image1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 flipV="1">
            <a:off x="347237" y="2401890"/>
            <a:ext cx="8212054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80466" y="1843088"/>
            <a:ext cx="60846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400" dirty="0" smtClean="0"/>
              <a:t>사용자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화면정의서</a:t>
            </a:r>
            <a:endParaRPr lang="ko-KR" altLang="en-US" sz="2400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07373" y="1090615"/>
            <a:ext cx="665191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3200" dirty="0" smtClean="0"/>
              <a:t>인턴 실습</a:t>
            </a:r>
            <a:endParaRPr lang="ko-KR" altLang="en-US" sz="3200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939122" y="3844925"/>
            <a:ext cx="262603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1400" dirty="0" smtClean="0"/>
              <a:t>작성자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김희원</a:t>
            </a:r>
            <a:endParaRPr lang="ko-KR" altLang="en-US" sz="1400" dirty="0"/>
          </a:p>
          <a:p>
            <a:pPr eaLnBrk="1" hangingPunct="1"/>
            <a:r>
              <a:rPr lang="en-US" altLang="ko-KR" sz="1400" dirty="0" smtClean="0"/>
              <a:t>Last Updated : 2018.10.25</a:t>
            </a:r>
          </a:p>
          <a:p>
            <a:pPr eaLnBrk="1" hangingPunct="1"/>
            <a:r>
              <a:rPr lang="en-US" altLang="ko-KR" sz="1400" dirty="0" smtClean="0"/>
              <a:t>Version </a:t>
            </a:r>
            <a:r>
              <a:rPr lang="en-US" altLang="ko-KR" sz="1400" smtClean="0"/>
              <a:t>: v1.2</a:t>
            </a:r>
            <a:endParaRPr lang="ko-KR" altLang="en-US" sz="1400" dirty="0"/>
          </a:p>
        </p:txBody>
      </p:sp>
      <p:pic>
        <p:nvPicPr>
          <p:cNvPr id="1026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2137" y="6093296"/>
            <a:ext cx="1455012" cy="42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98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게시물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931749"/>
              </p:ext>
            </p:extLst>
          </p:nvPr>
        </p:nvGraphicFramePr>
        <p:xfrm>
          <a:off x="7269163" y="1052736"/>
          <a:ext cx="1715394" cy="200336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게시판 목록으로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 내용 입력후 댓글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수정가능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글에 한하여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삭제하기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버튼이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 글만 삭제가능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삭제 후 게시판 목록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82178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63267" y="4817404"/>
            <a:ext cx="5057005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2049771" y="4978949"/>
            <a:ext cx="4250421" cy="541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372200" y="4951899"/>
            <a:ext cx="529874" cy="59510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977204" y="458657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/>
              <a:t>0</a:t>
            </a:r>
            <a:endParaRPr lang="ko-KR" altLang="en-US" sz="900" b="1" dirty="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744463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557218" y="107634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타원 3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0" name="이등변 삼각형 3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6331170" y="480788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9" name="모서리가 둥근 직사각형 58"/>
          <p:cNvSpPr/>
          <p:nvPr/>
        </p:nvSpPr>
        <p:spPr>
          <a:xfrm>
            <a:off x="6498949" y="596653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2044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7" name="타원 5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8" name="이등변 삼각형 5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6413778" y="5790756"/>
            <a:ext cx="252027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31170" y="1958460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조회수 </a:t>
            </a:r>
            <a:r>
              <a:rPr lang="en-US" altLang="ko-KR" sz="800" dirty="0" smtClean="0"/>
              <a:t>11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984347"/>
              </p:ext>
            </p:extLst>
          </p:nvPr>
        </p:nvGraphicFramePr>
        <p:xfrm>
          <a:off x="7269163" y="1052736"/>
          <a:ext cx="1715394" cy="178264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수정된 글 저장 후 글 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제목과 내용이 모두 있어야 수정된 글 저장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이전페이지로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89691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27598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5649168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5523154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2" name="타원 3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3" name="이등변 삼각형 3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5" name="직사각형 34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안녕하세요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그룹 36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8" name="직사각형 37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0" name="모서리가 둥근 직사각형 39"/>
          <p:cNvSpPr/>
          <p:nvPr/>
        </p:nvSpPr>
        <p:spPr>
          <a:xfrm>
            <a:off x="6463763" y="6062562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취소하기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337749" y="59047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46446" y="2492896"/>
            <a:ext cx="8755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반</a:t>
            </a:r>
            <a:r>
              <a:rPr lang="ko-KR" altLang="en-US" sz="900" dirty="0" smtClean="0"/>
              <a:t>갑습니다</a:t>
            </a:r>
            <a:r>
              <a:rPr lang="en-US" altLang="ko-KR" sz="900" dirty="0" smtClean="0"/>
              <a:t>~!</a:t>
            </a:r>
          </a:p>
        </p:txBody>
      </p:sp>
      <p:pic>
        <p:nvPicPr>
          <p:cNvPr id="51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66025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905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등록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981917"/>
              </p:ext>
            </p:extLst>
          </p:nvPr>
        </p:nvGraphicFramePr>
        <p:xfrm>
          <a:off x="7269163" y="830261"/>
          <a:ext cx="1767333" cy="5805489"/>
        </p:xfrm>
        <a:graphic>
          <a:graphicData uri="http://schemas.openxmlformats.org/drawingml/2006/table">
            <a:tbl>
              <a:tblPr/>
              <a:tblGrid>
                <a:gridCol w="1767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932317"/>
              </p:ext>
            </p:extLst>
          </p:nvPr>
        </p:nvGraphicFramePr>
        <p:xfrm>
          <a:off x="7269163" y="1052736"/>
          <a:ext cx="1715394" cy="149944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수정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본인이 작성한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한에서 삭제 버튼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본인이 작성하지 않은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삭제 버튼 비활성화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입력해야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등록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5270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01343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235896"/>
            <a:ext cx="5057005" cy="16413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005064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2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242454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1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239090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470588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85" name="모서리가 둥근 직사각형 84"/>
          <p:cNvSpPr/>
          <p:nvPr/>
        </p:nvSpPr>
        <p:spPr>
          <a:xfrm>
            <a:off x="6413991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86" name="그룹 85"/>
          <p:cNvGrpSpPr/>
          <p:nvPr/>
        </p:nvGrpSpPr>
        <p:grpSpPr>
          <a:xfrm>
            <a:off x="6726479" y="424301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타원 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8" name="이등변 삼각형 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9" name="모서리가 둥근 직사각형 88"/>
          <p:cNvSpPr/>
          <p:nvPr/>
        </p:nvSpPr>
        <p:spPr>
          <a:xfrm>
            <a:off x="5902648" y="4492050"/>
            <a:ext cx="45818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1979712" y="4735752"/>
            <a:ext cx="5517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r>
              <a:rPr lang="en-US" altLang="ko-KR" sz="800" b="1" dirty="0" smtClean="0"/>
              <a:t>2</a:t>
            </a:r>
            <a:endParaRPr lang="ko-KR" altLang="en-US" sz="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449067" y="4732388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56" name="TextBox 55"/>
          <p:cNvSpPr txBox="1"/>
          <p:nvPr/>
        </p:nvSpPr>
        <p:spPr>
          <a:xfrm>
            <a:off x="2051720" y="4963886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grpSp>
        <p:nvGrpSpPr>
          <p:cNvPr id="58" name="그룹 57"/>
          <p:cNvGrpSpPr/>
          <p:nvPr/>
        </p:nvGrpSpPr>
        <p:grpSpPr>
          <a:xfrm>
            <a:off x="6746157" y="476398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0" name="이등변 삼각형 5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5776634" y="42695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9" name="타원 7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6768244" y="51571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6" name="타원 7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7" name="이등변 삼각형 7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08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1570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5305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글 상세보기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댓글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39939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576214"/>
              </p:ext>
            </p:extLst>
          </p:nvPr>
        </p:nvGraphicFramePr>
        <p:xfrm>
          <a:off x="7269163" y="1052736"/>
          <a:ext cx="1715394" cy="185816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댓글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내용 변경 후 수정 완료 버튼 클릭 시 수정됨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 완료와 동시에 마지막 글 작성 시간 업데이트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9956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51765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모서리가 둥근 직사각형 28"/>
          <p:cNvSpPr/>
          <p:nvPr/>
        </p:nvSpPr>
        <p:spPr>
          <a:xfrm>
            <a:off x="6660232" y="1196752"/>
            <a:ext cx="483684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목록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49771" y="1971588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/>
              <a:t>아이디</a:t>
            </a:r>
            <a:endParaRPr lang="ko-KR" altLang="en-US" sz="1000" b="1" dirty="0"/>
          </a:p>
        </p:txBody>
      </p:sp>
      <p:sp>
        <p:nvSpPr>
          <p:cNvPr id="31" name="직사각형 30"/>
          <p:cNvSpPr/>
          <p:nvPr/>
        </p:nvSpPr>
        <p:spPr>
          <a:xfrm>
            <a:off x="1963267" y="1919619"/>
            <a:ext cx="5057005" cy="2445347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글 내용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598611" y="1613992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65" name="TextBox 64"/>
          <p:cNvSpPr txBox="1"/>
          <p:nvPr/>
        </p:nvSpPr>
        <p:spPr>
          <a:xfrm>
            <a:off x="1838697" y="1613992"/>
            <a:ext cx="5709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smtClean="0"/>
              <a:t>글 제목</a:t>
            </a:r>
            <a:endParaRPr lang="ko-KR" altLang="en-US" sz="900" b="1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1828240" y="1850450"/>
            <a:ext cx="5321203" cy="0"/>
          </a:xfrm>
          <a:prstGeom prst="line">
            <a:avLst/>
          </a:prstGeom>
          <a:ln>
            <a:solidFill>
              <a:srgbClr val="D6748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텍스트 개체 틀 13"/>
          <p:cNvSpPr txBox="1">
            <a:spLocks/>
          </p:cNvSpPr>
          <p:nvPr/>
        </p:nvSpPr>
        <p:spPr bwMode="auto">
          <a:xfrm>
            <a:off x="1838697" y="1556791"/>
            <a:ext cx="5305220" cy="43772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64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sp>
        <p:nvSpPr>
          <p:cNvPr id="68" name="직사각형 67"/>
          <p:cNvSpPr/>
          <p:nvPr/>
        </p:nvSpPr>
        <p:spPr>
          <a:xfrm>
            <a:off x="1963267" y="4667944"/>
            <a:ext cx="5057005" cy="1209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2049771" y="5301208"/>
            <a:ext cx="4250421" cy="4471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6372200" y="5278936"/>
            <a:ext cx="529874" cy="4918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77204" y="4437112"/>
            <a:ext cx="5229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 smtClean="0"/>
              <a:t>댓글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1</a:t>
            </a:r>
            <a:endParaRPr lang="ko-KR" altLang="en-US" sz="9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1979712" y="4717450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/>
              <a:t>아이디</a:t>
            </a:r>
            <a:endParaRPr lang="ko-KR" altLang="en-US" sz="800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449067" y="4714086"/>
            <a:ext cx="77136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글 작성 시간</a:t>
            </a:r>
            <a:endParaRPr lang="ko-KR" altLang="en-US" sz="800" dirty="0"/>
          </a:p>
        </p:txBody>
      </p:sp>
      <p:sp>
        <p:nvSpPr>
          <p:cNvPr id="83" name="TextBox 82"/>
          <p:cNvSpPr txBox="1"/>
          <p:nvPr/>
        </p:nvSpPr>
        <p:spPr>
          <a:xfrm>
            <a:off x="2051720" y="4945584"/>
            <a:ext cx="4850353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 err="1" smtClean="0"/>
              <a:t>댓글</a:t>
            </a:r>
            <a:r>
              <a:rPr lang="ko-KR" altLang="en-US" sz="800" dirty="0" smtClean="0"/>
              <a:t> 내용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5744463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모서리가 둥근 직사각형 91"/>
          <p:cNvSpPr/>
          <p:nvPr/>
        </p:nvSpPr>
        <p:spPr>
          <a:xfrm>
            <a:off x="6498949" y="6021288"/>
            <a:ext cx="673433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삭제하기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93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모서리가 둥근 직사각형 56"/>
          <p:cNvSpPr/>
          <p:nvPr/>
        </p:nvSpPr>
        <p:spPr>
          <a:xfrm>
            <a:off x="6122977" y="4967046"/>
            <a:ext cx="760500" cy="17793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수정 완료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6472969" y="47140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타원 5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6" name="이등변 삼각형 5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2969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3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9223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 정보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59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8173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8617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5095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25032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수정페이지로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수정하기 페이지로 이동해야 비밀번호 수정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6796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83049"/>
              </p:ext>
            </p:extLst>
          </p:nvPr>
        </p:nvGraphicFramePr>
        <p:xfrm>
          <a:off x="1912464" y="1916832"/>
          <a:ext cx="5155991" cy="2754000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coco1616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010-2222-1111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hihi001@naver.com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남자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가입일시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2018-10-21 21:42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등급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일반회원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모서리가 둥근 직사각형 35"/>
          <p:cNvSpPr/>
          <p:nvPr/>
        </p:nvSpPr>
        <p:spPr>
          <a:xfrm>
            <a:off x="3563888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수정하기</a:t>
            </a:r>
            <a:endParaRPr lang="ko-KR" altLang="en-US" sz="900" dirty="0"/>
          </a:p>
        </p:txBody>
      </p:sp>
      <p:grpSp>
        <p:nvGrpSpPr>
          <p:cNvPr id="110" name="그룹 109"/>
          <p:cNvGrpSpPr/>
          <p:nvPr/>
        </p:nvGrpSpPr>
        <p:grpSpPr>
          <a:xfrm>
            <a:off x="4112258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470452" y="5389476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5018822" y="520605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56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96091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46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수정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6540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48811"/>
              </p:ext>
            </p:extLst>
          </p:nvPr>
        </p:nvGraphicFramePr>
        <p:xfrm>
          <a:off x="7269163" y="1052736"/>
          <a:ext cx="1715394" cy="195805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수정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수정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클릭 시 수정 완료 후 내 정보페이지로 이동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버튼 클릭 시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365953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 정보 수정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118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193"/>
              </p:ext>
            </p:extLst>
          </p:nvPr>
        </p:nvGraphicFramePr>
        <p:xfrm>
          <a:off x="1912464" y="1916832"/>
          <a:ext cx="5155991" cy="2512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8" name="TextBox 177"/>
          <p:cNvSpPr txBox="1"/>
          <p:nvPr/>
        </p:nvSpPr>
        <p:spPr>
          <a:xfrm>
            <a:off x="3294335" y="1959962"/>
            <a:ext cx="688009" cy="2308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coco1666</a:t>
            </a:r>
            <a:endParaRPr lang="ko-KR" altLang="en-US" sz="900" dirty="0"/>
          </a:p>
        </p:txBody>
      </p:sp>
      <p:grpSp>
        <p:nvGrpSpPr>
          <p:cNvPr id="179" name="그룹 178"/>
          <p:cNvGrpSpPr/>
          <p:nvPr/>
        </p:nvGrpSpPr>
        <p:grpSpPr>
          <a:xfrm>
            <a:off x="3830617" y="17774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타원 17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1" name="이등변 삼각형 1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2" name="모서리가 둥근 직사각형 181"/>
          <p:cNvSpPr/>
          <p:nvPr/>
        </p:nvSpPr>
        <p:spPr>
          <a:xfrm>
            <a:off x="3563888" y="5112700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저장하기</a:t>
            </a:r>
            <a:endParaRPr lang="ko-KR" altLang="en-US" sz="900" dirty="0"/>
          </a:p>
        </p:txBody>
      </p:sp>
      <p:grpSp>
        <p:nvGrpSpPr>
          <p:cNvPr id="183" name="그룹 182"/>
          <p:cNvGrpSpPr/>
          <p:nvPr/>
        </p:nvGrpSpPr>
        <p:grpSpPr>
          <a:xfrm>
            <a:off x="4112258" y="492927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4" name="타원 1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5" name="이등변 삼각형 1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86" name="모서리가 둥근 직사각형 185"/>
          <p:cNvSpPr/>
          <p:nvPr/>
        </p:nvSpPr>
        <p:spPr>
          <a:xfrm>
            <a:off x="4470452" y="5101444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취소하기</a:t>
            </a:r>
            <a:endParaRPr lang="ko-KR" altLang="en-US" sz="900" dirty="0"/>
          </a:p>
        </p:txBody>
      </p:sp>
      <p:grpSp>
        <p:nvGrpSpPr>
          <p:cNvPr id="187" name="그룹 186"/>
          <p:cNvGrpSpPr/>
          <p:nvPr/>
        </p:nvGrpSpPr>
        <p:grpSpPr>
          <a:xfrm>
            <a:off x="5018822" y="49180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8" name="타원 18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9" name="이등변 삼각형 18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00" name="모서리가 둥근 직사각형 199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1" name="모서리가 둥근 직사각형 200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203" name="모서리가 둥근 직사각형 202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4" name="모서리가 둥근 직사각형 203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05" name="모서리가 둥근 직사각형 204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one1@naver.com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6" name="직선 연결선 205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모서리가 둥근 직사각형 206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8" name="직선 연결선 207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모서리가 둥근 직사각형 208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1111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3913846" y="3802329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4583704" y="3806883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913846" y="4001777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3913846" y="4209241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5123764" y="360159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타원 6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2" name="이등변 삼각형 6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857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4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4481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캐시 구매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3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1057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7651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686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12003"/>
              </p:ext>
            </p:extLst>
          </p:nvPr>
        </p:nvGraphicFramePr>
        <p:xfrm>
          <a:off x="7269163" y="1052736"/>
          <a:ext cx="1715394" cy="1558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충전금액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수단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결제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3927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981984"/>
              </p:ext>
            </p:extLst>
          </p:nvPr>
        </p:nvGraphicFramePr>
        <p:xfrm>
          <a:off x="1912464" y="1916832"/>
          <a:ext cx="5179816" cy="504056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 </a:t>
                      </a: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   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보유 캐시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2856981" y="17728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4" name="모서리가 둥근 직사각형 113"/>
          <p:cNvSpPr/>
          <p:nvPr/>
        </p:nvSpPr>
        <p:spPr>
          <a:xfrm>
            <a:off x="4119857" y="504069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결제하기</a:t>
            </a:r>
            <a:endParaRPr lang="ko-KR" altLang="en-US" sz="900" dirty="0"/>
          </a:p>
        </p:txBody>
      </p:sp>
      <p:grpSp>
        <p:nvGrpSpPr>
          <p:cNvPr id="115" name="그룹 114"/>
          <p:cNvGrpSpPr/>
          <p:nvPr/>
        </p:nvGrpSpPr>
        <p:grpSpPr>
          <a:xfrm>
            <a:off x="2856981" y="261922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타원 11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7" name="이등변 삼각형 11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964453" y="2661039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충전금액 선택</a:t>
            </a:r>
            <a:endParaRPr lang="ko-KR" altLang="en-US" sz="1000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1964453" y="2907260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051720" y="2945848"/>
            <a:ext cx="704722" cy="246221"/>
            <a:chOff x="2051720" y="2945848"/>
            <a:chExt cx="704722" cy="246221"/>
          </a:xfrm>
        </p:grpSpPr>
        <p:sp>
          <p:nvSpPr>
            <p:cNvPr id="5" name="타원 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051720" y="3299485"/>
            <a:ext cx="775254" cy="246221"/>
            <a:chOff x="2051720" y="2945848"/>
            <a:chExt cx="775254" cy="246221"/>
          </a:xfrm>
        </p:grpSpPr>
        <p:sp>
          <p:nvSpPr>
            <p:cNvPr id="64" name="타원 63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4105075" y="2945847"/>
            <a:ext cx="704722" cy="246221"/>
            <a:chOff x="2051720" y="2945848"/>
            <a:chExt cx="704722" cy="246221"/>
          </a:xfrm>
        </p:grpSpPr>
        <p:sp>
          <p:nvSpPr>
            <p:cNvPr id="68" name="타원 6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32553" y="2945848"/>
              <a:ext cx="6238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5,000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608572" y="2958129"/>
            <a:ext cx="775254" cy="246221"/>
            <a:chOff x="2051720" y="2945848"/>
            <a:chExt cx="775254" cy="246221"/>
          </a:xfrm>
        </p:grpSpPr>
        <p:sp>
          <p:nvSpPr>
            <p:cNvPr id="72" name="타원 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132553" y="2945848"/>
              <a:ext cx="69442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4106811" y="3290566"/>
            <a:ext cx="845786" cy="246221"/>
            <a:chOff x="2051720" y="2945848"/>
            <a:chExt cx="845786" cy="246221"/>
          </a:xfrm>
        </p:grpSpPr>
        <p:sp>
          <p:nvSpPr>
            <p:cNvPr id="75" name="타원 74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132553" y="2945848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100,000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원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597505" y="3302848"/>
            <a:ext cx="778460" cy="246221"/>
            <a:chOff x="2051720" y="2945848"/>
            <a:chExt cx="778460" cy="246221"/>
          </a:xfrm>
        </p:grpSpPr>
        <p:sp>
          <p:nvSpPr>
            <p:cNvPr id="78" name="타원 77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132553" y="2945848"/>
              <a:ext cx="6976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6326425" y="3328114"/>
            <a:ext cx="665343" cy="19150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939638" y="3297264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원</a:t>
            </a:r>
            <a:endParaRPr lang="ko-KR" altLang="en-US" dirty="0"/>
          </a:p>
        </p:txBody>
      </p:sp>
      <p:sp>
        <p:nvSpPr>
          <p:cNvPr id="82" name="타원 81"/>
          <p:cNvSpPr/>
          <p:nvPr/>
        </p:nvSpPr>
        <p:spPr>
          <a:xfrm>
            <a:off x="5614614" y="3009428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/>
          <p:cNvSpPr txBox="1"/>
          <p:nvPr/>
        </p:nvSpPr>
        <p:spPr>
          <a:xfrm>
            <a:off x="1964453" y="3993352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/>
              <a:t>간편결제</a:t>
            </a:r>
            <a:endParaRPr lang="ko-KR" altLang="en-US" sz="1000" dirty="0"/>
          </a:p>
        </p:txBody>
      </p:sp>
      <p:cxnSp>
        <p:nvCxnSpPr>
          <p:cNvPr id="85" name="직선 연결선 84"/>
          <p:cNvCxnSpPr/>
          <p:nvPr/>
        </p:nvCxnSpPr>
        <p:spPr>
          <a:xfrm>
            <a:off x="1964453" y="4239573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grpSp>
        <p:nvGrpSpPr>
          <p:cNvPr id="92" name="그룹 91"/>
          <p:cNvGrpSpPr/>
          <p:nvPr/>
        </p:nvGrpSpPr>
        <p:grpSpPr>
          <a:xfrm>
            <a:off x="1854647" y="38284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95" name="그룹 94"/>
          <p:cNvGrpSpPr/>
          <p:nvPr/>
        </p:nvGrpSpPr>
        <p:grpSpPr>
          <a:xfrm>
            <a:off x="4629281" y="486828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6" name="타원 9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7" name="이등변 삼각형 9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144" y="4348746"/>
            <a:ext cx="8763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직사각형 98"/>
          <p:cNvSpPr/>
          <p:nvPr/>
        </p:nvSpPr>
        <p:spPr>
          <a:xfrm>
            <a:off x="3216296" y="434706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신용카드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4355268" y="4346413"/>
            <a:ext cx="874800" cy="3852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휴대폰</a:t>
            </a:r>
            <a:endParaRPr lang="ko-KR" altLang="en-US" sz="105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6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75879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24242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성공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24834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38940"/>
              </p:ext>
            </p:extLst>
          </p:nvPr>
        </p:nvGraphicFramePr>
        <p:xfrm>
          <a:off x="7269163" y="1052736"/>
          <a:ext cx="1715394" cy="171763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완료 후 충전한 금액과 현재 보유 캐시 상태를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55720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결제 완료</a:t>
              </a:r>
              <a:r>
                <a:rPr lang="en-US" altLang="ko-KR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1360"/>
              </p:ext>
            </p:extLst>
          </p:nvPr>
        </p:nvGraphicFramePr>
        <p:xfrm>
          <a:off x="1912464" y="3904675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4419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20623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완료되었습니다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grpSp>
        <p:nvGrpSpPr>
          <p:cNvPr id="92" name="그룹 91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타원 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94" name="이등변 삼각형 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172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3789920" y="1124744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00. 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메인</a:t>
            </a:r>
          </a:p>
        </p:txBody>
      </p:sp>
      <p:sp>
        <p:nvSpPr>
          <p:cNvPr id="4" name="직사각형 3"/>
          <p:cNvSpPr/>
          <p:nvPr/>
        </p:nvSpPr>
        <p:spPr bwMode="auto">
          <a:xfrm>
            <a:off x="179481" y="2421707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01</a:t>
            </a:r>
            <a:r>
              <a:rPr kumimoji="1" lang="en-US" altLang="ko-KR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1" lang="ko-KR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멤버십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379030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04. </a:t>
            </a: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아이템샵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17948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회원 가입</a:t>
            </a:r>
          </a:p>
        </p:txBody>
      </p:sp>
      <p:sp>
        <p:nvSpPr>
          <p:cNvPr id="9" name="직사각형 8"/>
          <p:cNvSpPr/>
          <p:nvPr/>
        </p:nvSpPr>
        <p:spPr bwMode="auto">
          <a:xfrm>
            <a:off x="17948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179481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정보 수정</a:t>
            </a:r>
          </a:p>
        </p:txBody>
      </p:sp>
      <p:cxnSp>
        <p:nvCxnSpPr>
          <p:cNvPr id="11" name="꺾인 연결선 10"/>
          <p:cNvCxnSpPr/>
          <p:nvPr/>
        </p:nvCxnSpPr>
        <p:spPr bwMode="auto">
          <a:xfrm rot="5400000">
            <a:off x="2308358" y="148026"/>
            <a:ext cx="936923" cy="361043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꺾인 연결선 14"/>
          <p:cNvCxnSpPr>
            <a:stCxn id="2" idx="2"/>
            <a:endCxn id="6" idx="0"/>
          </p:cNvCxnSpPr>
          <p:nvPr/>
        </p:nvCxnSpPr>
        <p:spPr bwMode="auto">
          <a:xfrm rot="16200000" flipH="1">
            <a:off x="5908374" y="158281"/>
            <a:ext cx="936104" cy="358911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323472" y="226269"/>
            <a:ext cx="60846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ko-KR" altLang="en-US" sz="2000" dirty="0" smtClean="0"/>
              <a:t>메뉴 구조도</a:t>
            </a:r>
            <a:endParaRPr lang="ko-KR" altLang="en-US" sz="2000" dirty="0"/>
          </a:p>
        </p:txBody>
      </p:sp>
      <p:sp>
        <p:nvSpPr>
          <p:cNvPr id="21" name="직사각형 20"/>
          <p:cNvSpPr/>
          <p:nvPr/>
        </p:nvSpPr>
        <p:spPr bwMode="auto">
          <a:xfrm>
            <a:off x="7379031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7379031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아이템 구매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Line 2"/>
          <p:cNvSpPr>
            <a:spLocks noChangeShapeType="1"/>
          </p:cNvSpPr>
          <p:nvPr/>
        </p:nvSpPr>
        <p:spPr bwMode="auto">
          <a:xfrm flipV="1">
            <a:off x="252000" y="692696"/>
            <a:ext cx="8640000" cy="3175"/>
          </a:xfrm>
          <a:prstGeom prst="line">
            <a:avLst/>
          </a:prstGeom>
          <a:noFill/>
          <a:ln w="31750">
            <a:solidFill>
              <a:srgbClr val="D6748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 bwMode="auto">
          <a:xfrm>
            <a:off x="17964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캐시 구매</a:t>
            </a:r>
          </a:p>
        </p:txBody>
      </p:sp>
      <p:sp>
        <p:nvSpPr>
          <p:cNvPr id="27" name="직사각형 26"/>
          <p:cNvSpPr/>
          <p:nvPr/>
        </p:nvSpPr>
        <p:spPr bwMode="auto">
          <a:xfrm>
            <a:off x="4984999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03. 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498499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9" name="직사각형 28"/>
          <p:cNvSpPr/>
          <p:nvPr/>
        </p:nvSpPr>
        <p:spPr bwMode="auto">
          <a:xfrm>
            <a:off x="498499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</a:t>
            </a:r>
          </a:p>
        </p:txBody>
      </p:sp>
      <p:sp>
        <p:nvSpPr>
          <p:cNvPr id="30" name="직사각형 29"/>
          <p:cNvSpPr/>
          <p:nvPr/>
        </p:nvSpPr>
        <p:spPr bwMode="auto">
          <a:xfrm>
            <a:off x="498499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</a:t>
            </a:r>
            <a:r>
              <a:rPr kumimoji="1"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</a:t>
            </a:r>
          </a:p>
        </p:txBody>
      </p:sp>
      <p:cxnSp>
        <p:nvCxnSpPr>
          <p:cNvPr id="13" name="꺾인 연결선 12"/>
          <p:cNvCxnSpPr/>
          <p:nvPr/>
        </p:nvCxnSpPr>
        <p:spPr bwMode="auto">
          <a:xfrm rot="10800000" flipV="1">
            <a:off x="3361411" y="1952836"/>
            <a:ext cx="1210589" cy="796307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직사각형 6"/>
          <p:cNvSpPr/>
          <p:nvPr/>
        </p:nvSpPr>
        <p:spPr bwMode="auto">
          <a:xfrm>
            <a:off x="2579331" y="2420888"/>
            <a:ext cx="1583901" cy="36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1006475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02. </a:t>
            </a:r>
            <a:r>
              <a:rPr kumimoji="1" lang="ko-KR" altLang="en-US" sz="1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kumimoji="1"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2580159" y="278174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목록</a:t>
            </a:r>
          </a:p>
        </p:txBody>
      </p:sp>
      <p:sp>
        <p:nvSpPr>
          <p:cNvPr id="19" name="직사각형 18"/>
          <p:cNvSpPr/>
          <p:nvPr/>
        </p:nvSpPr>
        <p:spPr bwMode="auto">
          <a:xfrm>
            <a:off x="2580159" y="314178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등록</a:t>
            </a:r>
          </a:p>
        </p:txBody>
      </p:sp>
      <p:sp>
        <p:nvSpPr>
          <p:cNvPr id="20" name="직사각형 19"/>
          <p:cNvSpPr/>
          <p:nvPr/>
        </p:nvSpPr>
        <p:spPr bwMode="auto">
          <a:xfrm>
            <a:off x="2580159" y="350182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수정</a:t>
            </a:r>
          </a:p>
        </p:txBody>
      </p:sp>
      <p:sp>
        <p:nvSpPr>
          <p:cNvPr id="24" name="직사각형 23"/>
          <p:cNvSpPr/>
          <p:nvPr/>
        </p:nvSpPr>
        <p:spPr bwMode="auto">
          <a:xfrm>
            <a:off x="2580159" y="3861867"/>
            <a:ext cx="1583901" cy="3600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0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</a:t>
            </a:r>
            <a:r>
              <a:rPr kumimoji="1" lang="ko-KR" altLang="en-US" sz="10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</a:t>
            </a:r>
            <a:r>
              <a:rPr kumimoji="1" lang="ko-KR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삭제</a:t>
            </a:r>
          </a:p>
        </p:txBody>
      </p:sp>
      <p:cxnSp>
        <p:nvCxnSpPr>
          <p:cNvPr id="32" name="꺾인 연결선 31"/>
          <p:cNvCxnSpPr/>
          <p:nvPr/>
        </p:nvCxnSpPr>
        <p:spPr>
          <a:xfrm rot="5400000" flipH="1" flipV="1">
            <a:off x="5560880" y="2189728"/>
            <a:ext cx="4705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12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562315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479409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(PG)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결과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042421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343132"/>
              </p:ext>
            </p:extLst>
          </p:nvPr>
        </p:nvGraphicFramePr>
        <p:xfrm>
          <a:off x="7269163" y="1052736"/>
          <a:ext cx="1715394" cy="1839552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결제 실패 후 결제 되지 않은 금액과 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100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3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12300"/>
              </p:ext>
            </p:extLst>
          </p:nvPr>
        </p:nvGraphicFramePr>
        <p:xfrm>
          <a:off x="1912464" y="3903152"/>
          <a:ext cx="5179816" cy="749984"/>
        </p:xfrm>
        <a:graphic>
          <a:graphicData uri="http://schemas.openxmlformats.org/drawingml/2006/table">
            <a:tbl>
              <a:tblPr/>
              <a:tblGrid>
                <a:gridCol w="149633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34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 이 </a:t>
                      </a:r>
                      <a:r>
                        <a:rPr kumimoji="1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디</a:t>
                      </a: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OOO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1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충전한 금액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900" b="1" i="0" u="none" strike="sng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 실패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0" name="그룹 109"/>
          <p:cNvGrpSpPr/>
          <p:nvPr/>
        </p:nvGrpSpPr>
        <p:grpSpPr>
          <a:xfrm>
            <a:off x="1964453" y="363824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964453" y="5559623"/>
            <a:ext cx="5055819" cy="461665"/>
          </a:xfrm>
          <a:prstGeom prst="rect">
            <a:avLst/>
          </a:prstGeom>
          <a:noFill/>
          <a:ln cmpd="dbl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캐시는 구매 후 </a:t>
            </a:r>
            <a:r>
              <a:rPr lang="ko-KR" altLang="en-US" sz="800" b="1" dirty="0" smtClean="0">
                <a:solidFill>
                  <a:schemeClr val="accent2"/>
                </a:solidFill>
              </a:rPr>
              <a:t>현금으로 환불이 되지 않습니다</a:t>
            </a:r>
            <a:r>
              <a:rPr lang="en-US" altLang="ko-KR" sz="800" b="1" dirty="0" smtClean="0">
                <a:solidFill>
                  <a:schemeClr val="accent2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결제 후 바로 캐시로 적립됩니다</a:t>
            </a:r>
            <a:r>
              <a:rPr lang="en-US" altLang="ko-KR" sz="800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 smtClean="0"/>
              <a:t>적립된 캐시는 내 정보 </a:t>
            </a:r>
            <a:r>
              <a:rPr lang="en-US" altLang="ko-KR" sz="800" dirty="0" smtClean="0"/>
              <a:t>&gt; </a:t>
            </a:r>
            <a:r>
              <a:rPr lang="ko-KR" altLang="en-US" sz="800" dirty="0" smtClean="0"/>
              <a:t>캐시 구매 내역에서 확인할 수 있습니다</a:t>
            </a:r>
            <a:r>
              <a:rPr lang="en-US" altLang="ko-KR" sz="800" dirty="0" smtClean="0"/>
              <a:t>.</a:t>
            </a:r>
            <a:endParaRPr lang="ko-KR" altLang="en-US" sz="800" dirty="0"/>
          </a:p>
        </p:txBody>
      </p:sp>
      <p:pic>
        <p:nvPicPr>
          <p:cNvPr id="2050" name="Picture 2" descr="C:\Users\hwkim\Desktop\아이콘\piggy-ban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05" y="249289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2972" y="3319100"/>
            <a:ext cx="16145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b="1" dirty="0" smtClean="0">
                <a:solidFill>
                  <a:srgbClr val="11181F"/>
                </a:solidFill>
              </a:rPr>
              <a:t>충전이 </a:t>
            </a:r>
            <a:r>
              <a:rPr lang="ko-KR" altLang="en-US" sz="1050" b="1" dirty="0" smtClean="0">
                <a:solidFill>
                  <a:schemeClr val="accent2"/>
                </a:solidFill>
              </a:rPr>
              <a:t>실패하였습니다</a:t>
            </a:r>
            <a:r>
              <a:rPr lang="en-US" altLang="ko-KR" sz="1050" b="1" dirty="0" smtClean="0">
                <a:solidFill>
                  <a:srgbClr val="11181F"/>
                </a:solidFill>
              </a:rPr>
              <a:t>.</a:t>
            </a:r>
            <a:endParaRPr lang="ko-KR" altLang="en-US" sz="1050" b="1" dirty="0">
              <a:solidFill>
                <a:srgbClr val="11181F"/>
              </a:solidFill>
            </a:endParaRPr>
          </a:p>
        </p:txBody>
      </p:sp>
      <p:pic>
        <p:nvPicPr>
          <p:cNvPr id="3076" name="Picture 4" descr="C:\Users\hwkim\Desktop\아이콘\stor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97" y="1790145"/>
            <a:ext cx="767693" cy="69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8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344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139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캐시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8053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07855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1140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9921"/>
              </p:ext>
            </p:extLst>
          </p:nvPr>
        </p:nvGraphicFramePr>
        <p:xfrm>
          <a:off x="1917229" y="2355636"/>
          <a:ext cx="5222990" cy="2888422"/>
        </p:xfrm>
        <a:graphic>
          <a:graphicData uri="http://schemas.openxmlformats.org/drawingml/2006/table">
            <a:tbl>
              <a:tblPr/>
              <a:tblGrid>
                <a:gridCol w="71055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96144"/>
                <a:gridCol w="792088"/>
                <a:gridCol w="792088"/>
                <a:gridCol w="6960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구매번호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충전권 종류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latin typeface="맑은 고딕" pitchFamily="50" charset="-127"/>
                          <a:ea typeface="맑은 고딕" pitchFamily="50" charset="-127"/>
                        </a:rPr>
                        <a:t>구매금액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결제상태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결제수단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2018091900001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2018097100011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(50,000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캐시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충전권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50,000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결제실패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신용카드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517232"/>
            <a:ext cx="2118240" cy="254488"/>
          </a:xfrm>
          <a:prstGeom prst="rect">
            <a:avLst/>
          </a:prstGeom>
        </p:spPr>
      </p:pic>
      <p:sp>
        <p:nvSpPr>
          <p:cNvPr id="57" name="직사각형 56"/>
          <p:cNvSpPr/>
          <p:nvPr/>
        </p:nvSpPr>
        <p:spPr>
          <a:xfrm>
            <a:off x="1872678" y="1791218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2726690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모서리가 둥근 직사각형 61"/>
          <p:cNvSpPr/>
          <p:nvPr/>
        </p:nvSpPr>
        <p:spPr>
          <a:xfrm>
            <a:off x="4329916" y="1893682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65692" y="181919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5621876" y="1893682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1904991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1899940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" name="그룹 67"/>
          <p:cNvGrpSpPr/>
          <p:nvPr/>
        </p:nvGrpSpPr>
        <p:grpSpPr>
          <a:xfrm>
            <a:off x="6192180" y="17008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0" name="타원 6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1" name="이등변 삼각형 7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97067" y="211663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988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751798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098066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내 정보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70150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170391"/>
              </p:ext>
            </p:extLst>
          </p:nvPr>
        </p:nvGraphicFramePr>
        <p:xfrm>
          <a:off x="7269163" y="1052736"/>
          <a:ext cx="1715394" cy="158637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날짜별로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구매 내역을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81547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(PG)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캐시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lang="ko-KR" altLang="en-US" sz="90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아이템 구매 내역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pic>
        <p:nvPicPr>
          <p:cNvPr id="29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그룹 29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31" name="직사각형 30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 내역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4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37087"/>
              </p:ext>
            </p:extLst>
          </p:nvPr>
        </p:nvGraphicFramePr>
        <p:xfrm>
          <a:off x="1899977" y="2756489"/>
          <a:ext cx="5175051" cy="2888422"/>
        </p:xfrm>
        <a:graphic>
          <a:graphicData uri="http://schemas.openxmlformats.org/drawingml/2006/table">
            <a:tbl>
              <a:tblPr/>
              <a:tblGrid>
                <a:gridCol w="4741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74855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1152128"/>
                <a:gridCol w="1080120"/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가격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배송현황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거래날짜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- 10246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탐정 사무소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170,000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배송완료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레고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- 21042 </a:t>
                      </a:r>
                      <a:r>
                        <a:rPr kumimoji="1" lang="ko-KR" altLang="en-US" sz="8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150,000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배송중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1" name="그림 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84680"/>
            <a:ext cx="2118240" cy="254488"/>
          </a:xfrm>
          <a:prstGeom prst="rect">
            <a:avLst/>
          </a:prstGeom>
        </p:spPr>
      </p:pic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87892"/>
              </p:ext>
            </p:extLst>
          </p:nvPr>
        </p:nvGraphicFramePr>
        <p:xfrm>
          <a:off x="1864064" y="1844824"/>
          <a:ext cx="5234670" cy="245928"/>
        </p:xfrm>
        <a:graphic>
          <a:graphicData uri="http://schemas.openxmlformats.org/drawingml/2006/table">
            <a:tbl>
              <a:tblPr/>
              <a:tblGrid>
                <a:gridCol w="1512177"/>
                <a:gridCol w="3722493"/>
              </a:tblGrid>
              <a:tr h="2459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 보유 캐시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1,000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9" name="그룹 58"/>
          <p:cNvGrpSpPr/>
          <p:nvPr/>
        </p:nvGrpSpPr>
        <p:grpSpPr>
          <a:xfrm>
            <a:off x="3881539" y="164232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3" name="이등변 삼각형 6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3726303" y="276951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6" name="이등변 삼각형 6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8" name="직사각형 67"/>
          <p:cNvSpPr/>
          <p:nvPr/>
        </p:nvSpPr>
        <p:spPr>
          <a:xfrm>
            <a:off x="1872678" y="2186684"/>
            <a:ext cx="5237860" cy="4588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2726690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2018.09.01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4329916" y="2289148"/>
            <a:ext cx="878962" cy="25835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2018.09.30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3965692" y="22146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~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621876" y="2289148"/>
            <a:ext cx="726415" cy="258353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조회하기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74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745" y="2300457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5" descr="C:\Users\hwkim\Desktop\아이콘\small-calendar (2)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151" y="2295406"/>
            <a:ext cx="225939" cy="22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6" name="그룹 75"/>
          <p:cNvGrpSpPr/>
          <p:nvPr/>
        </p:nvGrpSpPr>
        <p:grpSpPr>
          <a:xfrm>
            <a:off x="6192180" y="209627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7" name="타원 7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8" name="이등변 삼각형 7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779815" y="251748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1" name="타원 11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2" name="이등변 삼각형 11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73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5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2287806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err="1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아이템샵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66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07990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649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3937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611939"/>
              </p:ext>
            </p:extLst>
          </p:nvPr>
        </p:nvGraphicFramePr>
        <p:xfrm>
          <a:off x="7269163" y="1052736"/>
          <a:ext cx="1715394" cy="13831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선택을 기준으로 정렬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8180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상품명이나 상품번호로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693424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80" y="6031219"/>
            <a:ext cx="2118240" cy="254488"/>
          </a:xfrm>
          <a:prstGeom prst="rect">
            <a:avLst/>
          </a:prstGeom>
        </p:spPr>
      </p:pic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1882717" y="1692016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정렬</a:t>
            </a:r>
            <a:endParaRPr lang="ko-KR" altLang="en-US" sz="900" dirty="0"/>
          </a:p>
        </p:txBody>
      </p:sp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err="1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아이템샵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401969"/>
              </p:ext>
            </p:extLst>
          </p:nvPr>
        </p:nvGraphicFramePr>
        <p:xfrm>
          <a:off x="1964086" y="199125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2084487" y="2042251"/>
            <a:ext cx="1333669" cy="741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모서리가 둥근 직사각형 106"/>
          <p:cNvSpPr/>
          <p:nvPr/>
        </p:nvSpPr>
        <p:spPr>
          <a:xfrm>
            <a:off x="2081461" y="350593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09" name="표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068033"/>
              </p:ext>
            </p:extLst>
          </p:nvPr>
        </p:nvGraphicFramePr>
        <p:xfrm>
          <a:off x="3708925" y="1988840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21042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자유의 여신상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1" name="모서리가 둥근 직사각형 110"/>
          <p:cNvSpPr/>
          <p:nvPr/>
        </p:nvSpPr>
        <p:spPr>
          <a:xfrm>
            <a:off x="3826300" y="3503519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2" name="표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76381"/>
              </p:ext>
            </p:extLst>
          </p:nvPr>
        </p:nvGraphicFramePr>
        <p:xfrm>
          <a:off x="5443668" y="1992263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라스베이거스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64,900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4" name="모서리가 둥근 직사각형 113"/>
          <p:cNvSpPr/>
          <p:nvPr/>
        </p:nvSpPr>
        <p:spPr>
          <a:xfrm>
            <a:off x="5561043" y="3506942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5" name="표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62541"/>
              </p:ext>
            </p:extLst>
          </p:nvPr>
        </p:nvGraphicFramePr>
        <p:xfrm>
          <a:off x="1964139" y="3815404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21035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솔로몬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R.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구겐하임박물관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7" name="모서리가 둥근 직사각형 116"/>
          <p:cNvSpPr/>
          <p:nvPr/>
        </p:nvSpPr>
        <p:spPr>
          <a:xfrm>
            <a:off x="2081514" y="5330083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18" name="표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8448"/>
              </p:ext>
            </p:extLst>
          </p:nvPr>
        </p:nvGraphicFramePr>
        <p:xfrm>
          <a:off x="3708978" y="3812992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21039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상하이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0" name="모서리가 둥근 직사각형 119"/>
          <p:cNvSpPr/>
          <p:nvPr/>
        </p:nvSpPr>
        <p:spPr>
          <a:xfrm>
            <a:off x="3826353" y="5327671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381440"/>
              </p:ext>
            </p:extLst>
          </p:nvPr>
        </p:nvGraphicFramePr>
        <p:xfrm>
          <a:off x="5443721" y="3816415"/>
          <a:ext cx="1558772" cy="1772825"/>
        </p:xfrm>
        <a:graphic>
          <a:graphicData uri="http://schemas.openxmlformats.org/drawingml/2006/table">
            <a:tbl>
              <a:tblPr/>
              <a:tblGrid>
                <a:gridCol w="1558772"/>
              </a:tblGrid>
              <a:tr h="8964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6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21041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만리장성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79,900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1261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" name="모서리가 둥근 직사각형 122"/>
          <p:cNvSpPr/>
          <p:nvPr/>
        </p:nvSpPr>
        <p:spPr>
          <a:xfrm>
            <a:off x="5561096" y="5331094"/>
            <a:ext cx="1324913" cy="213515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구매하</a:t>
            </a:r>
            <a:r>
              <a:rPr lang="ko-KR" altLang="en-US" sz="1000" dirty="0">
                <a:solidFill>
                  <a:schemeClr val="bg1"/>
                </a:solidFill>
              </a:rPr>
              <a:t>기</a:t>
            </a:r>
          </a:p>
        </p:txBody>
      </p:sp>
      <p:pic>
        <p:nvPicPr>
          <p:cNvPr id="5132" name="Picture 12" descr="https://sh-s7-live-s.legocdn.com/is/image/LEGO/21042?$leaf2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670" y="2055466"/>
            <a:ext cx="1335600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https://sh-s7-live-s.legocdn.com/is/image/LEGO/21047?$leaf2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2042251"/>
            <a:ext cx="1388846" cy="79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https://sh-s7-live-s.legocdn.com/is/image/LEGO/21035?$leaf2$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3" b="9056"/>
          <a:stretch/>
        </p:blipFill>
        <p:spPr bwMode="auto">
          <a:xfrm>
            <a:off x="2027337" y="3855621"/>
            <a:ext cx="1434614" cy="83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 descr="https://sh-s7-live-s.legocdn.com/is/image/LEGO/21039?$leaf2$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4" r="9797"/>
          <a:stretch/>
        </p:blipFill>
        <p:spPr bwMode="auto">
          <a:xfrm>
            <a:off x="3803095" y="3857146"/>
            <a:ext cx="1388402" cy="82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 descr="https://sh-s7-live-s.legocdn.com/is/image/LEGO/21041?$leaf2$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43" y="3862865"/>
            <a:ext cx="1388845" cy="82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/>
          <p:cNvCxnSpPr/>
          <p:nvPr/>
        </p:nvCxnSpPr>
        <p:spPr>
          <a:xfrm>
            <a:off x="1872272" y="1925864"/>
            <a:ext cx="5256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/>
          <p:cNvSpPr/>
          <p:nvPr/>
        </p:nvSpPr>
        <p:spPr bwMode="auto">
          <a:xfrm>
            <a:off x="2239160" y="1918859"/>
            <a:ext cx="903741" cy="634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가격낮은순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가격높은순</a:t>
            </a:r>
            <a:endParaRPr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판매량</a:t>
            </a:r>
            <a:r>
              <a:rPr kumimoji="0" lang="ko-KR" altLang="en-US" sz="800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 bwMode="auto">
          <a:xfrm>
            <a:off x="2245599" y="1720458"/>
            <a:ext cx="905469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신제품순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2935649" y="1720458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838438" y="14759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161631" y="3281295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4" name="TextBox 123"/>
          <p:cNvSpPr txBox="1"/>
          <p:nvPr/>
        </p:nvSpPr>
        <p:spPr>
          <a:xfrm>
            <a:off x="5473600" y="1632981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25" name="그룹 124"/>
          <p:cNvGrpSpPr/>
          <p:nvPr/>
        </p:nvGrpSpPr>
        <p:grpSpPr>
          <a:xfrm>
            <a:off x="5427472" y="14039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6" name="타원 12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27" name="이등변 삼각형 12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711430" y="1645106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8" name="그룹 127"/>
          <p:cNvGrpSpPr/>
          <p:nvPr/>
        </p:nvGrpSpPr>
        <p:grpSpPr>
          <a:xfrm>
            <a:off x="6899056" y="143071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9" name="타원 128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0" name="이등변 삼각형 129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5" name="직사각형 84"/>
          <p:cNvSpPr/>
          <p:nvPr/>
        </p:nvSpPr>
        <p:spPr bwMode="auto">
          <a:xfrm>
            <a:off x="4642258" y="571779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6105498" y="5707305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108" name="그룹 107"/>
          <p:cNvGrpSpPr/>
          <p:nvPr/>
        </p:nvGrpSpPr>
        <p:grpSpPr>
          <a:xfrm>
            <a:off x="6485001" y="552234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0" name="타원 10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13" name="이등변 삼각형 11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2502713" y="568394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119" name="직사각형 118"/>
          <p:cNvSpPr/>
          <p:nvPr/>
        </p:nvSpPr>
        <p:spPr bwMode="auto">
          <a:xfrm>
            <a:off x="3165978" y="5712550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22" name="그룹 34"/>
          <p:cNvGrpSpPr>
            <a:grpSpLocks/>
          </p:cNvGrpSpPr>
          <p:nvPr/>
        </p:nvGrpSpPr>
        <p:grpSpPr bwMode="auto">
          <a:xfrm>
            <a:off x="4369749" y="5713439"/>
            <a:ext cx="213395" cy="214962"/>
            <a:chOff x="2239963" y="6159500"/>
            <a:chExt cx="139700" cy="182563"/>
          </a:xfrm>
        </p:grpSpPr>
        <p:sp>
          <p:nvSpPr>
            <p:cNvPr id="131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2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3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4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5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6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7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8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9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1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2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3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4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5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6" name="직사각형 145"/>
          <p:cNvSpPr/>
          <p:nvPr/>
        </p:nvSpPr>
        <p:spPr bwMode="auto">
          <a:xfrm>
            <a:off x="3170070" y="5874377"/>
            <a:ext cx="1384603" cy="4113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상품명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상품번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호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3992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8401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5220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543330"/>
              </p:ext>
            </p:extLst>
          </p:nvPr>
        </p:nvGraphicFramePr>
        <p:xfrm>
          <a:off x="7269163" y="1052736"/>
          <a:ext cx="1715394" cy="208002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구매하려는 아이템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수량 선택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선택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 검색을 통해 입력 받음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상세주소는 사용자가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92041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58432"/>
              </p:ext>
            </p:extLst>
          </p:nvPr>
        </p:nvGraphicFramePr>
        <p:xfrm>
          <a:off x="1891189" y="2066512"/>
          <a:ext cx="5175049" cy="1509504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  <a:gridCol w="905481"/>
                <a:gridCol w="905481"/>
              </a:tblGrid>
              <a:tr h="144016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err="1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소계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 gridSpan="3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26754" y="2317175"/>
            <a:ext cx="1008112" cy="66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4" name="직사각형 83"/>
          <p:cNvSpPr/>
          <p:nvPr/>
        </p:nvSpPr>
        <p:spPr bwMode="auto">
          <a:xfrm>
            <a:off x="5480064" y="2568966"/>
            <a:ext cx="544740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1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5" name="그룹 34"/>
          <p:cNvGrpSpPr>
            <a:grpSpLocks/>
          </p:cNvGrpSpPr>
          <p:nvPr/>
        </p:nvGrpSpPr>
        <p:grpSpPr bwMode="auto">
          <a:xfrm>
            <a:off x="5809385" y="2568966"/>
            <a:ext cx="213395" cy="214962"/>
            <a:chOff x="2239963" y="6159500"/>
            <a:chExt cx="139700" cy="182563"/>
          </a:xfrm>
        </p:grpSpPr>
        <p:sp>
          <p:nvSpPr>
            <p:cNvPr id="106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8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0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3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6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9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2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4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5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6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7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8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9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0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1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2" name="모서리가 둥근 직사각형 131"/>
          <p:cNvSpPr/>
          <p:nvPr/>
        </p:nvSpPr>
        <p:spPr>
          <a:xfrm>
            <a:off x="3909544" y="5993513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아이템 구매하기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5875290" y="2337804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7277"/>
              </p:ext>
            </p:extLst>
          </p:nvPr>
        </p:nvGraphicFramePr>
        <p:xfrm>
          <a:off x="1936289" y="4010792"/>
          <a:ext cx="5155991" cy="1900592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선택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68" name="그룹 167"/>
          <p:cNvGrpSpPr/>
          <p:nvPr/>
        </p:nvGrpSpPr>
        <p:grpSpPr>
          <a:xfrm>
            <a:off x="2986104" y="4039929"/>
            <a:ext cx="1020514" cy="215444"/>
            <a:chOff x="2051720" y="2945848"/>
            <a:chExt cx="1020514" cy="215444"/>
          </a:xfrm>
        </p:grpSpPr>
        <p:sp>
          <p:nvSpPr>
            <p:cNvPr id="169" name="타원 168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132553" y="2945848"/>
              <a:ext cx="93968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회원정보와 동일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1" name="그룹 170"/>
          <p:cNvGrpSpPr/>
          <p:nvPr/>
        </p:nvGrpSpPr>
        <p:grpSpPr>
          <a:xfrm>
            <a:off x="4328180" y="4039928"/>
            <a:ext cx="675868" cy="215444"/>
            <a:chOff x="2051720" y="2945848"/>
            <a:chExt cx="675868" cy="215444"/>
          </a:xfrm>
        </p:grpSpPr>
        <p:sp>
          <p:nvSpPr>
            <p:cNvPr id="172" name="타원 171"/>
            <p:cNvSpPr/>
            <p:nvPr/>
          </p:nvSpPr>
          <p:spPr>
            <a:xfrm>
              <a:off x="2051720" y="3014004"/>
              <a:ext cx="109911" cy="109911"/>
            </a:xfrm>
            <a:prstGeom prst="ellipse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32553" y="2945848"/>
              <a:ext cx="59503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직접입력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4" name="타원 173"/>
          <p:cNvSpPr/>
          <p:nvPr/>
        </p:nvSpPr>
        <p:spPr>
          <a:xfrm>
            <a:off x="4328180" y="4092694"/>
            <a:ext cx="109911" cy="109911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2965379" y="4367905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홍길동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2960171" y="4670467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01044425555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7" name="모서리가 둥근 직사각형 176"/>
          <p:cNvSpPr/>
          <p:nvPr/>
        </p:nvSpPr>
        <p:spPr>
          <a:xfrm>
            <a:off x="3542102" y="4979217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4211960" y="4983771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181" name="모서리가 둥근 직사각형 180"/>
          <p:cNvSpPr/>
          <p:nvPr/>
        </p:nvSpPr>
        <p:spPr>
          <a:xfrm>
            <a:off x="3542102" y="5178665"/>
            <a:ext cx="332245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2" name="모서리가 둥근 직사각형 181"/>
          <p:cNvSpPr/>
          <p:nvPr/>
        </p:nvSpPr>
        <p:spPr>
          <a:xfrm>
            <a:off x="3542102" y="5386129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4" name="모서리가 둥근 직사각형 183"/>
          <p:cNvSpPr/>
          <p:nvPr/>
        </p:nvSpPr>
        <p:spPr>
          <a:xfrm>
            <a:off x="2961902" y="5653628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배송전</a:t>
            </a:r>
            <a:r>
              <a:rPr lang="ko-KR" altLang="en-US" sz="800" dirty="0" smtClean="0">
                <a:solidFill>
                  <a:schemeClr val="tx1"/>
                </a:solidFill>
              </a:rPr>
              <a:t> 연락 </a:t>
            </a:r>
            <a:r>
              <a:rPr lang="ko-KR" altLang="en-US" sz="800" dirty="0" err="1" smtClean="0">
                <a:solidFill>
                  <a:schemeClr val="tx1"/>
                </a:solidFill>
              </a:rPr>
              <a:t>부탁드립니다</a:t>
            </a:r>
            <a:r>
              <a:rPr lang="en-US" altLang="ko-KR" sz="800" dirty="0" smtClean="0">
                <a:solidFill>
                  <a:schemeClr val="tx1"/>
                </a:solidFill>
              </a:rPr>
              <a:t>.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137" name="그룹 136"/>
          <p:cNvGrpSpPr/>
          <p:nvPr/>
        </p:nvGrpSpPr>
        <p:grpSpPr>
          <a:xfrm>
            <a:off x="5038177" y="579056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타원 13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8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39" name="이등변 삼각형 13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65" name="그룹 164"/>
          <p:cNvGrpSpPr/>
          <p:nvPr/>
        </p:nvGrpSpPr>
        <p:grpSpPr>
          <a:xfrm>
            <a:off x="4890277" y="385779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4752020" y="47784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7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96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08826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62513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완료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8234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4476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완료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구매내역 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35086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53116"/>
              </p:ext>
            </p:extLst>
          </p:nvPr>
        </p:nvGraphicFramePr>
        <p:xfrm>
          <a:off x="2889957" y="3212976"/>
          <a:ext cx="3364087" cy="1221472"/>
        </p:xfrm>
        <a:graphic>
          <a:graphicData uri="http://schemas.openxmlformats.org/drawingml/2006/table">
            <a:tbl>
              <a:tblPr/>
              <a:tblGrid>
                <a:gridCol w="1064670"/>
                <a:gridCol w="1064670"/>
                <a:gridCol w="1234747"/>
              </a:tblGrid>
              <a:tr h="1221472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미국 의회의사당</a:t>
                      </a:r>
                      <a:endParaRPr lang="ko-KR" altLang="en-US" sz="105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3131840" y="3267536"/>
            <a:ext cx="1661689" cy="1102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2" name="모서리가 둥근 직사각형 131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상세보기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완료 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되었습니다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50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83691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69495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내역 상세보기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37593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129602"/>
              </p:ext>
            </p:extLst>
          </p:nvPr>
        </p:nvGraphicFramePr>
        <p:xfrm>
          <a:off x="7269163" y="1052736"/>
          <a:ext cx="1715394" cy="201501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내역 상세보기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구매한 아이템 내역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배송지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정보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배송 추적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496058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구매내역 상세보기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095892"/>
              </p:ext>
            </p:extLst>
          </p:nvPr>
        </p:nvGraphicFramePr>
        <p:xfrm>
          <a:off x="1891189" y="2066512"/>
          <a:ext cx="5192922" cy="1578512"/>
        </p:xfrm>
        <a:graphic>
          <a:graphicData uri="http://schemas.openxmlformats.org/drawingml/2006/table">
            <a:tbl>
              <a:tblPr/>
              <a:tblGrid>
                <a:gridCol w="1403128"/>
                <a:gridCol w="1403128"/>
                <a:gridCol w="1193333"/>
                <a:gridCol w="1193333"/>
              </a:tblGrid>
              <a:tr h="282368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수량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합계</a:t>
                      </a:r>
                      <a:endParaRPr lang="en-US" altLang="ko-KR" sz="800" dirty="0" smtClean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`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21030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미국 의회의사당</a:t>
                      </a:r>
                      <a:endParaRPr lang="ko-KR" altLang="en-US" sz="10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개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en-US" altLang="ko-KR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056"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10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총합계</a:t>
                      </a:r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altLang="ko-KR" sz="11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139,900</a:t>
                      </a: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altLang="ko-KR" sz="8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9" name="Picture 10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3" t="19913" r="12225" b="24146"/>
          <a:stretch/>
        </p:blipFill>
        <p:spPr bwMode="auto">
          <a:xfrm>
            <a:off x="1998762" y="2367930"/>
            <a:ext cx="1133078" cy="75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4" name="그룹 73"/>
          <p:cNvGrpSpPr/>
          <p:nvPr/>
        </p:nvGrpSpPr>
        <p:grpSpPr>
          <a:xfrm>
            <a:off x="1926754" y="190504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</a:t>
            </a:r>
            <a:r>
              <a:rPr lang="en-US" altLang="ko-KR" sz="1000" b="1" dirty="0" smtClean="0"/>
              <a:t>150,000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1964453" y="3701493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 smtClean="0"/>
              <a:t>배송지</a:t>
            </a:r>
            <a:r>
              <a:rPr lang="ko-KR" altLang="en-US" sz="1000" dirty="0" smtClean="0"/>
              <a:t> 정보</a:t>
            </a:r>
            <a:endParaRPr lang="ko-KR" altLang="en-US" sz="1000" dirty="0"/>
          </a:p>
        </p:txBody>
      </p:sp>
      <p:cxnSp>
        <p:nvCxnSpPr>
          <p:cNvPr id="158" name="직선 연결선 157"/>
          <p:cNvCxnSpPr/>
          <p:nvPr/>
        </p:nvCxnSpPr>
        <p:spPr>
          <a:xfrm>
            <a:off x="1964453" y="3947714"/>
            <a:ext cx="50558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83880"/>
              </p:ext>
            </p:extLst>
          </p:nvPr>
        </p:nvGraphicFramePr>
        <p:xfrm>
          <a:off x="1936289" y="4113280"/>
          <a:ext cx="5155991" cy="1836000"/>
        </p:xfrm>
        <a:graphic>
          <a:graphicData uri="http://schemas.openxmlformats.org/drawingml/2006/table">
            <a:tbl>
              <a:tblPr/>
              <a:tblGrid>
                <a:gridCol w="907519"/>
                <a:gridCol w="4248472"/>
              </a:tblGrid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1816735382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운송장번호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(CJ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대한 통운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61696349075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받으실 분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전화번호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01044425555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(07215)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서울특별시 용산구 효창동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1-1 202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요청사항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배송전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연락부탁드립니다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2" name="그룹 191"/>
          <p:cNvGrpSpPr/>
          <p:nvPr/>
        </p:nvGrpSpPr>
        <p:grpSpPr>
          <a:xfrm>
            <a:off x="1892739" y="3536571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3" name="타원 19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94" name="이등변 삼각형 19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95" name="모서리가 둥근 직사각형 94"/>
          <p:cNvSpPr/>
          <p:nvPr/>
        </p:nvSpPr>
        <p:spPr>
          <a:xfrm>
            <a:off x="4274443" y="4460086"/>
            <a:ext cx="747878" cy="230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배송 추적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86" name="그룹 185"/>
          <p:cNvGrpSpPr/>
          <p:nvPr/>
        </p:nvGrpSpPr>
        <p:grpSpPr>
          <a:xfrm>
            <a:off x="4839696" y="421355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7" name="타원 18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88" name="이등변 삼각형 18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5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 smtClean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21044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500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err="1" smtClean="0">
                <a:solidFill>
                  <a:schemeClr val="tx1"/>
                </a:solidFill>
                <a:latin typeface="+mn-ea"/>
                <a:ea typeface="+mn-ea"/>
              </a:rPr>
              <a:t>아이템샵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아이템 구매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완료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실패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65536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86104"/>
              </p:ext>
            </p:extLst>
          </p:nvPr>
        </p:nvGraphicFramePr>
        <p:xfrm>
          <a:off x="7269163" y="1052736"/>
          <a:ext cx="1715394" cy="195218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아이템 구매 실패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보유 캐시를 보여줌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캐시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8804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충전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5877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66" name="직사각형 65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 구매완료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5439096" y="1719405"/>
            <a:ext cx="1645016" cy="2462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보유 캐시   </a:t>
            </a:r>
            <a:r>
              <a:rPr lang="en-US" altLang="ko-KR" sz="1000" b="1" dirty="0" smtClean="0"/>
              <a:t>10,100</a:t>
            </a:r>
            <a:r>
              <a:rPr lang="ko-KR" altLang="en-US" sz="900" dirty="0" smtClean="0"/>
              <a:t>원</a:t>
            </a:r>
            <a:endParaRPr lang="ko-KR" altLang="en-US" sz="900" dirty="0"/>
          </a:p>
        </p:txBody>
      </p:sp>
      <p:grpSp>
        <p:nvGrpSpPr>
          <p:cNvPr id="142" name="그룹 141"/>
          <p:cNvGrpSpPr/>
          <p:nvPr/>
        </p:nvGrpSpPr>
        <p:grpSpPr>
          <a:xfrm>
            <a:off x="5392968" y="149040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3" name="타원 14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4" name="이등변 삼각형 14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6676926" y="1731530"/>
            <a:ext cx="4539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충전</a:t>
            </a:r>
            <a:r>
              <a:rPr lang="en-US" altLang="ko-KR" sz="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46" name="그룹 145"/>
          <p:cNvGrpSpPr/>
          <p:nvPr/>
        </p:nvGrpSpPr>
        <p:grpSpPr>
          <a:xfrm>
            <a:off x="6864552" y="151713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7" name="타원 14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48" name="이등변 삼각형 14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2830979" y="2460110"/>
            <a:ext cx="34820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아이템 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구매가 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실</a:t>
            </a:r>
            <a:r>
              <a:rPr lang="ko-KR" altLang="en-US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패</a:t>
            </a:r>
            <a:r>
              <a:rPr lang="ko-KR" altLang="en-US" b="1" dirty="0" smtClean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하였습니다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algn="ctr"/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캐시를 충전해 주세요</a:t>
            </a:r>
            <a:endParaRPr lang="ko-KR" altLang="en-US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909544" y="5289302"/>
            <a:ext cx="1324913" cy="253977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chemeClr val="bg1"/>
                </a:solidFill>
              </a:rPr>
              <a:t>충전하기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5094058" y="508518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1026" name="Picture 2" descr="C:\Users\hwkim\Desktop\아이콘\cry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48" y="3451293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76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1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로그인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29537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176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</a:t>
            </a: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36375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31113"/>
              </p:ext>
            </p:extLst>
          </p:nvPr>
        </p:nvGraphicFramePr>
        <p:xfrm>
          <a:off x="7269163" y="1052736"/>
          <a:ext cx="1715394" cy="167700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비밀번호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회원가입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로그인 성공 후 홈 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979712" y="2348880"/>
            <a:ext cx="3744416" cy="2376264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888117" y="251372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3" name="타원 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4" name="이등변 삼각형 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891094" y="3099273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타원 5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712611" y="2778268"/>
            <a:ext cx="2278619" cy="1517488"/>
            <a:chOff x="2699792" y="2852936"/>
            <a:chExt cx="2278619" cy="1517488"/>
          </a:xfrm>
        </p:grpSpPr>
        <p:grpSp>
          <p:nvGrpSpPr>
            <p:cNvPr id="61" name="그룹 60"/>
            <p:cNvGrpSpPr/>
            <p:nvPr/>
          </p:nvGrpSpPr>
          <p:grpSpPr>
            <a:xfrm>
              <a:off x="2699792" y="2852936"/>
              <a:ext cx="2278619" cy="871380"/>
              <a:chOff x="2699792" y="2852936"/>
              <a:chExt cx="2278619" cy="871380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2793681" y="2852936"/>
                <a:ext cx="2176028" cy="295316"/>
                <a:chOff x="216149" y="4437112"/>
                <a:chExt cx="2176028" cy="295316"/>
              </a:xfrm>
            </p:grpSpPr>
            <p:pic>
              <p:nvPicPr>
                <p:cNvPr id="72" name="그림 71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3" name="TextBox 72"/>
                <p:cNvSpPr txBox="1"/>
                <p:nvPr userDrawn="1"/>
              </p:nvSpPr>
              <p:spPr>
                <a:xfrm>
                  <a:off x="216149" y="4477048"/>
                  <a:ext cx="49244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  <p:grpSp>
            <p:nvGrpSpPr>
              <p:cNvPr id="66" name="그룹 65"/>
              <p:cNvGrpSpPr/>
              <p:nvPr/>
            </p:nvGrpSpPr>
            <p:grpSpPr>
              <a:xfrm>
                <a:off x="2699792" y="3429000"/>
                <a:ext cx="2278619" cy="295316"/>
                <a:chOff x="113558" y="4437112"/>
                <a:chExt cx="2278619" cy="295316"/>
              </a:xfrm>
            </p:grpSpPr>
            <p:pic>
              <p:nvPicPr>
                <p:cNvPr id="70" name="그림 69"/>
                <p:cNvPicPr>
                  <a:picLocks noChangeAspect="1"/>
                </p:cNvPicPr>
                <p:nvPr userDrawn="1"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8605" y="4437112"/>
                  <a:ext cx="1643572" cy="295316"/>
                </a:xfrm>
                <a:prstGeom prst="rect">
                  <a:avLst/>
                </a:prstGeom>
              </p:spPr>
            </p:pic>
            <p:sp>
              <p:nvSpPr>
                <p:cNvPr id="71" name="TextBox 70"/>
                <p:cNvSpPr txBox="1"/>
                <p:nvPr userDrawn="1"/>
              </p:nvSpPr>
              <p:spPr>
                <a:xfrm>
                  <a:off x="113558" y="4477048"/>
                  <a:ext cx="595035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ko-KR" altLang="en-US" sz="800" dirty="0" smtClean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</a:t>
                  </a:r>
                  <a:endParaRPr lang="ko-KR" altLang="en-US" sz="800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p:grpSp>
        </p:grpSp>
        <p:grpSp>
          <p:nvGrpSpPr>
            <p:cNvPr id="62" name="그룹 61"/>
            <p:cNvGrpSpPr/>
            <p:nvPr/>
          </p:nvGrpSpPr>
          <p:grpSpPr>
            <a:xfrm>
              <a:off x="3009422" y="4105689"/>
              <a:ext cx="1659358" cy="264735"/>
              <a:chOff x="3019378" y="4105689"/>
              <a:chExt cx="1659358" cy="264735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4027489" y="4109908"/>
                <a:ext cx="651247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로그인</a:t>
                </a:r>
                <a:endParaRPr lang="ko-KR" altLang="en-US" sz="900" dirty="0"/>
              </a:p>
            </p:txBody>
          </p:sp>
          <p:sp>
            <p:nvSpPr>
              <p:cNvPr id="64" name="모서리가 둥근 직사각형 63"/>
              <p:cNvSpPr/>
              <p:nvPr/>
            </p:nvSpPr>
            <p:spPr>
              <a:xfrm>
                <a:off x="3019378" y="4105689"/>
                <a:ext cx="740776" cy="260516"/>
              </a:xfrm>
              <a:prstGeom prst="roundRect">
                <a:avLst/>
              </a:prstGeom>
              <a:solidFill>
                <a:srgbClr val="D674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900" dirty="0" smtClean="0"/>
                  <a:t>회원가입</a:t>
                </a:r>
                <a:endParaRPr lang="ko-KR" altLang="en-US" sz="900" dirty="0"/>
              </a:p>
            </p:txBody>
          </p:sp>
        </p:grpSp>
      </p:grpSp>
      <p:grpSp>
        <p:nvGrpSpPr>
          <p:cNvPr id="74" name="그룹 73"/>
          <p:cNvGrpSpPr/>
          <p:nvPr/>
        </p:nvGrpSpPr>
        <p:grpSpPr>
          <a:xfrm>
            <a:off x="4531122" y="377580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954598" y="3763124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2" name="이등변 삼각형 8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3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12" y="1535968"/>
            <a:ext cx="2784216" cy="81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4895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131798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회원가입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회원가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입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73556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92285"/>
              </p:ext>
            </p:extLst>
          </p:nvPr>
        </p:nvGraphicFramePr>
        <p:xfrm>
          <a:off x="7269163" y="1052736"/>
          <a:ext cx="1715394" cy="2189024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아이디 중복 여부 알려줌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빨간색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*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별표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는 필수 입력 항목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회원가입 완료되면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취소 버튼 클릭 시  홈 화면으로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영문대소문자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숫자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특수문자 모두 포함 최소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8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~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최대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20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주소검색을 통해 우편번호를 찾으면 도로면 주소를 선택 후 바로 적용됨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사용자는 상세주소만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620312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69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cxnSp>
        <p:nvCxnSpPr>
          <p:cNvPr id="79" name="직선 연결선 7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81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478896"/>
              </p:ext>
            </p:extLst>
          </p:nvPr>
        </p:nvGraphicFramePr>
        <p:xfrm>
          <a:off x="1912464" y="1916832"/>
          <a:ext cx="5155991" cy="2818592"/>
        </p:xfrm>
        <a:graphic>
          <a:graphicData uri="http://schemas.openxmlformats.org/drawingml/2006/table">
            <a:tbl>
              <a:tblPr/>
              <a:tblGrid>
                <a:gridCol w="13056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8503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확인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휴대폰번호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도로명주소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상세주소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3" name="그룹 82"/>
          <p:cNvGrpSpPr/>
          <p:nvPr/>
        </p:nvGrpSpPr>
        <p:grpSpPr>
          <a:xfrm>
            <a:off x="1907704" y="1182086"/>
            <a:ext cx="5184576" cy="362401"/>
            <a:chOff x="-2425694" y="-341749"/>
            <a:chExt cx="5356084" cy="362401"/>
          </a:xfrm>
          <a:solidFill>
            <a:srgbClr val="D67484"/>
          </a:solidFill>
        </p:grpSpPr>
        <p:sp>
          <p:nvSpPr>
            <p:cNvPr id="84" name="직사각형 83"/>
            <p:cNvSpPr/>
            <p:nvPr/>
          </p:nvSpPr>
          <p:spPr bwMode="auto">
            <a:xfrm>
              <a:off x="-2425694" y="-341749"/>
              <a:ext cx="5356084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회원 가입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5796136" y="1701388"/>
            <a:ext cx="12961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rgbClr val="FF0000"/>
                </a:solidFill>
              </a:rPr>
              <a:t>*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필수 입력사항</a:t>
            </a:r>
            <a:endParaRPr lang="ko-KR" altLang="en-US" sz="800" dirty="0"/>
          </a:p>
        </p:txBody>
      </p:sp>
      <p:sp>
        <p:nvSpPr>
          <p:cNvPr id="87" name="모서리가 둥근 직사각형 86"/>
          <p:cNvSpPr/>
          <p:nvPr/>
        </p:nvSpPr>
        <p:spPr>
          <a:xfrm>
            <a:off x="6228184" y="1962986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중복 체크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297555" y="3797690"/>
            <a:ext cx="722517" cy="216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남자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065507" y="3797690"/>
            <a:ext cx="722517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여자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3635896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회원가입</a:t>
            </a:r>
            <a:endParaRPr lang="ko-KR" altLang="en-US" sz="900" dirty="0"/>
          </a:p>
        </p:txBody>
      </p:sp>
      <p:grpSp>
        <p:nvGrpSpPr>
          <p:cNvPr id="149" name="그룹 148"/>
          <p:cNvGrpSpPr/>
          <p:nvPr/>
        </p:nvGrpSpPr>
        <p:grpSpPr>
          <a:xfrm>
            <a:off x="6768837" y="1745995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0" name="타원 14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1" name="이등변 삼각형 1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6220455" y="147873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3" name="타원 15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4" name="이등변 삼각형 15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184266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6" name="타원 15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57" name="이등변 삼각형 15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158" name="모서리가 둥근 직사각형 157"/>
          <p:cNvSpPr/>
          <p:nvPr/>
        </p:nvSpPr>
        <p:spPr>
          <a:xfrm>
            <a:off x="3297554" y="2582156"/>
            <a:ext cx="3146653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모두 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59" name="모서리가 둥근 직사각형 158"/>
          <p:cNvSpPr/>
          <p:nvPr/>
        </p:nvSpPr>
        <p:spPr>
          <a:xfrm>
            <a:off x="3294200" y="2276872"/>
            <a:ext cx="315000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ko-KR" sz="800" dirty="0">
                <a:solidFill>
                  <a:schemeClr val="bg1">
                    <a:lumMod val="65000"/>
                  </a:schemeClr>
                </a:solidFill>
              </a:rPr>
              <a:t>영문대소문자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숫자</a:t>
            </a:r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ko-KR" sz="800" dirty="0" smtClean="0">
                <a:solidFill>
                  <a:schemeClr val="bg1">
                    <a:lumMod val="65000"/>
                  </a:schemeClr>
                </a:solidFill>
              </a:rPr>
              <a:t>특수문자 </a:t>
            </a:r>
            <a:r>
              <a:rPr lang="ko-KR" altLang="en-US" sz="800" dirty="0" smtClean="0">
                <a:solidFill>
                  <a:schemeClr val="bg1">
                    <a:lumMod val="65000"/>
                  </a:schemeClr>
                </a:solidFill>
              </a:rPr>
              <a:t>모두 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포함 최소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~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최대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20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자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3294200" y="196246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1" name="모서리가 둥근 직사각형 160"/>
          <p:cNvSpPr/>
          <p:nvPr/>
        </p:nvSpPr>
        <p:spPr>
          <a:xfrm>
            <a:off x="3294200" y="2884440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308877" y="3185195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3" name="모서리가 둥근 직사각형 162"/>
          <p:cNvSpPr/>
          <p:nvPr/>
        </p:nvSpPr>
        <p:spPr>
          <a:xfrm>
            <a:off x="3308877" y="3497783"/>
            <a:ext cx="2642598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4497359" y="5400732"/>
            <a:ext cx="740776" cy="260516"/>
          </a:xfrm>
          <a:prstGeom prst="roundRect">
            <a:avLst/>
          </a:prstGeom>
          <a:solidFill>
            <a:srgbClr val="D674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취소</a:t>
            </a:r>
            <a:endParaRPr lang="ko-KR" altLang="en-US" sz="900" dirty="0"/>
          </a:p>
        </p:txBody>
      </p:sp>
      <p:grpSp>
        <p:nvGrpSpPr>
          <p:cNvPr id="165" name="그룹 164"/>
          <p:cNvGrpSpPr/>
          <p:nvPr/>
        </p:nvGrpSpPr>
        <p:grpSpPr>
          <a:xfrm>
            <a:off x="5045729" y="5217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6" name="타원 165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67" name="이등변 삼각형 166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3842464" y="3293207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모서리가 둥근 직사각형 168"/>
          <p:cNvSpPr/>
          <p:nvPr/>
        </p:nvSpPr>
        <p:spPr>
          <a:xfrm>
            <a:off x="4005651" y="3173227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4539238" y="3281239"/>
            <a:ext cx="824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모서리가 둥근 직사각형 170"/>
          <p:cNvSpPr/>
          <p:nvPr/>
        </p:nvSpPr>
        <p:spPr>
          <a:xfrm>
            <a:off x="4671492" y="3170784"/>
            <a:ext cx="460839" cy="21602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8" name="그룹 167"/>
          <p:cNvGrpSpPr/>
          <p:nvPr/>
        </p:nvGrpSpPr>
        <p:grpSpPr>
          <a:xfrm>
            <a:off x="2566938" y="2070986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2" name="타원 17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5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173" name="이등변 삼각형 17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63" name="모서리가 둥근 직사각형 62"/>
          <p:cNvSpPr/>
          <p:nvPr/>
        </p:nvSpPr>
        <p:spPr>
          <a:xfrm>
            <a:off x="3913846" y="4108305"/>
            <a:ext cx="654618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01742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4583704" y="4112859"/>
            <a:ext cx="679889" cy="176459"/>
          </a:xfrm>
          <a:prstGeom prst="round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주소검</a:t>
            </a:r>
            <a:r>
              <a:rPr lang="ko-KR" altLang="en-US" sz="800" dirty="0">
                <a:solidFill>
                  <a:schemeClr val="bg1"/>
                </a:solidFill>
              </a:rPr>
              <a:t>색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13846" y="4307753"/>
            <a:ext cx="2628000" cy="178532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서울시 용산구 효창동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3913846" y="4515217"/>
            <a:ext cx="2642598" cy="1623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1-1 202</a:t>
            </a:r>
            <a:r>
              <a:rPr lang="ko-KR" altLang="en-US" sz="800" dirty="0" smtClean="0">
                <a:solidFill>
                  <a:schemeClr val="tx1"/>
                </a:solidFill>
              </a:rPr>
              <a:t>호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5123764" y="3907567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1" name="타원 70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6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2" name="이등변 삼각형 71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00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752232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505677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로그인 후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63988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374044"/>
              </p:ext>
            </p:extLst>
          </p:nvPr>
        </p:nvGraphicFramePr>
        <p:xfrm>
          <a:off x="7269163" y="1052736"/>
          <a:ext cx="1715394" cy="1904560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홈 화면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사용자 이름 보임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 버튼 누르면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로그아웃됨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로그인 후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내 정보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메뉴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25" name="직선 연결선 24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29" name="직사각형 28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30" name="직사각형 29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099046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내 정보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32" name="직선 연결선 31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5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1809968" y="1177787"/>
            <a:ext cx="5360554" cy="2126332"/>
          </a:xfrm>
          <a:prstGeom prst="rect">
            <a:avLst/>
          </a:prstGeom>
          <a:solidFill>
            <a:srgbClr val="FFE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+mn-ea"/>
              </a:rPr>
              <a:t>로고</a:t>
            </a:r>
            <a:endParaRPr lang="ko-KR" altLang="en-US" dirty="0">
              <a:solidFill>
                <a:sysClr val="windowText" lastClr="000000"/>
              </a:solidFill>
              <a:latin typeface="+mn-ea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6912257" y="651838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타원 41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3" name="이등변 삼각형 42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44" name="Picture 2" descr="Payle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그룹 44"/>
          <p:cNvGrpSpPr/>
          <p:nvPr/>
        </p:nvGrpSpPr>
        <p:grpSpPr>
          <a:xfrm>
            <a:off x="115815" y="1268760"/>
            <a:ext cx="252028" cy="288032"/>
            <a:chOff x="1210666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타원 45"/>
            <p:cNvSpPr/>
            <p:nvPr/>
          </p:nvSpPr>
          <p:spPr>
            <a:xfrm>
              <a:off x="1210666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51" name="이등변 삼각형 5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7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/>
          <p:cNvSpPr txBox="1">
            <a:spLocks noChangeArrowheads="1"/>
          </p:cNvSpPr>
          <p:nvPr/>
        </p:nvSpPr>
        <p:spPr bwMode="auto">
          <a:xfrm>
            <a:off x="342901" y="2125889"/>
            <a:ext cx="3722077" cy="22155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Trebuchet MS" panose="020B0603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Menu</a:t>
            </a:r>
            <a:r>
              <a:rPr lang="en-US" altLang="ko-KR" sz="5999" b="0" spc="-15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 </a:t>
            </a:r>
            <a:r>
              <a:rPr lang="en-US" altLang="ko-KR" sz="13797" b="0" spc="-15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Noto Sans CJK KR Thin" panose="020B0200000000000000" pitchFamily="34" charset="-127"/>
                <a:cs typeface="Arial" panose="020B0604020202020204" pitchFamily="34" charset="0"/>
              </a:rPr>
              <a:t>2</a:t>
            </a:r>
            <a:endParaRPr lang="ko-KR" altLang="en-US" sz="13797" b="0" spc="-15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710963" y="3860727"/>
            <a:ext cx="1762021" cy="76931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rgbClr val="5962A7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>
              <a:defRPr/>
            </a:pPr>
            <a:r>
              <a:rPr lang="ko-KR" altLang="en-US" sz="4399" b="0" spc="-300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게시판</a:t>
            </a:r>
            <a:endParaRPr lang="ko-KR" altLang="en-US" sz="4399" b="0" spc="-3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0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36293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76304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</a:t>
            </a:r>
            <a:r>
              <a:rPr lang="ko-KR" altLang="en-US" kern="0" dirty="0">
                <a:solidFill>
                  <a:schemeClr val="tx1"/>
                </a:solidFill>
                <a:latin typeface="+mn-ea"/>
                <a:ea typeface="+mn-ea"/>
              </a:rPr>
              <a:t>판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3210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99854"/>
              </p:ext>
            </p:extLst>
          </p:nvPr>
        </p:nvGraphicFramePr>
        <p:xfrm>
          <a:off x="7269163" y="1052736"/>
          <a:ext cx="1715394" cy="1242778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게시판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현재 페이지 탭 활성화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 제목 클릭 시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‘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 페이지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’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검색 조건에 따라 검색 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3455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29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30" name="Group 18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36326"/>
              </p:ext>
            </p:extLst>
          </p:nvPr>
        </p:nvGraphicFramePr>
        <p:xfrm>
          <a:off x="1809968" y="1556792"/>
          <a:ext cx="5372571" cy="3692838"/>
        </p:xfrm>
        <a:graphic>
          <a:graphicData uri="http://schemas.openxmlformats.org/drawingml/2006/table">
            <a:tbl>
              <a:tblPr/>
              <a:tblGrid>
                <a:gridCol w="28553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26858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20080"/>
                <a:gridCol w="648072"/>
                <a:gridCol w="45029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241021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글 제목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B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0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Hello~! I Like Cat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[10]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2018-9-19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34153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4566">
                <a:tc>
                  <a:txBody>
                    <a:bodyPr/>
                    <a:lstStyle/>
                    <a:p>
                      <a:pPr marL="171450" marR="0" lvl="0" indent="-17145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4910" marR="74910" marT="39592" marB="39592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1" name="그림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133" y="5949280"/>
            <a:ext cx="2118240" cy="254488"/>
          </a:xfrm>
          <a:prstGeom prst="rect">
            <a:avLst/>
          </a:prstGeom>
        </p:spPr>
      </p:pic>
      <p:sp>
        <p:nvSpPr>
          <p:cNvPr id="61" name="모서리가 둥근 직사각형 60"/>
          <p:cNvSpPr/>
          <p:nvPr/>
        </p:nvSpPr>
        <p:spPr>
          <a:xfrm>
            <a:off x="6614011" y="5721630"/>
            <a:ext cx="576000" cy="216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ysClr val="windowText" lastClr="000000"/>
                </a:solidFill>
              </a:rPr>
              <a:t>글쓰기</a:t>
            </a:r>
            <a:endParaRPr lang="ko-KR" altLang="en-US" sz="900" dirty="0">
              <a:solidFill>
                <a:sysClr val="windowText" lastClr="000000"/>
              </a:solidFill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002440" y="544357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3" name="타원 62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3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64" name="이등변 삼각형 63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1520169" y="95289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타원 74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76" name="이등변 삼각형 75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2843808" y="1550733"/>
            <a:ext cx="252028" cy="288032"/>
            <a:chOff x="1210666" y="1988840"/>
            <a:chExt cx="1008111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8" name="타원 77"/>
            <p:cNvSpPr/>
            <p:nvPr/>
          </p:nvSpPr>
          <p:spPr>
            <a:xfrm>
              <a:off x="1210666" y="1988840"/>
              <a:ext cx="1008111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1" name="이등변 삼각형 8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pic>
        <p:nvPicPr>
          <p:cNvPr id="8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직사각형 72"/>
          <p:cNvSpPr/>
          <p:nvPr/>
        </p:nvSpPr>
        <p:spPr bwMode="auto">
          <a:xfrm>
            <a:off x="4681888" y="5478972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6145128" y="5468481"/>
            <a:ext cx="459964" cy="18443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/>
              <a:t>검색</a:t>
            </a:r>
            <a:endParaRPr lang="ko-KR" altLang="en-US" sz="900" dirty="0"/>
          </a:p>
        </p:txBody>
      </p:sp>
      <p:grpSp>
        <p:nvGrpSpPr>
          <p:cNvPr id="83" name="그룹 82"/>
          <p:cNvGrpSpPr/>
          <p:nvPr/>
        </p:nvGrpSpPr>
        <p:grpSpPr>
          <a:xfrm>
            <a:off x="6524631" y="5283522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4" name="타원 83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ea typeface="산돌고딕 M" panose="02030504000101010101" pitchFamily="18" charset="-127"/>
                  <a:cs typeface="Tahoma" panose="020B0604030504040204" pitchFamily="34" charset="0"/>
                </a:rPr>
                <a:t>4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85" name="이등변 삼각형 84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2542343" y="54392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검색조</a:t>
            </a:r>
            <a:r>
              <a:rPr lang="ko-KR" altLang="en-US" sz="900" dirty="0"/>
              <a:t>건</a:t>
            </a:r>
          </a:p>
        </p:txBody>
      </p:sp>
      <p:sp>
        <p:nvSpPr>
          <p:cNvPr id="87" name="직사각형 86"/>
          <p:cNvSpPr/>
          <p:nvPr/>
        </p:nvSpPr>
        <p:spPr bwMode="auto">
          <a:xfrm>
            <a:off x="3205608" y="5473726"/>
            <a:ext cx="1408853" cy="1739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88" name="그룹 34"/>
          <p:cNvGrpSpPr>
            <a:grpSpLocks/>
          </p:cNvGrpSpPr>
          <p:nvPr/>
        </p:nvGrpSpPr>
        <p:grpSpPr bwMode="auto">
          <a:xfrm>
            <a:off x="4409379" y="5474615"/>
            <a:ext cx="213395" cy="214962"/>
            <a:chOff x="2239963" y="6159500"/>
            <a:chExt cx="139700" cy="182563"/>
          </a:xfrm>
        </p:grpSpPr>
        <p:sp>
          <p:nvSpPr>
            <p:cNvPr id="89" name="Rectangle 5"/>
            <p:cNvSpPr>
              <a:spLocks noChangeArrowheads="1"/>
            </p:cNvSpPr>
            <p:nvPr/>
          </p:nvSpPr>
          <p:spPr bwMode="auto">
            <a:xfrm>
              <a:off x="2371725" y="6159500"/>
              <a:ext cx="7938" cy="1825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0" name="Rectangle 9"/>
            <p:cNvSpPr>
              <a:spLocks noChangeArrowheads="1"/>
            </p:cNvSpPr>
            <p:nvPr/>
          </p:nvSpPr>
          <p:spPr bwMode="auto">
            <a:xfrm>
              <a:off x="2363788" y="6167438"/>
              <a:ext cx="7938" cy="1666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1" name="Rectangle 13"/>
            <p:cNvSpPr>
              <a:spLocks noChangeArrowheads="1"/>
            </p:cNvSpPr>
            <p:nvPr/>
          </p:nvSpPr>
          <p:spPr bwMode="auto">
            <a:xfrm>
              <a:off x="2355850" y="6175375"/>
              <a:ext cx="7938" cy="150813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2" name="Rectangle 14"/>
            <p:cNvSpPr>
              <a:spLocks noChangeArrowheads="1"/>
            </p:cNvSpPr>
            <p:nvPr/>
          </p:nvSpPr>
          <p:spPr bwMode="auto">
            <a:xfrm>
              <a:off x="2239963" y="6316663"/>
              <a:ext cx="115888" cy="9525"/>
            </a:xfrm>
            <a:prstGeom prst="rect">
              <a:avLst/>
            </a:prstGeom>
            <a:solidFill>
              <a:srgbClr val="40404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3" name="Rectangle 15"/>
            <p:cNvSpPr>
              <a:spLocks noChangeArrowheads="1"/>
            </p:cNvSpPr>
            <p:nvPr/>
          </p:nvSpPr>
          <p:spPr bwMode="auto">
            <a:xfrm>
              <a:off x="2239963" y="6175375"/>
              <a:ext cx="7938" cy="1412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4" name="Rectangle 16"/>
            <p:cNvSpPr>
              <a:spLocks noChangeArrowheads="1"/>
            </p:cNvSpPr>
            <p:nvPr/>
          </p:nvSpPr>
          <p:spPr bwMode="auto">
            <a:xfrm>
              <a:off x="2247900" y="6175375"/>
              <a:ext cx="107950" cy="9525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5" name="Rectangle 17"/>
            <p:cNvSpPr>
              <a:spLocks noChangeArrowheads="1"/>
            </p:cNvSpPr>
            <p:nvPr/>
          </p:nvSpPr>
          <p:spPr bwMode="auto">
            <a:xfrm>
              <a:off x="2347913" y="6184900"/>
              <a:ext cx="7938" cy="131763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2247900" y="6308725"/>
              <a:ext cx="100013" cy="7938"/>
            </a:xfrm>
            <a:prstGeom prst="rect">
              <a:avLst/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7" name="Rectangle 19"/>
            <p:cNvSpPr>
              <a:spLocks noChangeArrowheads="1"/>
            </p:cNvSpPr>
            <p:nvPr/>
          </p:nvSpPr>
          <p:spPr bwMode="auto">
            <a:xfrm>
              <a:off x="2247900" y="6184900"/>
              <a:ext cx="7938" cy="1238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255838" y="6184900"/>
              <a:ext cx="92075" cy="79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0" name="Rectangle 21"/>
            <p:cNvSpPr>
              <a:spLocks noChangeArrowheads="1"/>
            </p:cNvSpPr>
            <p:nvPr/>
          </p:nvSpPr>
          <p:spPr bwMode="auto">
            <a:xfrm>
              <a:off x="2255838" y="6186581"/>
              <a:ext cx="92075" cy="115888"/>
            </a:xfrm>
            <a:prstGeom prst="rect">
              <a:avLst/>
            </a:prstGeom>
            <a:solidFill>
              <a:srgbClr val="D4D0C8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1" name="Rectangle 22"/>
            <p:cNvSpPr>
              <a:spLocks noChangeArrowheads="1"/>
            </p:cNvSpPr>
            <p:nvPr/>
          </p:nvSpPr>
          <p:spPr bwMode="auto">
            <a:xfrm>
              <a:off x="2293938" y="6259513"/>
              <a:ext cx="7938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2" name="Rectangle 23"/>
            <p:cNvSpPr>
              <a:spLocks noChangeArrowheads="1"/>
            </p:cNvSpPr>
            <p:nvPr/>
          </p:nvSpPr>
          <p:spPr bwMode="auto">
            <a:xfrm>
              <a:off x="2286000" y="6251575"/>
              <a:ext cx="23813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3" name="Rectangle 24"/>
            <p:cNvSpPr>
              <a:spLocks noChangeArrowheads="1"/>
            </p:cNvSpPr>
            <p:nvPr/>
          </p:nvSpPr>
          <p:spPr bwMode="auto">
            <a:xfrm>
              <a:off x="2278063" y="6242050"/>
              <a:ext cx="39688" cy="952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4" name="Rectangle 25"/>
            <p:cNvSpPr>
              <a:spLocks noChangeArrowheads="1"/>
            </p:cNvSpPr>
            <p:nvPr/>
          </p:nvSpPr>
          <p:spPr bwMode="auto">
            <a:xfrm>
              <a:off x="2271713" y="6234113"/>
              <a:ext cx="53975" cy="793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kumimoji="0"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5" name="직사각형 104"/>
          <p:cNvSpPr/>
          <p:nvPr/>
        </p:nvSpPr>
        <p:spPr bwMode="auto">
          <a:xfrm>
            <a:off x="3201074" y="5635553"/>
            <a:ext cx="1384603" cy="3137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76637" tIns="0" rIns="76637" bIns="0" anchor="ctr"/>
          <a:lstStyle/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글 제목</a:t>
            </a:r>
            <a:endParaRPr kumimoji="0" lang="en-US" altLang="ko-KR" sz="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913914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ko-KR" altLang="en-US" sz="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ko-KR" altLang="en-US" sz="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kumimoji="0" lang="en-US" altLang="ko-KR" sz="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354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6"/>
          <p:cNvSpPr>
            <a:spLocks noChangeArrowheads="1"/>
          </p:cNvSpPr>
          <p:nvPr/>
        </p:nvSpPr>
        <p:spPr bwMode="auto">
          <a:xfrm>
            <a:off x="95250" y="132556"/>
            <a:ext cx="8953500" cy="6592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dirty="0">
                <a:solidFill>
                  <a:srgbClr val="000000"/>
                </a:solidFill>
                <a:ea typeface="산돌고딕 M" panose="02030504000101010101" pitchFamily="18" charset="-127"/>
              </a:rPr>
              <a:t> </a:t>
            </a: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157786"/>
              </p:ext>
            </p:extLst>
          </p:nvPr>
        </p:nvGraphicFramePr>
        <p:xfrm>
          <a:off x="150812" y="200770"/>
          <a:ext cx="4205163" cy="597842"/>
        </p:xfrm>
        <a:graphic>
          <a:graphicData uri="http://schemas.openxmlformats.org/drawingml/2006/table">
            <a:tbl>
              <a:tblPr/>
              <a:tblGrid>
                <a:gridCol w="860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451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00655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PROJECT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 인턴 실습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AUTHOR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김희원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UPDATED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2018-09-17</a:t>
                      </a: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3" name="Group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189862"/>
              </p:ext>
            </p:extLst>
          </p:nvPr>
        </p:nvGraphicFramePr>
        <p:xfrm>
          <a:off x="4427984" y="200770"/>
          <a:ext cx="4561634" cy="596468"/>
        </p:xfrm>
        <a:graphic>
          <a:graphicData uri="http://schemas.openxmlformats.org/drawingml/2006/table">
            <a:tbl>
              <a:tblPr/>
              <a:tblGrid>
                <a:gridCol w="7767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8491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7906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화면 명</a:t>
                      </a: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9281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 LOCATION</a:t>
                      </a: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9492" marR="29492" marT="0" marB="0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 bwMode="auto">
          <a:xfrm>
            <a:off x="179512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179512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179512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4457436" y="221135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4457436" y="436516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4457436" y="640064"/>
            <a:ext cx="21278" cy="14465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5230068" y="221135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endParaRPr lang="ko-KR" altLang="en-US" kern="0" dirty="0" smtClean="0">
              <a:latin typeface="+mn-lt"/>
              <a:ea typeface="산돌고딕 M" panose="02030504000101010101" pitchFamily="18" charset="-127"/>
            </a:endParaRPr>
          </a:p>
        </p:txBody>
      </p:sp>
      <p:sp>
        <p:nvSpPr>
          <p:cNvPr id="47" name="Rectangle 170"/>
          <p:cNvSpPr>
            <a:spLocks noChangeArrowheads="1"/>
          </p:cNvSpPr>
          <p:nvPr/>
        </p:nvSpPr>
        <p:spPr bwMode="auto">
          <a:xfrm>
            <a:off x="155575" y="830263"/>
            <a:ext cx="7061200" cy="5805487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 lIns="76644" tIns="38324" rIns="76644" bIns="38324" anchor="ctr"/>
          <a:lstStyle/>
          <a:p>
            <a:pPr defTabSz="913995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graphicFrame>
        <p:nvGraphicFramePr>
          <p:cNvPr id="48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134192"/>
              </p:ext>
            </p:extLst>
          </p:nvPr>
        </p:nvGraphicFramePr>
        <p:xfrm>
          <a:off x="7269163" y="830261"/>
          <a:ext cx="1715394" cy="5805489"/>
        </p:xfrm>
        <a:graphic>
          <a:graphicData uri="http://schemas.openxmlformats.org/drawingml/2006/table">
            <a:tbl>
              <a:tblPr/>
              <a:tblGrid>
                <a:gridCol w="17153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4621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  DESCRIPTION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580868"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9" name="직사각형 48"/>
          <p:cNvSpPr/>
          <p:nvPr/>
        </p:nvSpPr>
        <p:spPr bwMode="auto">
          <a:xfrm>
            <a:off x="7297665" y="858349"/>
            <a:ext cx="21278" cy="15912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graphicFrame>
        <p:nvGraphicFramePr>
          <p:cNvPr id="50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952907"/>
              </p:ext>
            </p:extLst>
          </p:nvPr>
        </p:nvGraphicFramePr>
        <p:xfrm>
          <a:off x="7269163" y="1052736"/>
          <a:ext cx="1715394" cy="1758256"/>
        </p:xfrm>
        <a:graphic>
          <a:graphicData uri="http://schemas.openxmlformats.org/drawingml/2006/table">
            <a:tbl>
              <a:tblPr/>
              <a:tblGrid>
                <a:gridCol w="3271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882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20868">
                <a:tc gridSpan="2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글쓰기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게시물 등록 후 상세보기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-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맑은 고딕" pitchFamily="50" charset="-127"/>
                        </a:rPr>
                        <a:t>클릭 시 글 조회 페이지로 이동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1638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03216">
                <a:tc>
                  <a:txBody>
                    <a:bodyPr/>
                    <a:lstStyle/>
                    <a:p>
                      <a:pPr marL="0" marR="0" lvl="0" indent="0" algn="ctr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6475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맑은 고딕" pitchFamily="50" charset="-127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5" name="Line 133"/>
          <p:cNvSpPr>
            <a:spLocks noChangeShapeType="1"/>
          </p:cNvSpPr>
          <p:nvPr/>
        </p:nvSpPr>
        <p:spPr bwMode="auto">
          <a:xfrm>
            <a:off x="169862" y="6381328"/>
            <a:ext cx="7046913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532654" y="6387735"/>
            <a:ext cx="23070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Copyright © </a:t>
            </a:r>
            <a:r>
              <a:rPr lang="ko-KR" altLang="en-US" sz="900" dirty="0" smtClean="0"/>
              <a:t>회사명 </a:t>
            </a:r>
            <a:r>
              <a:rPr lang="en-US" altLang="ko-KR" sz="900" dirty="0" smtClean="0"/>
              <a:t>All </a:t>
            </a:r>
            <a:r>
              <a:rPr lang="en-US" altLang="ko-KR" sz="900" dirty="0"/>
              <a:t>Rights Reserved.</a:t>
            </a:r>
            <a:endParaRPr lang="ko-KR" altLang="en-US" sz="900" dirty="0"/>
          </a:p>
        </p:txBody>
      </p:sp>
      <p:cxnSp>
        <p:nvCxnSpPr>
          <p:cNvPr id="44" name="직선 연결선 43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텍스트 개체 틀 13"/>
          <p:cNvSpPr txBox="1">
            <a:spLocks/>
          </p:cNvSpPr>
          <p:nvPr/>
        </p:nvSpPr>
        <p:spPr bwMode="auto">
          <a:xfrm>
            <a:off x="179512" y="1124744"/>
            <a:ext cx="1584202" cy="5160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1" tIns="38317" rIns="76631" bIns="38317"/>
          <a:lstStyle/>
          <a:p>
            <a:pPr marL="0" indent="0" defTabSz="911225">
              <a:spcBef>
                <a:spcPts val="200"/>
              </a:spcBef>
              <a:buFont typeface="Arial" panose="020B0604020202020204" pitchFamily="34" charset="0"/>
              <a:buNone/>
            </a:pPr>
            <a:endParaRPr kumimoji="0" lang="ko-KR" altLang="en-US" sz="800" b="1" dirty="0">
              <a:solidFill>
                <a:srgbClr val="000000"/>
              </a:solidFill>
              <a:ea typeface="산돌고딕 M" panose="02030504000101010101" pitchFamily="18" charset="-127"/>
            </a:endParaRPr>
          </a:p>
        </p:txBody>
      </p:sp>
      <p:sp>
        <p:nvSpPr>
          <p:cNvPr id="46" name="직사각형 45"/>
          <p:cNvSpPr/>
          <p:nvPr/>
        </p:nvSpPr>
        <p:spPr bwMode="auto">
          <a:xfrm>
            <a:off x="163688" y="825898"/>
            <a:ext cx="1595957" cy="300133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산돌고딕 M" panose="02030504000101010101" pitchFamily="18" charset="-127"/>
              </a:rPr>
              <a:t>LEFT NAVIGATION BAR</a:t>
            </a: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160214" y="836712"/>
            <a:ext cx="19298" cy="289319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0647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ea typeface="산돌고딕 M" panose="02030504000101010101" pitchFamily="18" charset="-127"/>
            </a:endParaRPr>
          </a:p>
        </p:txBody>
      </p:sp>
      <p:cxnSp>
        <p:nvCxnSpPr>
          <p:cNvPr id="69" name="직선 연결선 68"/>
          <p:cNvCxnSpPr/>
          <p:nvPr/>
        </p:nvCxnSpPr>
        <p:spPr bwMode="auto">
          <a:xfrm>
            <a:off x="1763714" y="830263"/>
            <a:ext cx="0" cy="55510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Line 133"/>
          <p:cNvSpPr>
            <a:spLocks noChangeShapeType="1"/>
          </p:cNvSpPr>
          <p:nvPr/>
        </p:nvSpPr>
        <p:spPr bwMode="auto">
          <a:xfrm>
            <a:off x="1763714" y="1124744"/>
            <a:ext cx="5453062" cy="0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ko-KR" altLang="en-US" dirty="0">
              <a:ea typeface="산돌고딕 M" panose="02030504000101010101" pitchFamily="18" charset="-127"/>
            </a:endParaRPr>
          </a:p>
        </p:txBody>
      </p:sp>
      <p:sp>
        <p:nvSpPr>
          <p:cNvPr id="81" name="TextBox 64"/>
          <p:cNvSpPr txBox="1">
            <a:spLocks noChangeArrowheads="1"/>
          </p:cNvSpPr>
          <p:nvPr/>
        </p:nvSpPr>
        <p:spPr bwMode="auto">
          <a:xfrm>
            <a:off x="4835637" y="908720"/>
            <a:ext cx="2360613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6637" tIns="38320" rIns="76637" bIns="38320">
            <a:spAutoFit/>
          </a:bodyPr>
          <a:lstStyle/>
          <a:p>
            <a:pPr algn="r" defTabSz="911225"/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000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님 환영합니다</a:t>
            </a:r>
            <a:r>
              <a:rPr lang="en-US" altLang="ko-KR" sz="800" b="1" dirty="0" smtClean="0">
                <a:solidFill>
                  <a:srgbClr val="000000"/>
                </a:solidFill>
                <a:latin typeface="+mn-ea"/>
              </a:rPr>
              <a:t>. | </a:t>
            </a:r>
            <a:r>
              <a:rPr lang="ko-KR" altLang="en-US" sz="800" b="1" dirty="0" smtClean="0">
                <a:solidFill>
                  <a:srgbClr val="000000"/>
                </a:solidFill>
                <a:latin typeface="+mn-ea"/>
              </a:rPr>
              <a:t>로그아웃</a:t>
            </a:r>
            <a:endParaRPr kumimoji="0" lang="en-US" altLang="ko-KR" sz="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2030"/>
              </p:ext>
            </p:extLst>
          </p:nvPr>
        </p:nvGraphicFramePr>
        <p:xfrm>
          <a:off x="218042" y="1167275"/>
          <a:ext cx="148344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83440"/>
              </a:tblGrid>
              <a:tr h="2067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 정보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아이템샵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  <a:tr h="206789"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BE5"/>
                    </a:solidFill>
                  </a:tcPr>
                </a:tc>
              </a:tr>
            </a:tbl>
          </a:graphicData>
        </a:graphic>
      </p:graphicFrame>
      <p:sp>
        <p:nvSpPr>
          <p:cNvPr id="29" name="Title 1"/>
          <p:cNvSpPr txBox="1">
            <a:spLocks/>
          </p:cNvSpPr>
          <p:nvPr/>
        </p:nvSpPr>
        <p:spPr bwMode="auto">
          <a:xfrm>
            <a:off x="5230068" y="602408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유저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홈 화면 </a:t>
            </a:r>
            <a:r>
              <a:rPr lang="en-US" altLang="ko-KR" kern="0" dirty="0" smtClean="0">
                <a:solidFill>
                  <a:schemeClr val="tx1"/>
                </a:solidFill>
                <a:latin typeface="+mn-ea"/>
                <a:ea typeface="+mn-ea"/>
              </a:rPr>
              <a:t>&gt; </a:t>
            </a:r>
            <a:r>
              <a:rPr lang="ko-KR" altLang="en-US" kern="0" dirty="0" smtClean="0">
                <a:solidFill>
                  <a:schemeClr val="tx1"/>
                </a:solidFill>
                <a:latin typeface="+mn-ea"/>
                <a:ea typeface="+mn-ea"/>
              </a:rPr>
              <a:t>게시판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 bwMode="auto">
          <a:xfrm>
            <a:off x="5220072" y="393850"/>
            <a:ext cx="2654300" cy="1873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76637" tIns="38320" rIns="76637" bIns="38320"/>
          <a:lstStyle>
            <a:lvl1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842963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383226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766452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149679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532905" algn="ctr" defTabSz="843629" rtl="0" fontAlgn="base" latinLnBrk="1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/>
            <a:r>
              <a:rPr lang="ko-KR" altLang="en-US" kern="0" smtClean="0">
                <a:solidFill>
                  <a:schemeClr val="tx1"/>
                </a:solidFill>
                <a:latin typeface="+mn-ea"/>
                <a:ea typeface="+mn-ea"/>
              </a:rPr>
              <a:t>게시물 등록</a:t>
            </a:r>
            <a:endParaRPr lang="ko-KR" altLang="en-US" kern="0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38697" y="181462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제목</a:t>
            </a:r>
            <a:endParaRPr lang="ko-KR" altLang="en-US" sz="900" dirty="0"/>
          </a:p>
        </p:txBody>
      </p:sp>
      <p:sp>
        <p:nvSpPr>
          <p:cNvPr id="32" name="직사각형 31"/>
          <p:cNvSpPr/>
          <p:nvPr/>
        </p:nvSpPr>
        <p:spPr>
          <a:xfrm>
            <a:off x="2236943" y="1830930"/>
            <a:ext cx="4855338" cy="2160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060848"/>
            <a:ext cx="5236212" cy="2883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모서리가 둥근 직사각형 33"/>
          <p:cNvSpPr/>
          <p:nvPr/>
        </p:nvSpPr>
        <p:spPr>
          <a:xfrm>
            <a:off x="5456310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저장하기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322595" y="5807557"/>
            <a:ext cx="740776" cy="26051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smtClean="0">
                <a:solidFill>
                  <a:schemeClr val="tx1"/>
                </a:solidFill>
              </a:rPr>
              <a:t>취</a:t>
            </a:r>
            <a:r>
              <a:rPr lang="ko-KR" altLang="en-US" sz="900">
                <a:solidFill>
                  <a:schemeClr val="tx1"/>
                </a:solidFill>
              </a:rPr>
              <a:t>소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5869392" y="5566309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타원 36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1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38" name="이등변 삼각형 37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6847789" y="5566310"/>
            <a:ext cx="252028" cy="288032"/>
            <a:chOff x="1210667" y="1988840"/>
            <a:chExt cx="1008112" cy="1152128"/>
          </a:xfrm>
          <a:solidFill>
            <a:srgbClr val="F25C5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타원 39"/>
            <p:cNvSpPr/>
            <p:nvPr/>
          </p:nvSpPr>
          <p:spPr>
            <a:xfrm>
              <a:off x="1210667" y="1988840"/>
              <a:ext cx="1008112" cy="100811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ea typeface="산돌고딕 M" panose="02030504000101010101" pitchFamily="18" charset="-127"/>
                  <a:cs typeface="Tahoma" panose="020B0604030504040204" pitchFamily="34" charset="0"/>
                </a:rPr>
                <a:t>2</a:t>
              </a:r>
              <a:endParaRPr lang="ko-KR" altLang="en-US" sz="800" b="1" dirty="0">
                <a:ea typeface="산돌고딕 M" panose="02030504000101010101" pitchFamily="18" charset="-127"/>
                <a:cs typeface="Tahoma" panose="020B0604030504040204" pitchFamily="34" charset="0"/>
              </a:endParaRPr>
            </a:p>
          </p:txBody>
        </p:sp>
        <p:sp>
          <p:nvSpPr>
            <p:cNvPr id="41" name="이등변 삼각형 40"/>
            <p:cNvSpPr/>
            <p:nvPr/>
          </p:nvSpPr>
          <p:spPr>
            <a:xfrm rot="10800000">
              <a:off x="1547665" y="2852936"/>
              <a:ext cx="334117" cy="28803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a typeface="산돌고딕 M" panose="02030504000101010101" pitchFamily="18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838697" y="1297529"/>
            <a:ext cx="5305220" cy="362401"/>
            <a:chOff x="-2425694" y="-341749"/>
            <a:chExt cx="5480719" cy="362401"/>
          </a:xfrm>
          <a:solidFill>
            <a:srgbClr val="D67484"/>
          </a:solidFill>
        </p:grpSpPr>
        <p:sp>
          <p:nvSpPr>
            <p:cNvPr id="43" name="직사각형 42"/>
            <p:cNvSpPr/>
            <p:nvPr/>
          </p:nvSpPr>
          <p:spPr bwMode="auto">
            <a:xfrm>
              <a:off x="-2425694" y="-341749"/>
              <a:ext cx="5480719" cy="362401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1006475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-2425693" y="-260549"/>
              <a:ext cx="4851386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ko-KR" altLang="en-US" sz="800" b="1" dirty="0" smtClean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글 쓰기</a:t>
              </a:r>
              <a:endPara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2" name="Picture 2" descr="Paylet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487" y="875536"/>
            <a:ext cx="788289" cy="23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8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2629</Words>
  <Application>Microsoft Office PowerPoint</Application>
  <PresentationFormat>화면 슬라이드 쇼(4:3)</PresentationFormat>
  <Paragraphs>1030</Paragraphs>
  <Slides>28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2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희원</dc:creator>
  <cp:lastModifiedBy>김 희원</cp:lastModifiedBy>
  <cp:revision>71</cp:revision>
  <dcterms:created xsi:type="dcterms:W3CDTF">2018-09-20T00:19:56Z</dcterms:created>
  <dcterms:modified xsi:type="dcterms:W3CDTF">2018-10-25T08:32:46Z</dcterms:modified>
</cp:coreProperties>
</file>