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71" r:id="rId13"/>
    <p:sldId id="272" r:id="rId14"/>
    <p:sldId id="273" r:id="rId15"/>
    <p:sldId id="269" r:id="rId16"/>
    <p:sldId id="274" r:id="rId17"/>
    <p:sldId id="275" r:id="rId18"/>
    <p:sldId id="276" r:id="rId19"/>
    <p:sldId id="278" r:id="rId20"/>
    <p:sldId id="279" r:id="rId21"/>
    <p:sldId id="280" r:id="rId22"/>
    <p:sldId id="289" r:id="rId23"/>
    <p:sldId id="290" r:id="rId24"/>
    <p:sldId id="281" r:id="rId25"/>
    <p:sldId id="287" r:id="rId26"/>
    <p:sldId id="282" r:id="rId27"/>
    <p:sldId id="283" r:id="rId28"/>
    <p:sldId id="284" r:id="rId29"/>
    <p:sldId id="286" r:id="rId30"/>
    <p:sldId id="288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BE5"/>
    <a:srgbClr val="003366"/>
    <a:srgbClr val="11181F"/>
    <a:srgbClr val="FFF1EF"/>
    <a:srgbClr val="FFEFE5"/>
    <a:srgbClr val="FFEFEF"/>
    <a:srgbClr val="FFFFFF"/>
    <a:srgbClr val="FF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4" autoAdjust="0"/>
    <p:restoredTop sz="94660"/>
  </p:normalViewPr>
  <p:slideViewPr>
    <p:cSldViewPr>
      <p:cViewPr varScale="1">
        <p:scale>
          <a:sx n="70" d="100"/>
          <a:sy n="70" d="100"/>
        </p:scale>
        <p:origin x="-1614" y="-108"/>
      </p:cViewPr>
      <p:guideLst>
        <p:guide orient="horz" pos="2478"/>
        <p:guide pos="18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A5AA6D-6540-4F22-A00C-91B53F9EBE7B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28E90-8367-4981-965F-06003F9419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108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228E90-8367-4981-965F-06003F9419E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194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A5D9-8255-4EE0-BF2B-5B104E8B9167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FDC9-4BAD-4C62-8D7B-DB86333D9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140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A5D9-8255-4EE0-BF2B-5B104E8B9167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FDC9-4BAD-4C62-8D7B-DB86333D9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881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A5D9-8255-4EE0-BF2B-5B104E8B9167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FDC9-4BAD-4C62-8D7B-DB86333D9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529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412" cy="6858000"/>
          </a:xfrm>
          <a:prstGeom prst="rect">
            <a:avLst/>
          </a:prstGeo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3766066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 userDrawn="1"/>
        </p:nvSpPr>
        <p:spPr>
          <a:xfrm>
            <a:off x="0" y="3860800"/>
            <a:ext cx="9144000" cy="29972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585443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A5D9-8255-4EE0-BF2B-5B104E8B9167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FDC9-4BAD-4C62-8D7B-DB86333D9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921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A5D9-8255-4EE0-BF2B-5B104E8B9167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FDC9-4BAD-4C62-8D7B-DB86333D9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110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A5D9-8255-4EE0-BF2B-5B104E8B9167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FDC9-4BAD-4C62-8D7B-DB86333D9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659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A5D9-8255-4EE0-BF2B-5B104E8B9167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FDC9-4BAD-4C62-8D7B-DB86333D9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407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A5D9-8255-4EE0-BF2B-5B104E8B9167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FDC9-4BAD-4C62-8D7B-DB86333D9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169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A5D9-8255-4EE0-BF2B-5B104E8B9167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FDC9-4BAD-4C62-8D7B-DB86333D9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698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A5D9-8255-4EE0-BF2B-5B104E8B9167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FDC9-4BAD-4C62-8D7B-DB86333D9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546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A5D9-8255-4EE0-BF2B-5B104E8B9167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FDC9-4BAD-4C62-8D7B-DB86333D9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085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1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4A5D9-8255-4EE0-BF2B-5B104E8B9167}" type="datetimeFigureOut">
              <a:rPr lang="ko-KR" altLang="en-US" smtClean="0"/>
              <a:t>2018-10-26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EFDC9-4BAD-4C62-8D7B-DB86333D9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428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3.png"/><Relationship Id="rId7" Type="http://schemas.openxmlformats.org/officeDocument/2006/relationships/image" Target="../media/image1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png"/><Relationship Id="rId9" Type="http://schemas.openxmlformats.org/officeDocument/2006/relationships/image" Target="../media/image18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 flipV="1">
            <a:off x="347237" y="2401890"/>
            <a:ext cx="8212054" cy="3175"/>
          </a:xfrm>
          <a:prstGeom prst="line">
            <a:avLst/>
          </a:prstGeom>
          <a:noFill/>
          <a:ln w="31750">
            <a:solidFill>
              <a:srgbClr val="D6748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480466" y="1843088"/>
            <a:ext cx="60846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ko-KR" altLang="en-US" sz="2400" dirty="0" smtClean="0"/>
              <a:t>사용자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화면정의서</a:t>
            </a:r>
            <a:endParaRPr lang="ko-KR" altLang="en-US" sz="2400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907373" y="1090615"/>
            <a:ext cx="665191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ko-KR" altLang="en-US" sz="3200" dirty="0" smtClean="0"/>
              <a:t>인턴 실습</a:t>
            </a:r>
            <a:endParaRPr lang="ko-KR" altLang="en-US" sz="3200" dirty="0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5939122" y="3844925"/>
            <a:ext cx="262603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ko-KR" altLang="en-US" sz="1400" dirty="0" smtClean="0"/>
              <a:t>작성자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김희원</a:t>
            </a:r>
            <a:endParaRPr lang="ko-KR" altLang="en-US" sz="1400" dirty="0"/>
          </a:p>
          <a:p>
            <a:pPr eaLnBrk="1" hangingPunct="1"/>
            <a:r>
              <a:rPr lang="en-US" altLang="ko-KR" sz="1400" dirty="0" smtClean="0"/>
              <a:t>Last Updated : </a:t>
            </a:r>
            <a:r>
              <a:rPr lang="en-US" altLang="ko-KR" sz="1400" dirty="0" smtClean="0"/>
              <a:t>2018.10.26</a:t>
            </a:r>
            <a:endParaRPr lang="en-US" altLang="ko-KR" sz="1400" dirty="0" smtClean="0"/>
          </a:p>
          <a:p>
            <a:pPr eaLnBrk="1" hangingPunct="1"/>
            <a:r>
              <a:rPr lang="en-US" altLang="ko-KR" sz="1400" dirty="0" smtClean="0"/>
              <a:t>Version </a:t>
            </a:r>
            <a:r>
              <a:rPr lang="en-US" altLang="ko-KR" sz="1400" smtClean="0"/>
              <a:t>: </a:t>
            </a:r>
            <a:r>
              <a:rPr lang="en-US" altLang="ko-KR" sz="1400" smtClean="0"/>
              <a:t>v1.2.1</a:t>
            </a:r>
            <a:endParaRPr lang="ko-KR" altLang="en-US" sz="1400" dirty="0"/>
          </a:p>
        </p:txBody>
      </p:sp>
      <p:pic>
        <p:nvPicPr>
          <p:cNvPr id="1026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2137" y="6093296"/>
            <a:ext cx="1455012" cy="42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998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817390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686175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게시판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글 상세보기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글 상세보기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내 게시물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ko-KR" altLang="en-US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850958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931749"/>
              </p:ext>
            </p:extLst>
          </p:nvPr>
        </p:nvGraphicFramePr>
        <p:xfrm>
          <a:off x="7269163" y="1052736"/>
          <a:ext cx="1715394" cy="2003364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글 상세보기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게시판 목록으로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댓글 내용 입력후 댓글 등록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본인 글에 한하여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수정하기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’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버튼이 보임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본인 글만 수정가능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수정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본인 글에 한하여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삭제하기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’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버튼이 보임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본인 글만 삭제가능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글 삭제 후 게시판 목록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821787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아이템샵</a:t>
                      </a:r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sp>
        <p:nvSpPr>
          <p:cNvPr id="29" name="모서리가 둥근 직사각형 28"/>
          <p:cNvSpPr/>
          <p:nvPr/>
        </p:nvSpPr>
        <p:spPr>
          <a:xfrm>
            <a:off x="6660232" y="1196752"/>
            <a:ext cx="483684" cy="26051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목록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49771" y="197158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아이디</a:t>
            </a:r>
            <a:endParaRPr lang="ko-KR" altLang="en-US" sz="1000" b="1" dirty="0"/>
          </a:p>
        </p:txBody>
      </p:sp>
      <p:sp>
        <p:nvSpPr>
          <p:cNvPr id="31" name="직사각형 30"/>
          <p:cNvSpPr/>
          <p:nvPr/>
        </p:nvSpPr>
        <p:spPr>
          <a:xfrm>
            <a:off x="1963267" y="1919619"/>
            <a:ext cx="5057005" cy="2445347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글 내용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963267" y="4817404"/>
            <a:ext cx="5057005" cy="864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049771" y="4978949"/>
            <a:ext cx="4250421" cy="5410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372200" y="4951899"/>
            <a:ext cx="529874" cy="59510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등록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977204" y="4586572"/>
            <a:ext cx="5229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/>
              <a:t>댓글</a:t>
            </a:r>
            <a:r>
              <a:rPr lang="ko-KR" altLang="en-US" sz="900" b="1" dirty="0" smtClean="0"/>
              <a:t> </a:t>
            </a:r>
            <a:r>
              <a:rPr lang="en-US" altLang="ko-KR" sz="900" b="1" dirty="0"/>
              <a:t>0</a:t>
            </a:r>
            <a:endParaRPr lang="ko-KR" altLang="en-US" sz="900" b="1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5744463" y="5966532"/>
            <a:ext cx="673433" cy="260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수정하기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6557218" y="1076349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9" name="타원 38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40" name="이등변 삼각형 39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6331170" y="4807883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2" name="타원 41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43" name="이등변 삼각형 42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59" name="모서리가 둥근 직사각형 58"/>
          <p:cNvSpPr/>
          <p:nvPr/>
        </p:nvSpPr>
        <p:spPr>
          <a:xfrm>
            <a:off x="6498949" y="5966532"/>
            <a:ext cx="673433" cy="260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삭제하기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598611" y="1613992"/>
            <a:ext cx="7713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글 작성 시간</a:t>
            </a:r>
            <a:endParaRPr lang="ko-KR" altLang="en-US" sz="800" dirty="0"/>
          </a:p>
        </p:txBody>
      </p:sp>
      <p:sp>
        <p:nvSpPr>
          <p:cNvPr id="65" name="TextBox 64"/>
          <p:cNvSpPr txBox="1"/>
          <p:nvPr/>
        </p:nvSpPr>
        <p:spPr>
          <a:xfrm>
            <a:off x="1838697" y="1613992"/>
            <a:ext cx="5709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글 제목</a:t>
            </a:r>
            <a:endParaRPr lang="ko-KR" altLang="en-US" sz="900" b="1" dirty="0"/>
          </a:p>
        </p:txBody>
      </p:sp>
      <p:cxnSp>
        <p:nvCxnSpPr>
          <p:cNvPr id="70" name="직선 연결선 69"/>
          <p:cNvCxnSpPr/>
          <p:nvPr/>
        </p:nvCxnSpPr>
        <p:spPr>
          <a:xfrm>
            <a:off x="1828240" y="1850450"/>
            <a:ext cx="5321203" cy="0"/>
          </a:xfrm>
          <a:prstGeom prst="line">
            <a:avLst/>
          </a:prstGeom>
          <a:ln>
            <a:solidFill>
              <a:srgbClr val="D6748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텍스트 개체 틀 13"/>
          <p:cNvSpPr txBox="1">
            <a:spLocks/>
          </p:cNvSpPr>
          <p:nvPr/>
        </p:nvSpPr>
        <p:spPr bwMode="auto">
          <a:xfrm>
            <a:off x="1838697" y="1556791"/>
            <a:ext cx="5305220" cy="4275989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5652044" y="5790756"/>
            <a:ext cx="252027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7" name="타원 5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58" name="이등변 삼각형 5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6413778" y="5790756"/>
            <a:ext cx="252027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1" name="타원 60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4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62" name="이등변 삼각형 61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pic>
        <p:nvPicPr>
          <p:cNvPr id="72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331170" y="1958460"/>
            <a:ext cx="6415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조회수 </a:t>
            </a:r>
            <a:r>
              <a:rPr lang="en-US" altLang="ko-KR" sz="800" dirty="0" smtClean="0"/>
              <a:t>11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56566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817390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686175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게시판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글 상세보기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글 수정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글 수정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850958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984347"/>
              </p:ext>
            </p:extLst>
          </p:nvPr>
        </p:nvGraphicFramePr>
        <p:xfrm>
          <a:off x="7269163" y="1052736"/>
          <a:ext cx="1715394" cy="1782640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글 수정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수정된 글 저장 후 글  상세보기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제목과 내용이 모두 있어야 수정된 글 저장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버튼 클릭 시 이전페이지로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896913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아이템샵</a:t>
                      </a:r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sp>
        <p:nvSpPr>
          <p:cNvPr id="29" name="텍스트 개체 틀 13"/>
          <p:cNvSpPr txBox="1">
            <a:spLocks/>
          </p:cNvSpPr>
          <p:nvPr/>
        </p:nvSpPr>
        <p:spPr bwMode="auto">
          <a:xfrm>
            <a:off x="1838697" y="1556791"/>
            <a:ext cx="5305220" cy="4275989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5649168" y="6062562"/>
            <a:ext cx="673433" cy="260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저장하기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5523154" y="590478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2" name="타원 31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33" name="이등변 삼각형 32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838697" y="1814627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제목</a:t>
            </a:r>
            <a:endParaRPr lang="ko-KR" altLang="en-US" sz="900" dirty="0"/>
          </a:p>
        </p:txBody>
      </p:sp>
      <p:sp>
        <p:nvSpPr>
          <p:cNvPr id="35" name="직사각형 34"/>
          <p:cNvSpPr/>
          <p:nvPr/>
        </p:nvSpPr>
        <p:spPr>
          <a:xfrm>
            <a:off x="2236943" y="1830930"/>
            <a:ext cx="4855338" cy="2160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안녕하세요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060848"/>
            <a:ext cx="5236212" cy="2883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7" name="그룹 36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rgbClr val="D67484"/>
          </a:solidFill>
        </p:grpSpPr>
        <p:sp>
          <p:nvSpPr>
            <p:cNvPr id="38" name="직사각형 37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글 수정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0" name="모서리가 둥근 직사각형 39"/>
          <p:cNvSpPr/>
          <p:nvPr/>
        </p:nvSpPr>
        <p:spPr>
          <a:xfrm>
            <a:off x="6463763" y="6062562"/>
            <a:ext cx="673433" cy="260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취소하기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6337749" y="590478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2" name="타원 41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43" name="이등변 삼각형 42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046446" y="2492896"/>
            <a:ext cx="8755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반</a:t>
            </a:r>
            <a:r>
              <a:rPr lang="ko-KR" altLang="en-US" sz="900" dirty="0" smtClean="0"/>
              <a:t>갑습니다</a:t>
            </a:r>
            <a:r>
              <a:rPr lang="en-US" altLang="ko-KR" sz="900" dirty="0" smtClean="0"/>
              <a:t>~!</a:t>
            </a:r>
          </a:p>
        </p:txBody>
      </p:sp>
      <p:pic>
        <p:nvPicPr>
          <p:cNvPr id="51" name="Picture 2" descr="Paylet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566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660250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590595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게시판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글 상세보기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err="1" smtClean="0">
                <a:solidFill>
                  <a:schemeClr val="tx1"/>
                </a:solidFill>
                <a:latin typeface="+mn-ea"/>
                <a:ea typeface="+mn-ea"/>
              </a:rPr>
              <a:t>댓글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 등록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981917"/>
              </p:ext>
            </p:extLst>
          </p:nvPr>
        </p:nvGraphicFramePr>
        <p:xfrm>
          <a:off x="7269163" y="830261"/>
          <a:ext cx="1767333" cy="5805489"/>
        </p:xfrm>
        <a:graphic>
          <a:graphicData uri="http://schemas.openxmlformats.org/drawingml/2006/table">
            <a:tbl>
              <a:tblPr/>
              <a:tblGrid>
                <a:gridCol w="17673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932317"/>
              </p:ext>
            </p:extLst>
          </p:nvPr>
        </p:nvGraphicFramePr>
        <p:xfrm>
          <a:off x="7269163" y="1052736"/>
          <a:ext cx="1715394" cy="1499444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댓글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등록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본인이 작성한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댓글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한에서 수정 버튼 활성화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564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본인이 작성한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댓글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한에서 삭제 버튼 활성화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본인이 작성하지 않은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댓글은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수정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삭제 버튼 비활성화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댓글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내용 입력해야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댓글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등록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252702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아이템샵</a:t>
                      </a:r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sp>
        <p:nvSpPr>
          <p:cNvPr id="29" name="모서리가 둥근 직사각형 28"/>
          <p:cNvSpPr/>
          <p:nvPr/>
        </p:nvSpPr>
        <p:spPr>
          <a:xfrm>
            <a:off x="6660232" y="1196752"/>
            <a:ext cx="483684" cy="26051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목록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49771" y="197158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아이디</a:t>
            </a:r>
            <a:endParaRPr lang="ko-KR" altLang="en-US" sz="1000" b="1" dirty="0"/>
          </a:p>
        </p:txBody>
      </p:sp>
      <p:sp>
        <p:nvSpPr>
          <p:cNvPr id="31" name="직사각형 30"/>
          <p:cNvSpPr/>
          <p:nvPr/>
        </p:nvSpPr>
        <p:spPr>
          <a:xfrm>
            <a:off x="1963267" y="1919619"/>
            <a:ext cx="5057005" cy="2013437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글 내용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598611" y="1613992"/>
            <a:ext cx="7713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글 작성 시간</a:t>
            </a:r>
            <a:endParaRPr lang="ko-KR" altLang="en-US" sz="800" dirty="0"/>
          </a:p>
        </p:txBody>
      </p:sp>
      <p:sp>
        <p:nvSpPr>
          <p:cNvPr id="65" name="TextBox 64"/>
          <p:cNvSpPr txBox="1"/>
          <p:nvPr/>
        </p:nvSpPr>
        <p:spPr>
          <a:xfrm>
            <a:off x="1838697" y="1613992"/>
            <a:ext cx="5709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글 제목</a:t>
            </a:r>
            <a:endParaRPr lang="ko-KR" altLang="en-US" sz="900" b="1" dirty="0"/>
          </a:p>
        </p:txBody>
      </p:sp>
      <p:cxnSp>
        <p:nvCxnSpPr>
          <p:cNvPr id="70" name="직선 연결선 69"/>
          <p:cNvCxnSpPr/>
          <p:nvPr/>
        </p:nvCxnSpPr>
        <p:spPr>
          <a:xfrm>
            <a:off x="1828240" y="1850450"/>
            <a:ext cx="5321203" cy="0"/>
          </a:xfrm>
          <a:prstGeom prst="line">
            <a:avLst/>
          </a:prstGeom>
          <a:ln>
            <a:solidFill>
              <a:srgbClr val="D6748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텍스트 개체 틀 13"/>
          <p:cNvSpPr txBox="1">
            <a:spLocks/>
          </p:cNvSpPr>
          <p:nvPr/>
        </p:nvSpPr>
        <p:spPr bwMode="auto">
          <a:xfrm>
            <a:off x="1838697" y="1556791"/>
            <a:ext cx="5305220" cy="4377284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64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sp>
        <p:nvSpPr>
          <p:cNvPr id="68" name="직사각형 67"/>
          <p:cNvSpPr/>
          <p:nvPr/>
        </p:nvSpPr>
        <p:spPr>
          <a:xfrm>
            <a:off x="1963267" y="4235896"/>
            <a:ext cx="5057005" cy="16413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2049771" y="5301208"/>
            <a:ext cx="4250421" cy="447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6372200" y="5278936"/>
            <a:ext cx="529874" cy="49182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등록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977204" y="4005064"/>
            <a:ext cx="5229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/>
              <a:t>댓글</a:t>
            </a:r>
            <a:r>
              <a:rPr lang="ko-KR" altLang="en-US" sz="900" b="1" dirty="0" smtClean="0"/>
              <a:t> </a:t>
            </a:r>
            <a:r>
              <a:rPr lang="en-US" altLang="ko-KR" sz="900" b="1" dirty="0" smtClean="0"/>
              <a:t>2</a:t>
            </a:r>
            <a:endParaRPr lang="ko-KR" altLang="en-US" sz="9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1979712" y="4242454"/>
            <a:ext cx="5517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아이디</a:t>
            </a:r>
            <a:r>
              <a:rPr lang="en-US" altLang="ko-KR" sz="800" b="1" dirty="0" smtClean="0"/>
              <a:t>1</a:t>
            </a:r>
            <a:endParaRPr lang="ko-KR" altLang="en-US" sz="8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2449067" y="4239090"/>
            <a:ext cx="7713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글 작성 시간</a:t>
            </a:r>
            <a:endParaRPr lang="ko-KR" altLang="en-US" sz="800" dirty="0"/>
          </a:p>
        </p:txBody>
      </p:sp>
      <p:sp>
        <p:nvSpPr>
          <p:cNvPr id="83" name="TextBox 82"/>
          <p:cNvSpPr txBox="1"/>
          <p:nvPr/>
        </p:nvSpPr>
        <p:spPr>
          <a:xfrm>
            <a:off x="2051720" y="4470588"/>
            <a:ext cx="4850353" cy="21544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댓글</a:t>
            </a:r>
            <a:r>
              <a:rPr lang="ko-KR" altLang="en-US" sz="800" dirty="0" smtClean="0"/>
              <a:t> 내용</a:t>
            </a:r>
            <a:endParaRPr lang="ko-KR" altLang="en-US" sz="800" dirty="0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6413991" y="4492050"/>
            <a:ext cx="458180" cy="1779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86" name="그룹 85"/>
          <p:cNvGrpSpPr/>
          <p:nvPr/>
        </p:nvGrpSpPr>
        <p:grpSpPr>
          <a:xfrm>
            <a:off x="6726479" y="4243011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7" name="타원 8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88" name="이등변 삼각형 8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89" name="모서리가 둥근 직사각형 88"/>
          <p:cNvSpPr/>
          <p:nvPr/>
        </p:nvSpPr>
        <p:spPr>
          <a:xfrm>
            <a:off x="5902648" y="4492050"/>
            <a:ext cx="458180" cy="1779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수정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5744463" y="6021288"/>
            <a:ext cx="673433" cy="260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수정하기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6498949" y="6021288"/>
            <a:ext cx="673433" cy="260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삭제하기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93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1979712" y="4735752"/>
            <a:ext cx="5517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아이디</a:t>
            </a:r>
            <a:r>
              <a:rPr lang="en-US" altLang="ko-KR" sz="800" b="1" dirty="0" smtClean="0"/>
              <a:t>2</a:t>
            </a:r>
            <a:endParaRPr lang="ko-KR" altLang="en-US" sz="8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2449067" y="4732388"/>
            <a:ext cx="7713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글 작성 시간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2051720" y="4963886"/>
            <a:ext cx="4850353" cy="21544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댓글</a:t>
            </a:r>
            <a:r>
              <a:rPr lang="ko-KR" altLang="en-US" sz="800" dirty="0" smtClean="0"/>
              <a:t> 내용</a:t>
            </a:r>
            <a:endParaRPr lang="ko-KR" altLang="en-US" sz="800" dirty="0"/>
          </a:p>
        </p:txBody>
      </p:sp>
      <p:grpSp>
        <p:nvGrpSpPr>
          <p:cNvPr id="58" name="그룹 57"/>
          <p:cNvGrpSpPr/>
          <p:nvPr/>
        </p:nvGrpSpPr>
        <p:grpSpPr>
          <a:xfrm>
            <a:off x="6746157" y="4763981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9" name="타원 58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60" name="이등변 삼각형 59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5776634" y="426950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9" name="타원 78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94" name="이등변 삼각형 9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6768244" y="5157192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6" name="타원 75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4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7" name="이등변 삼각형 76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408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215703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530510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게시판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글 상세보기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err="1" smtClean="0">
                <a:solidFill>
                  <a:schemeClr val="tx1"/>
                </a:solidFill>
                <a:latin typeface="+mn-ea"/>
                <a:ea typeface="+mn-ea"/>
              </a:rPr>
              <a:t>댓글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 수정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839939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576214"/>
              </p:ext>
            </p:extLst>
          </p:nvPr>
        </p:nvGraphicFramePr>
        <p:xfrm>
          <a:off x="7269163" y="1052736"/>
          <a:ext cx="1715394" cy="1858168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댓글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수정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댓글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내용 변경 후 수정 완료 버튼 클릭 시 수정됨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수정 완료와 동시에 마지막 글 작성 시간 업데이트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9564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517658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아이템샵</a:t>
                      </a:r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sp>
        <p:nvSpPr>
          <p:cNvPr id="29" name="모서리가 둥근 직사각형 28"/>
          <p:cNvSpPr/>
          <p:nvPr/>
        </p:nvSpPr>
        <p:spPr>
          <a:xfrm>
            <a:off x="6660232" y="1196752"/>
            <a:ext cx="483684" cy="26051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목록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49771" y="197158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아이디</a:t>
            </a:r>
            <a:endParaRPr lang="ko-KR" altLang="en-US" sz="1000" b="1" dirty="0"/>
          </a:p>
        </p:txBody>
      </p:sp>
      <p:sp>
        <p:nvSpPr>
          <p:cNvPr id="31" name="직사각형 30"/>
          <p:cNvSpPr/>
          <p:nvPr/>
        </p:nvSpPr>
        <p:spPr>
          <a:xfrm>
            <a:off x="1963267" y="1919619"/>
            <a:ext cx="5057005" cy="2445347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글 내용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598611" y="1613992"/>
            <a:ext cx="7713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글 작성 시간</a:t>
            </a:r>
            <a:endParaRPr lang="ko-KR" altLang="en-US" sz="800" dirty="0"/>
          </a:p>
        </p:txBody>
      </p:sp>
      <p:sp>
        <p:nvSpPr>
          <p:cNvPr id="65" name="TextBox 64"/>
          <p:cNvSpPr txBox="1"/>
          <p:nvPr/>
        </p:nvSpPr>
        <p:spPr>
          <a:xfrm>
            <a:off x="1838697" y="1613992"/>
            <a:ext cx="5709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글 제목</a:t>
            </a:r>
            <a:endParaRPr lang="ko-KR" altLang="en-US" sz="900" b="1" dirty="0"/>
          </a:p>
        </p:txBody>
      </p:sp>
      <p:cxnSp>
        <p:nvCxnSpPr>
          <p:cNvPr id="70" name="직선 연결선 69"/>
          <p:cNvCxnSpPr/>
          <p:nvPr/>
        </p:nvCxnSpPr>
        <p:spPr>
          <a:xfrm>
            <a:off x="1828240" y="1850450"/>
            <a:ext cx="5321203" cy="0"/>
          </a:xfrm>
          <a:prstGeom prst="line">
            <a:avLst/>
          </a:prstGeom>
          <a:ln>
            <a:solidFill>
              <a:srgbClr val="D6748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텍스트 개체 틀 13"/>
          <p:cNvSpPr txBox="1">
            <a:spLocks/>
          </p:cNvSpPr>
          <p:nvPr/>
        </p:nvSpPr>
        <p:spPr bwMode="auto">
          <a:xfrm>
            <a:off x="1838697" y="1556791"/>
            <a:ext cx="5305220" cy="4377284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64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sp>
        <p:nvSpPr>
          <p:cNvPr id="68" name="직사각형 67"/>
          <p:cNvSpPr/>
          <p:nvPr/>
        </p:nvSpPr>
        <p:spPr>
          <a:xfrm>
            <a:off x="1963267" y="4667944"/>
            <a:ext cx="5057005" cy="1209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2049771" y="5301208"/>
            <a:ext cx="4250421" cy="447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6372200" y="5278936"/>
            <a:ext cx="529874" cy="49182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등록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977204" y="4437112"/>
            <a:ext cx="5229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/>
              <a:t>댓글</a:t>
            </a:r>
            <a:r>
              <a:rPr lang="ko-KR" altLang="en-US" sz="900" b="1" dirty="0" smtClean="0"/>
              <a:t> </a:t>
            </a:r>
            <a:r>
              <a:rPr lang="en-US" altLang="ko-KR" sz="900" b="1" dirty="0" smtClean="0"/>
              <a:t>1</a:t>
            </a:r>
            <a:endParaRPr lang="ko-KR" altLang="en-US" sz="9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1979712" y="471745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아이디</a:t>
            </a:r>
            <a:endParaRPr lang="ko-KR" altLang="en-US" sz="8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2449067" y="4714086"/>
            <a:ext cx="7713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글 작성 시간</a:t>
            </a:r>
            <a:endParaRPr lang="ko-KR" altLang="en-US" sz="800" dirty="0"/>
          </a:p>
        </p:txBody>
      </p:sp>
      <p:sp>
        <p:nvSpPr>
          <p:cNvPr id="83" name="TextBox 82"/>
          <p:cNvSpPr txBox="1"/>
          <p:nvPr/>
        </p:nvSpPr>
        <p:spPr>
          <a:xfrm>
            <a:off x="2051720" y="4945584"/>
            <a:ext cx="4850353" cy="21544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댓글</a:t>
            </a:r>
            <a:r>
              <a:rPr lang="ko-KR" altLang="en-US" sz="800" dirty="0" smtClean="0"/>
              <a:t> 내용</a:t>
            </a:r>
            <a:endParaRPr lang="ko-KR" altLang="en-US" sz="800" dirty="0"/>
          </a:p>
        </p:txBody>
      </p:sp>
      <p:sp>
        <p:nvSpPr>
          <p:cNvPr id="91" name="모서리가 둥근 직사각형 90"/>
          <p:cNvSpPr/>
          <p:nvPr/>
        </p:nvSpPr>
        <p:spPr>
          <a:xfrm>
            <a:off x="5744463" y="6021288"/>
            <a:ext cx="673433" cy="260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수정하기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6498949" y="6021288"/>
            <a:ext cx="673433" cy="260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삭제하기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93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모서리가 둥근 직사각형 56"/>
          <p:cNvSpPr/>
          <p:nvPr/>
        </p:nvSpPr>
        <p:spPr>
          <a:xfrm>
            <a:off x="6122977" y="4967046"/>
            <a:ext cx="760500" cy="1779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수정 완료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6472969" y="4714086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5" name="타원 54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56" name="이등변 삼각형 55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296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342901" y="2125889"/>
            <a:ext cx="3722077" cy="221554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5999" b="0" spc="-150" dirty="0">
                <a:solidFill>
                  <a:schemeClr val="bg2">
                    <a:lumMod val="25000"/>
                  </a:schemeClr>
                </a:solidFill>
                <a:latin typeface="Trebuchet MS" panose="020B0603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Menu</a:t>
            </a:r>
            <a:r>
              <a:rPr lang="en-US" altLang="ko-KR" sz="5999" b="0" spc="-15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13797" b="0" spc="-15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3</a:t>
            </a:r>
            <a:endParaRPr lang="ko-KR" altLang="en-US" sz="13797" b="0" spc="-15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710963" y="3860727"/>
            <a:ext cx="1922321" cy="76931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z="4399" b="0" spc="-3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내 정보</a:t>
            </a:r>
            <a:endParaRPr lang="ko-KR" altLang="en-US" sz="4399" b="0" spc="-3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59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632910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2018-10-25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686175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내 정보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내 정보 상세보기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850958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325032"/>
              </p:ext>
            </p:extLst>
          </p:nvPr>
        </p:nvGraphicFramePr>
        <p:xfrm>
          <a:off x="7269163" y="1052736"/>
          <a:ext cx="1715394" cy="1904560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내 정보 상세보기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수정페이지로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수정하기 페이지로 이동해야 비밀번호 수정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버튼 클릭 시  홈 화면으로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304954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캐시 구매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(PG)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캐시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내역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lang="ko-KR" altLang="en-US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아이템 구매 내역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아이템샵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pic>
        <p:nvPicPr>
          <p:cNvPr id="2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그룹 29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rgbClr val="D67484"/>
          </a:solidFill>
        </p:grpSpPr>
        <p:sp>
          <p:nvSpPr>
            <p:cNvPr id="31" name="직사각형 30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 정보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33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383049"/>
              </p:ext>
            </p:extLst>
          </p:nvPr>
        </p:nvGraphicFramePr>
        <p:xfrm>
          <a:off x="1912464" y="1916832"/>
          <a:ext cx="5155991" cy="2754000"/>
        </p:xfrm>
        <a:graphic>
          <a:graphicData uri="http://schemas.openxmlformats.org/drawingml/2006/table">
            <a:tbl>
              <a:tblPr/>
              <a:tblGrid>
                <a:gridCol w="13056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503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coco1616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홍길동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휴대폰번호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010-2222-1111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hihi001@naver.com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성별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남자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가입일시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2018-10-21 21:42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등급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일반회원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주소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(07215)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서울특별시 용산구 효창동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1-1 202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" name="모서리가 둥근 직사각형 35"/>
          <p:cNvSpPr/>
          <p:nvPr/>
        </p:nvSpPr>
        <p:spPr>
          <a:xfrm>
            <a:off x="3563888" y="5400732"/>
            <a:ext cx="740776" cy="260516"/>
          </a:xfrm>
          <a:prstGeom prst="roundRect">
            <a:avLst/>
          </a:prstGeom>
          <a:solidFill>
            <a:srgbClr val="D6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수정하기</a:t>
            </a:r>
            <a:endParaRPr lang="ko-KR" altLang="en-US" sz="900" dirty="0"/>
          </a:p>
        </p:txBody>
      </p:sp>
      <p:grpSp>
        <p:nvGrpSpPr>
          <p:cNvPr id="110" name="그룹 109"/>
          <p:cNvGrpSpPr/>
          <p:nvPr/>
        </p:nvGrpSpPr>
        <p:grpSpPr>
          <a:xfrm>
            <a:off x="4112258" y="521731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1" name="타원 110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12" name="이등변 삼각형 111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114" name="모서리가 둥근 직사각형 113"/>
          <p:cNvSpPr/>
          <p:nvPr/>
        </p:nvSpPr>
        <p:spPr>
          <a:xfrm>
            <a:off x="4470452" y="5389476"/>
            <a:ext cx="740776" cy="260516"/>
          </a:xfrm>
          <a:prstGeom prst="roundRect">
            <a:avLst/>
          </a:prstGeom>
          <a:solidFill>
            <a:srgbClr val="D6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취소하기</a:t>
            </a:r>
            <a:endParaRPr lang="ko-KR" altLang="en-US" sz="900" dirty="0"/>
          </a:p>
        </p:txBody>
      </p:sp>
      <p:grpSp>
        <p:nvGrpSpPr>
          <p:cNvPr id="115" name="그룹 114"/>
          <p:cNvGrpSpPr/>
          <p:nvPr/>
        </p:nvGrpSpPr>
        <p:grpSpPr>
          <a:xfrm>
            <a:off x="5018822" y="5206054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6" name="타원 115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17" name="이등변 삼각형 116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566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960910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2018-10-25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8469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내 정보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내 정보 수정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내 정보 수정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965400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48811"/>
              </p:ext>
            </p:extLst>
          </p:nvPr>
        </p:nvGraphicFramePr>
        <p:xfrm>
          <a:off x="7269163" y="1052736"/>
          <a:ext cx="1715394" cy="1958058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내 정보 수정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아이디 수정 불가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클릭 시 수정 완료 후 내 정보페이지로 이동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버튼 클릭 시 홈 화면으로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주소검색을 통해 우편번호를 찾으면 도로면 주소를 선택 후 바로 적용됨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사용자는 상세주소만 입력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025723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캐시 구매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(PG)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캐시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내역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lang="ko-KR" altLang="en-US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아이템 구매 내역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아이템샵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pic>
        <p:nvPicPr>
          <p:cNvPr id="2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그룹 29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rgbClr val="D67484"/>
          </a:solidFill>
        </p:grpSpPr>
        <p:sp>
          <p:nvSpPr>
            <p:cNvPr id="31" name="직사각형 30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 정보 수정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18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9193"/>
              </p:ext>
            </p:extLst>
          </p:nvPr>
        </p:nvGraphicFramePr>
        <p:xfrm>
          <a:off x="1912464" y="1916832"/>
          <a:ext cx="5155991" cy="2512592"/>
        </p:xfrm>
        <a:graphic>
          <a:graphicData uri="http://schemas.openxmlformats.org/drawingml/2006/table">
            <a:tbl>
              <a:tblPr/>
              <a:tblGrid>
                <a:gridCol w="13056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503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확인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휴대폰번호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주소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우편번호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도로명주소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상세주소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8" name="TextBox 177"/>
          <p:cNvSpPr txBox="1"/>
          <p:nvPr/>
        </p:nvSpPr>
        <p:spPr>
          <a:xfrm>
            <a:off x="3294335" y="1959962"/>
            <a:ext cx="688009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coco1666</a:t>
            </a:r>
            <a:endParaRPr lang="ko-KR" altLang="en-US" sz="900" dirty="0"/>
          </a:p>
        </p:txBody>
      </p:sp>
      <p:grpSp>
        <p:nvGrpSpPr>
          <p:cNvPr id="179" name="그룹 178"/>
          <p:cNvGrpSpPr/>
          <p:nvPr/>
        </p:nvGrpSpPr>
        <p:grpSpPr>
          <a:xfrm>
            <a:off x="3830617" y="1777462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0" name="타원 179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81" name="이등변 삼각형 180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182" name="모서리가 둥근 직사각형 181"/>
          <p:cNvSpPr/>
          <p:nvPr/>
        </p:nvSpPr>
        <p:spPr>
          <a:xfrm>
            <a:off x="3563888" y="5112700"/>
            <a:ext cx="740776" cy="260516"/>
          </a:xfrm>
          <a:prstGeom prst="roundRect">
            <a:avLst/>
          </a:prstGeom>
          <a:solidFill>
            <a:srgbClr val="D6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저장하기</a:t>
            </a:r>
            <a:endParaRPr lang="ko-KR" altLang="en-US" sz="900" dirty="0"/>
          </a:p>
        </p:txBody>
      </p:sp>
      <p:grpSp>
        <p:nvGrpSpPr>
          <p:cNvPr id="183" name="그룹 182"/>
          <p:cNvGrpSpPr/>
          <p:nvPr/>
        </p:nvGrpSpPr>
        <p:grpSpPr>
          <a:xfrm>
            <a:off x="4112258" y="492927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4" name="타원 183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85" name="이등변 삼각형 184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186" name="모서리가 둥근 직사각형 185"/>
          <p:cNvSpPr/>
          <p:nvPr/>
        </p:nvSpPr>
        <p:spPr>
          <a:xfrm>
            <a:off x="4470452" y="5101444"/>
            <a:ext cx="740776" cy="260516"/>
          </a:xfrm>
          <a:prstGeom prst="roundRect">
            <a:avLst/>
          </a:prstGeom>
          <a:solidFill>
            <a:srgbClr val="D6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취소하기</a:t>
            </a:r>
            <a:endParaRPr lang="ko-KR" altLang="en-US" sz="900" dirty="0"/>
          </a:p>
        </p:txBody>
      </p:sp>
      <p:grpSp>
        <p:nvGrpSpPr>
          <p:cNvPr id="187" name="그룹 186"/>
          <p:cNvGrpSpPr/>
          <p:nvPr/>
        </p:nvGrpSpPr>
        <p:grpSpPr>
          <a:xfrm>
            <a:off x="5018822" y="4918022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8" name="타원 187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89" name="이등변 삼각형 188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200" name="모서리가 둥근 직사각형 199"/>
          <p:cNvSpPr/>
          <p:nvPr/>
        </p:nvSpPr>
        <p:spPr>
          <a:xfrm>
            <a:off x="3297554" y="2582156"/>
            <a:ext cx="3146653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영문대소문자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숫자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특수문자 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모두 포함 최소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8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~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최대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20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</a:p>
        </p:txBody>
      </p:sp>
      <p:sp>
        <p:nvSpPr>
          <p:cNvPr id="201" name="모서리가 둥근 직사각형 200"/>
          <p:cNvSpPr/>
          <p:nvPr/>
        </p:nvSpPr>
        <p:spPr>
          <a:xfrm>
            <a:off x="3294200" y="2276872"/>
            <a:ext cx="3150008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영문대소문자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 smtClean="0">
                <a:solidFill>
                  <a:schemeClr val="bg1">
                    <a:lumMod val="65000"/>
                  </a:schemeClr>
                </a:solidFill>
              </a:rPr>
              <a:t>숫자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 smtClean="0">
                <a:solidFill>
                  <a:schemeClr val="bg1">
                    <a:lumMod val="65000"/>
                  </a:schemeClr>
                </a:solidFill>
              </a:rPr>
              <a:t>특수문자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모두 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포함 최소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8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~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최대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20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</a:p>
        </p:txBody>
      </p:sp>
      <p:sp>
        <p:nvSpPr>
          <p:cNvPr id="203" name="모서리가 둥근 직사각형 202"/>
          <p:cNvSpPr/>
          <p:nvPr/>
        </p:nvSpPr>
        <p:spPr>
          <a:xfrm>
            <a:off x="3294200" y="2884440"/>
            <a:ext cx="2642598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홍길동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4" name="모서리가 둥근 직사각형 203"/>
          <p:cNvSpPr/>
          <p:nvPr/>
        </p:nvSpPr>
        <p:spPr>
          <a:xfrm>
            <a:off x="3308877" y="3185195"/>
            <a:ext cx="460839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010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5" name="모서리가 둥근 직사각형 204"/>
          <p:cNvSpPr/>
          <p:nvPr/>
        </p:nvSpPr>
        <p:spPr>
          <a:xfrm>
            <a:off x="3308877" y="3497783"/>
            <a:ext cx="2642598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one1@naver.com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06" name="직선 연결선 205"/>
          <p:cNvCxnSpPr/>
          <p:nvPr/>
        </p:nvCxnSpPr>
        <p:spPr>
          <a:xfrm>
            <a:off x="3842464" y="3293207"/>
            <a:ext cx="824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모서리가 둥근 직사각형 206"/>
          <p:cNvSpPr/>
          <p:nvPr/>
        </p:nvSpPr>
        <p:spPr>
          <a:xfrm>
            <a:off x="4005651" y="3173227"/>
            <a:ext cx="460839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1111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08" name="직선 연결선 207"/>
          <p:cNvCxnSpPr/>
          <p:nvPr/>
        </p:nvCxnSpPr>
        <p:spPr>
          <a:xfrm>
            <a:off x="4539238" y="3281239"/>
            <a:ext cx="824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모서리가 둥근 직사각형 208"/>
          <p:cNvSpPr/>
          <p:nvPr/>
        </p:nvSpPr>
        <p:spPr>
          <a:xfrm>
            <a:off x="4671492" y="3170784"/>
            <a:ext cx="460839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1111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3913846" y="3802329"/>
            <a:ext cx="654618" cy="17853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01742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4583704" y="3806883"/>
            <a:ext cx="679889" cy="176459"/>
          </a:xfrm>
          <a:prstGeom prst="round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주소검</a:t>
            </a:r>
            <a:r>
              <a:rPr lang="ko-KR" altLang="en-US" sz="800" dirty="0">
                <a:solidFill>
                  <a:schemeClr val="bg1"/>
                </a:solidFill>
              </a:rPr>
              <a:t>색</a:t>
            </a:r>
          </a:p>
        </p:txBody>
      </p:sp>
      <p:sp>
        <p:nvSpPr>
          <p:cNvPr id="58" name="모서리가 둥근 직사각형 57"/>
          <p:cNvSpPr/>
          <p:nvPr/>
        </p:nvSpPr>
        <p:spPr>
          <a:xfrm>
            <a:off x="3913846" y="4001777"/>
            <a:ext cx="2628000" cy="17853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서울시 용산구 효창동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3913846" y="4209241"/>
            <a:ext cx="2642598" cy="16230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1-1 202</a:t>
            </a:r>
            <a:r>
              <a:rPr lang="ko-KR" altLang="en-US" sz="800" dirty="0" smtClean="0">
                <a:solidFill>
                  <a:schemeClr val="tx1"/>
                </a:solidFill>
              </a:rPr>
              <a:t>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5123764" y="3601591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1" name="타원 60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4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62" name="이등변 삼각형 61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857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342901" y="2204864"/>
            <a:ext cx="3722077" cy="221554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5999" b="0" spc="-150" dirty="0">
                <a:solidFill>
                  <a:schemeClr val="bg2">
                    <a:lumMod val="25000"/>
                  </a:schemeClr>
                </a:solidFill>
                <a:latin typeface="Trebuchet MS" panose="020B0603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Menu</a:t>
            </a:r>
            <a:r>
              <a:rPr lang="en-US" altLang="ko-KR" sz="5999" b="0" spc="-15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13797" b="0" spc="-15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4</a:t>
            </a:r>
            <a:endParaRPr lang="ko-KR" altLang="en-US" sz="13797" b="0" spc="-15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710963" y="3860727"/>
            <a:ext cx="2448106" cy="76931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z="4399" b="0" spc="-3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캐시 구매</a:t>
            </a:r>
            <a:endParaRPr lang="ko-KR" altLang="en-US" sz="4399" b="0" spc="-3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43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310572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2018-10-25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276518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내 정보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캐시 구매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(PG)</a:t>
            </a:r>
            <a:endParaRPr lang="ko-KR" altLang="en-US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캐시 구매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768630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094788"/>
              </p:ext>
            </p:extLst>
          </p:nvPr>
        </p:nvGraphicFramePr>
        <p:xfrm>
          <a:off x="7269163" y="1052736"/>
          <a:ext cx="1715394" cy="1558560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캐시 구매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현재 보유 캐시를 보여줌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충전금액 선택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8804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결제 수단 선택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결제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554535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캐시 구매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(PG)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캐시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내역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lang="ko-KR" altLang="en-US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아이템 구매 내역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아이템샵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pic>
        <p:nvPicPr>
          <p:cNvPr id="2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그룹 29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rgbClr val="D67484"/>
          </a:solidFill>
        </p:grpSpPr>
        <p:sp>
          <p:nvSpPr>
            <p:cNvPr id="31" name="직사각형 30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캐시 구매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33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981984"/>
              </p:ext>
            </p:extLst>
          </p:nvPr>
        </p:nvGraphicFramePr>
        <p:xfrm>
          <a:off x="1912464" y="1916832"/>
          <a:ext cx="5179816" cy="504056"/>
        </p:xfrm>
        <a:graphic>
          <a:graphicData uri="http://schemas.openxmlformats.org/drawingml/2006/table">
            <a:tbl>
              <a:tblPr/>
              <a:tblGrid>
                <a:gridCol w="14963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34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충전금액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10,000 </a:t>
                      </a: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   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보유 캐시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1,000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110" name="그룹 109"/>
          <p:cNvGrpSpPr/>
          <p:nvPr/>
        </p:nvGrpSpPr>
        <p:grpSpPr>
          <a:xfrm>
            <a:off x="2856981" y="1772816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1" name="타원 110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12" name="이등변 삼각형 111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114" name="모서리가 둥근 직사각형 113"/>
          <p:cNvSpPr/>
          <p:nvPr/>
        </p:nvSpPr>
        <p:spPr>
          <a:xfrm>
            <a:off x="4119857" y="5040692"/>
            <a:ext cx="740776" cy="260516"/>
          </a:xfrm>
          <a:prstGeom prst="roundRect">
            <a:avLst/>
          </a:prstGeom>
          <a:solidFill>
            <a:srgbClr val="D6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결제하기</a:t>
            </a:r>
            <a:endParaRPr lang="ko-KR" altLang="en-US" sz="900" dirty="0"/>
          </a:p>
        </p:txBody>
      </p:sp>
      <p:grpSp>
        <p:nvGrpSpPr>
          <p:cNvPr id="115" name="그룹 114"/>
          <p:cNvGrpSpPr/>
          <p:nvPr/>
        </p:nvGrpSpPr>
        <p:grpSpPr>
          <a:xfrm>
            <a:off x="2856981" y="261922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6" name="타원 115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17" name="이등변 삼각형 116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964453" y="2661039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충전금액 선택</a:t>
            </a:r>
            <a:endParaRPr lang="ko-KR" altLang="en-US" sz="10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964453" y="2907260"/>
            <a:ext cx="505581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2051720" y="2945848"/>
            <a:ext cx="704722" cy="246221"/>
            <a:chOff x="2051720" y="2945848"/>
            <a:chExt cx="704722" cy="246221"/>
          </a:xfrm>
        </p:grpSpPr>
        <p:sp>
          <p:nvSpPr>
            <p:cNvPr id="5" name="타원 4"/>
            <p:cNvSpPr/>
            <p:nvPr/>
          </p:nvSpPr>
          <p:spPr>
            <a:xfrm>
              <a:off x="2051720" y="3014004"/>
              <a:ext cx="109911" cy="109911"/>
            </a:xfrm>
            <a:prstGeom prst="ellipse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132553" y="2945848"/>
              <a:ext cx="62388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1,000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원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2051720" y="3299485"/>
            <a:ext cx="775254" cy="246221"/>
            <a:chOff x="2051720" y="2945848"/>
            <a:chExt cx="775254" cy="246221"/>
          </a:xfrm>
        </p:grpSpPr>
        <p:sp>
          <p:nvSpPr>
            <p:cNvPr id="64" name="타원 63"/>
            <p:cNvSpPr/>
            <p:nvPr/>
          </p:nvSpPr>
          <p:spPr>
            <a:xfrm>
              <a:off x="2051720" y="3014004"/>
              <a:ext cx="109911" cy="109911"/>
            </a:xfrm>
            <a:prstGeom prst="ellipse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132553" y="2945848"/>
              <a:ext cx="6944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50,000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원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4105075" y="2945847"/>
            <a:ext cx="704722" cy="246221"/>
            <a:chOff x="2051720" y="2945848"/>
            <a:chExt cx="704722" cy="246221"/>
          </a:xfrm>
        </p:grpSpPr>
        <p:sp>
          <p:nvSpPr>
            <p:cNvPr id="68" name="타원 67"/>
            <p:cNvSpPr/>
            <p:nvPr/>
          </p:nvSpPr>
          <p:spPr>
            <a:xfrm>
              <a:off x="2051720" y="3014004"/>
              <a:ext cx="109911" cy="109911"/>
            </a:xfrm>
            <a:prstGeom prst="ellipse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132553" y="2945848"/>
              <a:ext cx="62388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5,000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원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5608572" y="2958129"/>
            <a:ext cx="775254" cy="246221"/>
            <a:chOff x="2051720" y="2945848"/>
            <a:chExt cx="775254" cy="246221"/>
          </a:xfrm>
        </p:grpSpPr>
        <p:sp>
          <p:nvSpPr>
            <p:cNvPr id="72" name="타원 71"/>
            <p:cNvSpPr/>
            <p:nvPr/>
          </p:nvSpPr>
          <p:spPr>
            <a:xfrm>
              <a:off x="2051720" y="3014004"/>
              <a:ext cx="109911" cy="109911"/>
            </a:xfrm>
            <a:prstGeom prst="ellipse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132553" y="2945848"/>
              <a:ext cx="6944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10,000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원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4106811" y="3290566"/>
            <a:ext cx="845786" cy="246221"/>
            <a:chOff x="2051720" y="2945848"/>
            <a:chExt cx="845786" cy="246221"/>
          </a:xfrm>
        </p:grpSpPr>
        <p:sp>
          <p:nvSpPr>
            <p:cNvPr id="75" name="타원 74"/>
            <p:cNvSpPr/>
            <p:nvPr/>
          </p:nvSpPr>
          <p:spPr>
            <a:xfrm>
              <a:off x="2051720" y="3014004"/>
              <a:ext cx="109911" cy="109911"/>
            </a:xfrm>
            <a:prstGeom prst="ellipse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132553" y="2945848"/>
              <a:ext cx="7649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100,000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원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5597505" y="3302848"/>
            <a:ext cx="778460" cy="246221"/>
            <a:chOff x="2051720" y="2945848"/>
            <a:chExt cx="778460" cy="246221"/>
          </a:xfrm>
        </p:grpSpPr>
        <p:sp>
          <p:nvSpPr>
            <p:cNvPr id="78" name="타원 77"/>
            <p:cNvSpPr/>
            <p:nvPr/>
          </p:nvSpPr>
          <p:spPr>
            <a:xfrm>
              <a:off x="2051720" y="3014004"/>
              <a:ext cx="109911" cy="109911"/>
            </a:xfrm>
            <a:prstGeom prst="ellipse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132553" y="2945848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직접입력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6326425" y="3328114"/>
            <a:ext cx="665343" cy="191506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939638" y="3297264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원</a:t>
            </a:r>
            <a:endParaRPr lang="ko-KR" altLang="en-US" dirty="0"/>
          </a:p>
        </p:txBody>
      </p:sp>
      <p:sp>
        <p:nvSpPr>
          <p:cNvPr id="82" name="타원 81"/>
          <p:cNvSpPr/>
          <p:nvPr/>
        </p:nvSpPr>
        <p:spPr>
          <a:xfrm>
            <a:off x="5614614" y="3009428"/>
            <a:ext cx="109911" cy="109911"/>
          </a:xfrm>
          <a:prstGeom prst="ellipse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1964453" y="399335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간편결제</a:t>
            </a:r>
            <a:endParaRPr lang="ko-KR" altLang="en-US" sz="1000" dirty="0"/>
          </a:p>
        </p:txBody>
      </p:sp>
      <p:cxnSp>
        <p:nvCxnSpPr>
          <p:cNvPr id="85" name="직선 연결선 84"/>
          <p:cNvCxnSpPr/>
          <p:nvPr/>
        </p:nvCxnSpPr>
        <p:spPr>
          <a:xfrm>
            <a:off x="1964453" y="4239573"/>
            <a:ext cx="505581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64453" y="5559623"/>
            <a:ext cx="5055819" cy="461665"/>
          </a:xfrm>
          <a:prstGeom prst="rect">
            <a:avLst/>
          </a:prstGeom>
          <a:noFill/>
          <a:ln cmpd="dbl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캐시는 구매 후 </a:t>
            </a:r>
            <a:r>
              <a:rPr lang="ko-KR" altLang="en-US" sz="800" b="1" dirty="0" smtClean="0">
                <a:solidFill>
                  <a:schemeClr val="accent2"/>
                </a:solidFill>
              </a:rPr>
              <a:t>현금으로 환불이 되지 않습니다</a:t>
            </a:r>
            <a:r>
              <a:rPr lang="en-US" altLang="ko-KR" sz="800" b="1" dirty="0" smtClean="0">
                <a:solidFill>
                  <a:schemeClr val="accent2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결제 후 바로 캐시로 적립됩니다</a:t>
            </a:r>
            <a:r>
              <a:rPr lang="en-US" altLang="ko-KR" sz="80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적립된 캐시는 내 정보 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캐시 구매 내역에서 확인할 수 있습니다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grpSp>
        <p:nvGrpSpPr>
          <p:cNvPr id="92" name="그룹 91"/>
          <p:cNvGrpSpPr/>
          <p:nvPr/>
        </p:nvGrpSpPr>
        <p:grpSpPr>
          <a:xfrm>
            <a:off x="1854647" y="382843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3" name="타원 9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94" name="이등변 삼각형 9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4629281" y="4868287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6" name="타원 95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4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97" name="이등변 삼각형 96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144" y="4348746"/>
            <a:ext cx="876300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직사각형 98"/>
          <p:cNvSpPr/>
          <p:nvPr/>
        </p:nvSpPr>
        <p:spPr>
          <a:xfrm>
            <a:off x="3216296" y="4347063"/>
            <a:ext cx="874800" cy="3852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신용카드</a:t>
            </a:r>
            <a:endParaRPr lang="ko-KR" altLang="en-US" sz="105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4355268" y="4346413"/>
            <a:ext cx="874800" cy="3852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휴대폰</a:t>
            </a:r>
            <a:endParaRPr lang="ko-KR" altLang="en-US" sz="105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69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758797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2018-10-25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242423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내 정보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캐시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구매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(PG)</a:t>
            </a:r>
            <a:endParaRPr lang="ko-KR" altLang="en-US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캐시 구매 결과 화면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성공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ko-KR" altLang="en-US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924834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756463"/>
              </p:ext>
            </p:extLst>
          </p:nvPr>
        </p:nvGraphicFramePr>
        <p:xfrm>
          <a:off x="7269163" y="1052736"/>
          <a:ext cx="1715394" cy="1717632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캐시 구매 성공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결제 완료 후 충전한 금액과 현재 보유 캐시 상태를 보여줌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553111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캐시 구매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(PG)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캐시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내역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lang="ko-KR" altLang="en-US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아이템 구매 내역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아이템샵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pic>
        <p:nvPicPr>
          <p:cNvPr id="2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그룹 29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rgbClr val="D67484"/>
          </a:solidFill>
        </p:grpSpPr>
        <p:sp>
          <p:nvSpPr>
            <p:cNvPr id="31" name="직사각형 30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캐시 구매</a:t>
              </a:r>
              <a:r>
                <a:rPr lang="en-US" altLang="ko-KR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결제 완료</a:t>
              </a:r>
              <a:r>
                <a:rPr lang="en-US" altLang="ko-KR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33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21360"/>
              </p:ext>
            </p:extLst>
          </p:nvPr>
        </p:nvGraphicFramePr>
        <p:xfrm>
          <a:off x="1912464" y="3904675"/>
          <a:ext cx="5179816" cy="749984"/>
        </p:xfrm>
        <a:graphic>
          <a:graphicData uri="http://schemas.openxmlformats.org/drawingml/2006/table">
            <a:tbl>
              <a:tblPr/>
              <a:tblGrid>
                <a:gridCol w="14963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34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459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 이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OOO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81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충전한 금액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10,000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59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현재 보유 캐시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11,000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964453" y="5559623"/>
            <a:ext cx="5055819" cy="461665"/>
          </a:xfrm>
          <a:prstGeom prst="rect">
            <a:avLst/>
          </a:prstGeom>
          <a:noFill/>
          <a:ln cmpd="dbl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캐시는 구매 후 </a:t>
            </a:r>
            <a:r>
              <a:rPr lang="ko-KR" altLang="en-US" sz="800" b="1" dirty="0" smtClean="0">
                <a:solidFill>
                  <a:schemeClr val="accent2"/>
                </a:solidFill>
              </a:rPr>
              <a:t>현금으로 환불이 되지 않습니다</a:t>
            </a:r>
            <a:r>
              <a:rPr lang="en-US" altLang="ko-KR" sz="800" b="1" dirty="0" smtClean="0">
                <a:solidFill>
                  <a:schemeClr val="accent2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결제 후 바로 캐시로 적립됩니다</a:t>
            </a:r>
            <a:r>
              <a:rPr lang="en-US" altLang="ko-KR" sz="80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적립된 캐시는 내 정보 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캐시 구매 내역에서 확인할 수 있습니다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pic>
        <p:nvPicPr>
          <p:cNvPr id="2050" name="Picture 2" descr="C:\Users\hwkim\Desktop\아이콘\piggy-ban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205" y="2494419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682972" y="3320623"/>
            <a:ext cx="16145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solidFill>
                  <a:srgbClr val="11181F"/>
                </a:solidFill>
              </a:rPr>
              <a:t>충전이 완료되었습니다</a:t>
            </a:r>
            <a:r>
              <a:rPr lang="en-US" altLang="ko-KR" sz="1050" b="1" dirty="0" smtClean="0">
                <a:solidFill>
                  <a:srgbClr val="11181F"/>
                </a:solidFill>
              </a:rPr>
              <a:t>.</a:t>
            </a:r>
            <a:endParaRPr lang="ko-KR" altLang="en-US" sz="1050" b="1" dirty="0">
              <a:solidFill>
                <a:srgbClr val="11181F"/>
              </a:solidFill>
            </a:endParaRPr>
          </a:p>
        </p:txBody>
      </p:sp>
      <p:grpSp>
        <p:nvGrpSpPr>
          <p:cNvPr id="92" name="그룹 91"/>
          <p:cNvGrpSpPr/>
          <p:nvPr/>
        </p:nvGrpSpPr>
        <p:grpSpPr>
          <a:xfrm>
            <a:off x="1964453" y="3638247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3" name="타원 9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94" name="이등변 삼각형 9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172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3789920" y="1124744"/>
            <a:ext cx="1583901" cy="36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00. </a:t>
            </a: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메인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179481" y="2421707"/>
            <a:ext cx="1583901" cy="36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01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 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멤버십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7379030" y="2420888"/>
            <a:ext cx="1583901" cy="36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04. </a:t>
            </a:r>
            <a:r>
              <a:rPr kumimoji="1" lang="ko-KR" altLang="en-US" sz="10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아이템샵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79481" y="2781747"/>
            <a:ext cx="1583901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회원 가입</a:t>
            </a:r>
          </a:p>
        </p:txBody>
      </p:sp>
      <p:sp>
        <p:nvSpPr>
          <p:cNvPr id="9" name="직사각형 8"/>
          <p:cNvSpPr/>
          <p:nvPr/>
        </p:nvSpPr>
        <p:spPr bwMode="auto">
          <a:xfrm>
            <a:off x="179481" y="3141787"/>
            <a:ext cx="1583901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179481" y="3501827"/>
            <a:ext cx="1583901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정보 수정</a:t>
            </a:r>
          </a:p>
        </p:txBody>
      </p:sp>
      <p:cxnSp>
        <p:nvCxnSpPr>
          <p:cNvPr id="11" name="꺾인 연결선 10"/>
          <p:cNvCxnSpPr/>
          <p:nvPr/>
        </p:nvCxnSpPr>
        <p:spPr bwMode="auto">
          <a:xfrm rot="5400000">
            <a:off x="2308358" y="148026"/>
            <a:ext cx="936923" cy="3610439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꺾인 연결선 14"/>
          <p:cNvCxnSpPr>
            <a:stCxn id="2" idx="2"/>
            <a:endCxn id="6" idx="0"/>
          </p:cNvCxnSpPr>
          <p:nvPr/>
        </p:nvCxnSpPr>
        <p:spPr bwMode="auto">
          <a:xfrm rot="16200000" flipH="1">
            <a:off x="5908374" y="158281"/>
            <a:ext cx="936104" cy="358911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323472" y="226269"/>
            <a:ext cx="608468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 sz="2000" dirty="0" smtClean="0"/>
              <a:t>메뉴 구조도</a:t>
            </a:r>
            <a:endParaRPr lang="ko-KR" altLang="en-US" sz="2000" dirty="0"/>
          </a:p>
        </p:txBody>
      </p:sp>
      <p:sp>
        <p:nvSpPr>
          <p:cNvPr id="21" name="직사각형 20"/>
          <p:cNvSpPr/>
          <p:nvPr/>
        </p:nvSpPr>
        <p:spPr bwMode="auto">
          <a:xfrm>
            <a:off x="7379031" y="2781747"/>
            <a:ext cx="1583901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목록</a:t>
            </a:r>
          </a:p>
        </p:txBody>
      </p:sp>
      <p:sp>
        <p:nvSpPr>
          <p:cNvPr id="22" name="직사각형 21"/>
          <p:cNvSpPr/>
          <p:nvPr/>
        </p:nvSpPr>
        <p:spPr bwMode="auto">
          <a:xfrm>
            <a:off x="7379031" y="3141787"/>
            <a:ext cx="1583901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아이템 구매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Line 2"/>
          <p:cNvSpPr>
            <a:spLocks noChangeShapeType="1"/>
          </p:cNvSpPr>
          <p:nvPr/>
        </p:nvSpPr>
        <p:spPr bwMode="auto">
          <a:xfrm flipV="1">
            <a:off x="252000" y="692696"/>
            <a:ext cx="8640000" cy="3175"/>
          </a:xfrm>
          <a:prstGeom prst="line">
            <a:avLst/>
          </a:prstGeom>
          <a:noFill/>
          <a:ln w="31750">
            <a:solidFill>
              <a:srgbClr val="D6748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 bwMode="auto">
          <a:xfrm>
            <a:off x="179649" y="3861867"/>
            <a:ext cx="1583901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캐시 구매</a:t>
            </a:r>
          </a:p>
        </p:txBody>
      </p:sp>
      <p:sp>
        <p:nvSpPr>
          <p:cNvPr id="27" name="직사각형 26"/>
          <p:cNvSpPr/>
          <p:nvPr/>
        </p:nvSpPr>
        <p:spPr bwMode="auto">
          <a:xfrm>
            <a:off x="4984999" y="2420888"/>
            <a:ext cx="1583901" cy="36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03. </a:t>
            </a:r>
            <a:r>
              <a:rPr kumimoji="1"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댓글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4984999" y="2781747"/>
            <a:ext cx="1583901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댓글</a:t>
            </a: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등록</a:t>
            </a:r>
          </a:p>
        </p:txBody>
      </p:sp>
      <p:sp>
        <p:nvSpPr>
          <p:cNvPr id="29" name="직사각형 28"/>
          <p:cNvSpPr/>
          <p:nvPr/>
        </p:nvSpPr>
        <p:spPr bwMode="auto">
          <a:xfrm>
            <a:off x="4984999" y="3141787"/>
            <a:ext cx="1583901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댓글</a:t>
            </a:r>
            <a:r>
              <a:rPr kumimoji="1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</a:t>
            </a:r>
            <a:r>
              <a:rPr kumimoji="1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정</a:t>
            </a:r>
          </a:p>
        </p:txBody>
      </p:sp>
      <p:sp>
        <p:nvSpPr>
          <p:cNvPr id="30" name="직사각형 29"/>
          <p:cNvSpPr/>
          <p:nvPr/>
        </p:nvSpPr>
        <p:spPr bwMode="auto">
          <a:xfrm>
            <a:off x="4984999" y="3501827"/>
            <a:ext cx="1583901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댓글</a:t>
            </a:r>
            <a:r>
              <a:rPr kumimoji="1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삭</a:t>
            </a:r>
            <a:r>
              <a:rPr kumimoji="1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</a:p>
        </p:txBody>
      </p:sp>
      <p:cxnSp>
        <p:nvCxnSpPr>
          <p:cNvPr id="13" name="꺾인 연결선 12"/>
          <p:cNvCxnSpPr/>
          <p:nvPr/>
        </p:nvCxnSpPr>
        <p:spPr bwMode="auto">
          <a:xfrm rot="10800000" flipV="1">
            <a:off x="3361411" y="1952836"/>
            <a:ext cx="1210589" cy="796307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직사각형 6"/>
          <p:cNvSpPr/>
          <p:nvPr/>
        </p:nvSpPr>
        <p:spPr bwMode="auto">
          <a:xfrm>
            <a:off x="2579331" y="2420888"/>
            <a:ext cx="1583901" cy="36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02. </a:t>
            </a: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게시판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2580159" y="2781747"/>
            <a:ext cx="1583901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목록</a:t>
            </a:r>
          </a:p>
        </p:txBody>
      </p:sp>
      <p:sp>
        <p:nvSpPr>
          <p:cNvPr id="19" name="직사각형 18"/>
          <p:cNvSpPr/>
          <p:nvPr/>
        </p:nvSpPr>
        <p:spPr bwMode="auto">
          <a:xfrm>
            <a:off x="2580159" y="3141787"/>
            <a:ext cx="1583901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등록</a:t>
            </a:r>
          </a:p>
        </p:txBody>
      </p:sp>
      <p:sp>
        <p:nvSpPr>
          <p:cNvPr id="20" name="직사각형 19"/>
          <p:cNvSpPr/>
          <p:nvPr/>
        </p:nvSpPr>
        <p:spPr bwMode="auto">
          <a:xfrm>
            <a:off x="2580159" y="3501827"/>
            <a:ext cx="1583901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게시</a:t>
            </a:r>
            <a:r>
              <a:rPr kumimoji="1" lang="ko-KR" altLang="en-US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</a:t>
            </a: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수정</a:t>
            </a:r>
          </a:p>
        </p:txBody>
      </p:sp>
      <p:sp>
        <p:nvSpPr>
          <p:cNvPr id="24" name="직사각형 23"/>
          <p:cNvSpPr/>
          <p:nvPr/>
        </p:nvSpPr>
        <p:spPr bwMode="auto">
          <a:xfrm>
            <a:off x="2580159" y="3861867"/>
            <a:ext cx="1583901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게시</a:t>
            </a:r>
            <a:r>
              <a:rPr kumimoji="1"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</a:t>
            </a: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삭제</a:t>
            </a:r>
          </a:p>
        </p:txBody>
      </p:sp>
      <p:cxnSp>
        <p:nvCxnSpPr>
          <p:cNvPr id="32" name="꺾인 연결선 31"/>
          <p:cNvCxnSpPr/>
          <p:nvPr/>
        </p:nvCxnSpPr>
        <p:spPr>
          <a:xfrm rot="5400000" flipH="1" flipV="1">
            <a:off x="5560880" y="2189728"/>
            <a:ext cx="470510" cy="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12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562315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2018-10-25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479409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내 정보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캐시 구매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(PG)</a:t>
            </a:r>
            <a:endParaRPr lang="ko-KR" altLang="en-US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캐시 구매 결과 화면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실패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ko-KR" altLang="en-US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042421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057548"/>
              </p:ext>
            </p:extLst>
          </p:nvPr>
        </p:nvGraphicFramePr>
        <p:xfrm>
          <a:off x="7269163" y="1052736"/>
          <a:ext cx="1715394" cy="1839552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캐시 구매 실패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결제 실패 후 결제 되지 않은 금액과 현재 보유 캐시를 보여줌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246039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캐시 구매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(PG)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캐시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내역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lang="ko-KR" altLang="en-US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아이템 구매 내역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아이템샵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pic>
        <p:nvPicPr>
          <p:cNvPr id="2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그룹 29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rgbClr val="D67484"/>
          </a:solidFill>
        </p:grpSpPr>
        <p:sp>
          <p:nvSpPr>
            <p:cNvPr id="31" name="직사각형 30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캐시 구매 </a:t>
              </a:r>
              <a:r>
                <a:rPr lang="en-US" altLang="ko-KR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실패</a:t>
              </a:r>
              <a:r>
                <a:rPr lang="en-US" altLang="ko-KR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33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612300"/>
              </p:ext>
            </p:extLst>
          </p:nvPr>
        </p:nvGraphicFramePr>
        <p:xfrm>
          <a:off x="1912464" y="3903152"/>
          <a:ext cx="5179816" cy="749984"/>
        </p:xfrm>
        <a:graphic>
          <a:graphicData uri="http://schemas.openxmlformats.org/drawingml/2006/table">
            <a:tbl>
              <a:tblPr/>
              <a:tblGrid>
                <a:gridCol w="14963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34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459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 이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OOO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81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충전한 금액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10,000</a:t>
                      </a:r>
                      <a:r>
                        <a:rPr kumimoji="1" lang="ko-KR" altLang="en-US" sz="900" b="1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충전 실패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59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현재 보유 캐시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1,000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10" name="그룹 109"/>
          <p:cNvGrpSpPr/>
          <p:nvPr/>
        </p:nvGrpSpPr>
        <p:grpSpPr>
          <a:xfrm>
            <a:off x="1964453" y="3638247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1" name="타원 110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12" name="이등변 삼각형 111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964453" y="5559623"/>
            <a:ext cx="5055819" cy="461665"/>
          </a:xfrm>
          <a:prstGeom prst="rect">
            <a:avLst/>
          </a:prstGeom>
          <a:noFill/>
          <a:ln cmpd="dbl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캐시는 구매 후 </a:t>
            </a:r>
            <a:r>
              <a:rPr lang="ko-KR" altLang="en-US" sz="800" b="1" dirty="0" smtClean="0">
                <a:solidFill>
                  <a:schemeClr val="accent2"/>
                </a:solidFill>
              </a:rPr>
              <a:t>현금으로 환불이 되지 않습니다</a:t>
            </a:r>
            <a:r>
              <a:rPr lang="en-US" altLang="ko-KR" sz="800" b="1" dirty="0" smtClean="0">
                <a:solidFill>
                  <a:schemeClr val="accent2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결제 후 바로 캐시로 적립됩니다</a:t>
            </a:r>
            <a:r>
              <a:rPr lang="en-US" altLang="ko-KR" sz="80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적립된 캐시는 내 정보 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캐시 구매 내역에서 확인할 수 있습니다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pic>
        <p:nvPicPr>
          <p:cNvPr id="2050" name="Picture 2" descr="C:\Users\hwkim\Desktop\아이콘\piggy-ban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205" y="2492896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682972" y="3319100"/>
            <a:ext cx="16145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solidFill>
                  <a:srgbClr val="11181F"/>
                </a:solidFill>
              </a:rPr>
              <a:t>충전이 </a:t>
            </a:r>
            <a:r>
              <a:rPr lang="ko-KR" altLang="en-US" sz="1050" b="1" dirty="0" smtClean="0">
                <a:solidFill>
                  <a:schemeClr val="accent2"/>
                </a:solidFill>
              </a:rPr>
              <a:t>실패하였습니다</a:t>
            </a:r>
            <a:r>
              <a:rPr lang="en-US" altLang="ko-KR" sz="1050" b="1" dirty="0" smtClean="0">
                <a:solidFill>
                  <a:srgbClr val="11181F"/>
                </a:solidFill>
              </a:rPr>
              <a:t>.</a:t>
            </a:r>
            <a:endParaRPr lang="ko-KR" altLang="en-US" sz="1050" b="1" dirty="0">
              <a:solidFill>
                <a:srgbClr val="11181F"/>
              </a:solidFill>
            </a:endParaRPr>
          </a:p>
        </p:txBody>
      </p:sp>
      <p:pic>
        <p:nvPicPr>
          <p:cNvPr id="3076" name="Picture 4" descr="C:\Users\hwkim\Desktop\아이콘\storm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397" y="1790145"/>
            <a:ext cx="767693" cy="695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784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23159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2018-10-26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013995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내 정보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캐시 구매 내역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캐시 구매 내역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980530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622049"/>
              </p:ext>
            </p:extLst>
          </p:nvPr>
        </p:nvGraphicFramePr>
        <p:xfrm>
          <a:off x="7269163" y="1052736"/>
          <a:ext cx="1715394" cy="1677008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캐시 구매 내역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날짜별로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검색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캐시 구매 내역을 보여줌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내역 클릭 시 상세 내용 확인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281967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캐시 구매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(PG)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캐시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내역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lang="ko-KR" altLang="en-US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아이템 구매 내역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아이템샵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pic>
        <p:nvPicPr>
          <p:cNvPr id="2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그룹 29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rgbClr val="D67484"/>
          </a:solidFill>
        </p:grpSpPr>
        <p:sp>
          <p:nvSpPr>
            <p:cNvPr id="31" name="직사각형 30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캐시 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내역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40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017042"/>
              </p:ext>
            </p:extLst>
          </p:nvPr>
        </p:nvGraphicFramePr>
        <p:xfrm>
          <a:off x="1917229" y="2355636"/>
          <a:ext cx="5222990" cy="2888422"/>
        </p:xfrm>
        <a:graphic>
          <a:graphicData uri="http://schemas.openxmlformats.org/drawingml/2006/table">
            <a:tbl>
              <a:tblPr/>
              <a:tblGrid>
                <a:gridCol w="7105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96144"/>
                <a:gridCol w="792088"/>
                <a:gridCol w="792088"/>
                <a:gridCol w="69601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241021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일시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내역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금액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상태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결제수단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10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2018-09-19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2018091900001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캐시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(10,000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캐시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충전권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10,000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결제완료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신용카드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4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캐시 지급</a:t>
                      </a:r>
                      <a:endParaRPr kumimoji="1" lang="ko-KR" altLang="en-US" sz="8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50,000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지급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캐시 회수</a:t>
                      </a:r>
                      <a:endParaRPr kumimoji="1" lang="ko-KR" altLang="en-US" sz="8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10,000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회수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1" name="그림 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133" y="5517232"/>
            <a:ext cx="2118240" cy="254488"/>
          </a:xfrm>
          <a:prstGeom prst="rect">
            <a:avLst/>
          </a:prstGeom>
        </p:spPr>
      </p:pic>
      <p:sp>
        <p:nvSpPr>
          <p:cNvPr id="57" name="직사각형 56"/>
          <p:cNvSpPr/>
          <p:nvPr/>
        </p:nvSpPr>
        <p:spPr>
          <a:xfrm>
            <a:off x="1872678" y="1791218"/>
            <a:ext cx="5237860" cy="4588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2726690" y="1893682"/>
            <a:ext cx="878962" cy="25835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2018.09.01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4329916" y="1893682"/>
            <a:ext cx="878962" cy="25835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2018.09.30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965692" y="1819195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~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5621876" y="1893682"/>
            <a:ext cx="726415" cy="258353"/>
          </a:xfrm>
          <a:prstGeom prst="round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조회하기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pic>
        <p:nvPicPr>
          <p:cNvPr id="65" name="Picture 5" descr="C:\Users\hwkim\Desktop\아이콘\small-calendar (2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745" y="1904991"/>
            <a:ext cx="225939" cy="22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5" descr="C:\Users\hwkim\Desktop\아이콘\small-calendar (2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151" y="1899940"/>
            <a:ext cx="225939" cy="22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8" name="그룹 67"/>
          <p:cNvGrpSpPr/>
          <p:nvPr/>
        </p:nvGrpSpPr>
        <p:grpSpPr>
          <a:xfrm>
            <a:off x="6192180" y="170080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0" name="타원 69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1" name="이등변 삼각형 70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110" name="그룹 109"/>
          <p:cNvGrpSpPr/>
          <p:nvPr/>
        </p:nvGrpSpPr>
        <p:grpSpPr>
          <a:xfrm>
            <a:off x="1797067" y="2116635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1" name="타원 110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12" name="이등변 삼각형 111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4457436" y="2852936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2" name="타원 51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53" name="이등변 삼각형 52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988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444538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2018-10-26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69713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내 정보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캐시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내역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상세보기</a:t>
            </a:r>
            <a:endParaRPr lang="ko-KR" altLang="en-US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캐시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내역 상세보기</a:t>
            </a:r>
            <a:endParaRPr lang="ko-KR" altLang="en-US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97171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875943"/>
              </p:ext>
            </p:extLst>
          </p:nvPr>
        </p:nvGraphicFramePr>
        <p:xfrm>
          <a:off x="7269163" y="1052736"/>
          <a:ext cx="1715394" cy="1717632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캐시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내역 상세보기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지급한 캐시와 보유 캐시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사유를보여줌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2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그룹 29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rgbClr val="D67484"/>
          </a:solidFill>
        </p:grpSpPr>
        <p:sp>
          <p:nvSpPr>
            <p:cNvPr id="31" name="직사각형 30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캐시 내역 상세보기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0" name="그룹 109"/>
          <p:cNvGrpSpPr/>
          <p:nvPr/>
        </p:nvGrpSpPr>
        <p:grpSpPr>
          <a:xfrm>
            <a:off x="2154061" y="362136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1" name="타원 110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12" name="이등변 삼각형 111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964453" y="5498068"/>
            <a:ext cx="5055819" cy="584775"/>
          </a:xfrm>
          <a:prstGeom prst="rect">
            <a:avLst/>
          </a:prstGeom>
          <a:noFill/>
          <a:ln cmpd="dbl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악성 글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댓글</a:t>
            </a:r>
            <a:r>
              <a:rPr lang="ko-KR" altLang="en-US" sz="800" dirty="0" smtClean="0"/>
              <a:t> 작성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불법 사이트 홍보물 작성 등의 경우 캐시가 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일시적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/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영구적으로 회수</a:t>
            </a:r>
            <a:r>
              <a:rPr lang="ko-KR" altLang="en-US" sz="800" dirty="0" smtClean="0"/>
              <a:t>가 될 수 있습니다</a:t>
            </a:r>
            <a:r>
              <a:rPr lang="en-US" altLang="ko-KR" sz="80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 smtClean="0"/>
              <a:t>VIP</a:t>
            </a:r>
            <a:r>
              <a:rPr lang="ko-KR" altLang="en-US" sz="800" dirty="0" smtClean="0"/>
              <a:t>회원에게 매달 캐시가 </a:t>
            </a:r>
            <a:r>
              <a:rPr lang="ko-KR" altLang="en-US" sz="800" dirty="0" smtClean="0"/>
              <a:t>지급됩니다</a:t>
            </a:r>
            <a:r>
              <a:rPr lang="en-US" altLang="ko-KR" sz="800" dirty="0" smtClean="0"/>
              <a:t>.</a:t>
            </a:r>
            <a:endParaRPr lang="en-US" altLang="ko-KR" sz="8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캐시내역은 </a:t>
            </a:r>
            <a:r>
              <a:rPr lang="ko-KR" altLang="en-US" sz="800" dirty="0" smtClean="0"/>
              <a:t>내 정보 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캐시 </a:t>
            </a:r>
            <a:r>
              <a:rPr lang="ko-KR" altLang="en-US" sz="800" dirty="0" smtClean="0"/>
              <a:t>내역에서 확인할 수 있습니다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561791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캐시 구매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(PG)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캐시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내역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lang="ko-KR" altLang="en-US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아이템 구매 내역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아이템샵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3740682" y="3310316"/>
            <a:ext cx="16626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/>
              <a:t>캐시가 </a:t>
            </a:r>
            <a:r>
              <a:rPr lang="ko-KR" altLang="en-US" sz="1050" b="1" dirty="0" smtClean="0">
                <a:solidFill>
                  <a:schemeClr val="accent2">
                    <a:lumMod val="75000"/>
                  </a:schemeClr>
                </a:solidFill>
              </a:rPr>
              <a:t>지급</a:t>
            </a:r>
            <a:r>
              <a:rPr lang="ko-KR" altLang="en-US" sz="1050" b="1" dirty="0" smtClean="0"/>
              <a:t> 되었습니다</a:t>
            </a:r>
            <a:r>
              <a:rPr lang="en-US" altLang="ko-KR" sz="1050" b="1" dirty="0" smtClean="0"/>
              <a:t>.</a:t>
            </a:r>
            <a:endParaRPr lang="ko-KR" altLang="en-US" sz="1050" b="1" dirty="0"/>
          </a:p>
        </p:txBody>
      </p:sp>
      <p:graphicFrame>
        <p:nvGraphicFramePr>
          <p:cNvPr id="51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56335"/>
              </p:ext>
            </p:extLst>
          </p:nvPr>
        </p:nvGraphicFramePr>
        <p:xfrm>
          <a:off x="1912464" y="3904675"/>
          <a:ext cx="5179816" cy="749984"/>
        </p:xfrm>
        <a:graphic>
          <a:graphicData uri="http://schemas.openxmlformats.org/drawingml/2006/table">
            <a:tbl>
              <a:tblPr/>
              <a:tblGrid>
                <a:gridCol w="14963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8348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581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지급한   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캐시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50,000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59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현재 보유 캐시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51,000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59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             유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추첨을 통해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VIP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회원에게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50,000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 캐시가 지급됩니다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2" name="Picture 2" descr="C:\Users\hwkim\Desktop\아이콘\coin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762" y="2559977"/>
            <a:ext cx="588963" cy="58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29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765903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2018-10-26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378296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내 정보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캐시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내역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상세보기</a:t>
            </a:r>
            <a:endParaRPr lang="ko-KR" altLang="en-US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캐시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내역 상세보기</a:t>
            </a:r>
            <a:endParaRPr lang="ko-KR" altLang="en-US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38013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308320"/>
              </p:ext>
            </p:extLst>
          </p:nvPr>
        </p:nvGraphicFramePr>
        <p:xfrm>
          <a:off x="7269163" y="1052736"/>
          <a:ext cx="1715394" cy="1717632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캐시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내역 상세보기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회수된 캐시와 보유 캐시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사유를 보여줌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2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그룹 29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rgbClr val="D67484"/>
          </a:solidFill>
        </p:grpSpPr>
        <p:sp>
          <p:nvSpPr>
            <p:cNvPr id="31" name="직사각형 30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캐시 내역 상세보기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0" name="그룹 109"/>
          <p:cNvGrpSpPr/>
          <p:nvPr/>
        </p:nvGrpSpPr>
        <p:grpSpPr>
          <a:xfrm>
            <a:off x="2154061" y="362136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1" name="타원 110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12" name="이등변 삼각형 111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807152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캐시 구매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(PG)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캐시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내역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lang="ko-KR" altLang="en-US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아이템 구매 내역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아이템샵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pic>
        <p:nvPicPr>
          <p:cNvPr id="43" name="Picture 2" descr="C:\Users\hwkim\Desktop\아이콘\tras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819" y="2269218"/>
            <a:ext cx="884420" cy="884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1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713992"/>
              </p:ext>
            </p:extLst>
          </p:nvPr>
        </p:nvGraphicFramePr>
        <p:xfrm>
          <a:off x="1912464" y="3904675"/>
          <a:ext cx="5179816" cy="749984"/>
        </p:xfrm>
        <a:graphic>
          <a:graphicData uri="http://schemas.openxmlformats.org/drawingml/2006/table">
            <a:tbl>
              <a:tblPr/>
              <a:tblGrid>
                <a:gridCol w="14963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8348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581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회수한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캐시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11,000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59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현재 보유 캐시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59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             유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악성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댓글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작성으로 인해 일식적으로 모든 캐시를 회수합니다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3740682" y="3310316"/>
            <a:ext cx="16626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/>
              <a:t>캐시가 </a:t>
            </a:r>
            <a:r>
              <a:rPr lang="ko-KR" altLang="en-US" sz="1050" b="1" dirty="0" smtClean="0">
                <a:solidFill>
                  <a:schemeClr val="accent2">
                    <a:lumMod val="75000"/>
                  </a:schemeClr>
                </a:solidFill>
              </a:rPr>
              <a:t>회수</a:t>
            </a:r>
            <a:r>
              <a:rPr lang="ko-KR" altLang="en-US" sz="1050" b="1" dirty="0" smtClean="0"/>
              <a:t> 되었습니다</a:t>
            </a:r>
            <a:r>
              <a:rPr lang="en-US" altLang="ko-KR" sz="1050" b="1" dirty="0" smtClean="0"/>
              <a:t>.</a:t>
            </a:r>
            <a:endParaRPr lang="ko-KR" altLang="en-US" sz="105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1964453" y="5498068"/>
            <a:ext cx="5055819" cy="584775"/>
          </a:xfrm>
          <a:prstGeom prst="rect">
            <a:avLst/>
          </a:prstGeom>
          <a:noFill/>
          <a:ln cmpd="dbl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악성 글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댓글</a:t>
            </a:r>
            <a:r>
              <a:rPr lang="ko-KR" altLang="en-US" sz="800" dirty="0" smtClean="0"/>
              <a:t> 작성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불법 사이트 홍보물 작성 등의 경우 캐시가 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일시적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/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영구적으로 회수</a:t>
            </a:r>
            <a:r>
              <a:rPr lang="ko-KR" altLang="en-US" sz="800" dirty="0" smtClean="0"/>
              <a:t>가 될 수 있습니다</a:t>
            </a:r>
            <a:r>
              <a:rPr lang="en-US" altLang="ko-KR" sz="80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매달 추첨을 통해 </a:t>
            </a:r>
            <a:r>
              <a:rPr lang="en-US" altLang="ko-KR" sz="800" dirty="0" smtClean="0"/>
              <a:t>VIP</a:t>
            </a:r>
            <a:r>
              <a:rPr lang="ko-KR" altLang="en-US" sz="800" dirty="0" smtClean="0"/>
              <a:t>회원에게 캐시가 </a:t>
            </a:r>
            <a:r>
              <a:rPr lang="ko-KR" altLang="en-US" sz="800" dirty="0" smtClean="0"/>
              <a:t>지급됩니다</a:t>
            </a:r>
            <a:r>
              <a:rPr lang="en-US" altLang="ko-KR" sz="800" dirty="0" smtClean="0"/>
              <a:t>.</a:t>
            </a:r>
            <a:endParaRPr lang="en-US" altLang="ko-KR" sz="8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캐시내역은 </a:t>
            </a:r>
            <a:r>
              <a:rPr lang="ko-KR" altLang="en-US" sz="800" dirty="0" smtClean="0"/>
              <a:t>내 정보 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캐시 </a:t>
            </a:r>
            <a:r>
              <a:rPr lang="ko-KR" altLang="en-US" sz="800" dirty="0" smtClean="0"/>
              <a:t>내역에서 확인할 수 있습니다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27044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32220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2018-10-25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098066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내 정보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아이템 구매 내역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아이템 구매 내역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701508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984788"/>
              </p:ext>
            </p:extLst>
          </p:nvPr>
        </p:nvGraphicFramePr>
        <p:xfrm>
          <a:off x="7269163" y="1052736"/>
          <a:ext cx="1715394" cy="1586376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아이템 구매 내역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현재 보유 캐시를 보여줌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날짜별로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검색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8804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캐시 구매 내역을 보여줌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상세보기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204386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캐시 구매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(PG)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캐시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내역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lang="ko-KR" altLang="en-US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아이템 구매 내역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아이템샵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pic>
        <p:nvPicPr>
          <p:cNvPr id="29" name="Picture 2" descr="Paylet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그룹 29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rgbClr val="D67484"/>
          </a:solidFill>
        </p:grpSpPr>
        <p:sp>
          <p:nvSpPr>
            <p:cNvPr id="31" name="직사각형 30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아이템 구매 내역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40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237087"/>
              </p:ext>
            </p:extLst>
          </p:nvPr>
        </p:nvGraphicFramePr>
        <p:xfrm>
          <a:off x="1899977" y="2756489"/>
          <a:ext cx="5175051" cy="2888422"/>
        </p:xfrm>
        <a:graphic>
          <a:graphicData uri="http://schemas.openxmlformats.org/drawingml/2006/table">
            <a:tbl>
              <a:tblPr/>
              <a:tblGrid>
                <a:gridCol w="47417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4855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0080"/>
                <a:gridCol w="1152128"/>
                <a:gridCol w="1080120"/>
              </a:tblGrid>
              <a:tr h="241021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아이템명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가격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배송현황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거래날짜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10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레고</a:t>
                      </a:r>
                      <a:r>
                        <a:rPr kumimoji="1" lang="ko-KR" altLang="en-US" sz="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- 10246 </a:t>
                      </a:r>
                      <a:r>
                        <a:rPr kumimoji="1" lang="ko-KR" altLang="en-US" sz="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탐정 사무소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170,000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배송완료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2018-09-19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4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레고</a:t>
                      </a:r>
                      <a:r>
                        <a:rPr kumimoji="1" lang="ko-KR" altLang="en-US" sz="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- 21042 </a:t>
                      </a:r>
                      <a:r>
                        <a:rPr kumimoji="1" lang="ko-KR" altLang="en-US" sz="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자유의 여신상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150,000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배송중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1" name="그림 6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133" y="5984680"/>
            <a:ext cx="2118240" cy="254488"/>
          </a:xfrm>
          <a:prstGeom prst="rect">
            <a:avLst/>
          </a:prstGeom>
        </p:spPr>
      </p:pic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187892"/>
              </p:ext>
            </p:extLst>
          </p:nvPr>
        </p:nvGraphicFramePr>
        <p:xfrm>
          <a:off x="1864064" y="1844824"/>
          <a:ext cx="5234670" cy="245928"/>
        </p:xfrm>
        <a:graphic>
          <a:graphicData uri="http://schemas.openxmlformats.org/drawingml/2006/table">
            <a:tbl>
              <a:tblPr/>
              <a:tblGrid>
                <a:gridCol w="1512177"/>
                <a:gridCol w="3722493"/>
              </a:tblGrid>
              <a:tr h="2459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현재 보유 캐시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1,000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9" name="그룹 58"/>
          <p:cNvGrpSpPr/>
          <p:nvPr/>
        </p:nvGrpSpPr>
        <p:grpSpPr>
          <a:xfrm>
            <a:off x="3881539" y="1642325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2" name="타원 61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63" name="이등변 삼각형 62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3726303" y="2769516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5" name="타원 64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4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66" name="이등변 삼각형 65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68" name="직사각형 67"/>
          <p:cNvSpPr/>
          <p:nvPr/>
        </p:nvSpPr>
        <p:spPr>
          <a:xfrm>
            <a:off x="1872678" y="2186684"/>
            <a:ext cx="5237860" cy="4588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2726690" y="2289148"/>
            <a:ext cx="878962" cy="25835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2018.09.01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4329916" y="2289148"/>
            <a:ext cx="878962" cy="25835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2018.09.30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965692" y="2214661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~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5621876" y="2289148"/>
            <a:ext cx="726415" cy="258353"/>
          </a:xfrm>
          <a:prstGeom prst="round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조회하기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pic>
        <p:nvPicPr>
          <p:cNvPr id="74" name="Picture 5" descr="C:\Users\hwkim\Desktop\아이콘\small-calendar (2)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745" y="2300457"/>
            <a:ext cx="225939" cy="22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5" descr="C:\Users\hwkim\Desktop\아이콘\small-calendar (2)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151" y="2295406"/>
            <a:ext cx="225939" cy="22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6" name="그룹 75"/>
          <p:cNvGrpSpPr/>
          <p:nvPr/>
        </p:nvGrpSpPr>
        <p:grpSpPr>
          <a:xfrm>
            <a:off x="6192180" y="2096274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7" name="타원 7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8" name="이등변 삼각형 7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110" name="그룹 109"/>
          <p:cNvGrpSpPr/>
          <p:nvPr/>
        </p:nvGrpSpPr>
        <p:grpSpPr>
          <a:xfrm>
            <a:off x="1779815" y="251748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1" name="타원 110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12" name="이등변 삼각형 111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573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 smtClean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083691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2018-10-25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669495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9160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내 정보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아이템 구매 내역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상세보</a:t>
            </a:r>
            <a:r>
              <a:rPr lang="ko-KR" altLang="en-US" kern="0" dirty="0">
                <a:solidFill>
                  <a:schemeClr val="tx1"/>
                </a:solidFill>
                <a:latin typeface="+mn-ea"/>
                <a:ea typeface="+mn-ea"/>
              </a:rPr>
              <a:t>기</a:t>
            </a:r>
            <a:endParaRPr lang="ko-KR" altLang="en-US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아이템 구매 내역 상세보기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137593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129602"/>
              </p:ext>
            </p:extLst>
          </p:nvPr>
        </p:nvGraphicFramePr>
        <p:xfrm>
          <a:off x="7269163" y="1052736"/>
          <a:ext cx="1715394" cy="2015018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아이템 구매 내역 상세보기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현재 보유 캐시를 보여줌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캐시 충전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구매한 아이템 내역 보여줌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배송지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정보 보여줌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배송 추적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29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82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5" name="그룹 64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rgbClr val="D67484"/>
          </a:solidFill>
        </p:grpSpPr>
        <p:sp>
          <p:nvSpPr>
            <p:cNvPr id="66" name="직사각형 65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아이템 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구매 내역 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상세보기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760194"/>
              </p:ext>
            </p:extLst>
          </p:nvPr>
        </p:nvGraphicFramePr>
        <p:xfrm>
          <a:off x="1891189" y="2066512"/>
          <a:ext cx="5192922" cy="1634980"/>
        </p:xfrm>
        <a:graphic>
          <a:graphicData uri="http://schemas.openxmlformats.org/drawingml/2006/table">
            <a:tbl>
              <a:tblPr/>
              <a:tblGrid>
                <a:gridCol w="1403128"/>
                <a:gridCol w="1403128"/>
                <a:gridCol w="1193333"/>
                <a:gridCol w="1193333"/>
              </a:tblGrid>
              <a:tr h="175227">
                <a:tc gridSpan="2"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아이템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수량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합계</a:t>
                      </a:r>
                      <a:endParaRPr lang="en-US" altLang="ko-KR" sz="800" dirty="0" smtClean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815104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`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21030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미국 의회의사당</a:t>
                      </a:r>
                      <a:endParaRPr lang="ko-KR" altLang="en-US" sz="10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개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139,900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85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ko-KR" altLang="en-US" sz="1000" b="1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배송료</a:t>
                      </a:r>
                      <a:endParaRPr lang="en-US" altLang="ko-KR" sz="10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800" b="0" dirty="0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(*5</a:t>
                      </a:r>
                      <a:r>
                        <a:rPr lang="ko-KR" altLang="en-US" sz="800" b="0" dirty="0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만원 이상 </a:t>
                      </a:r>
                      <a:r>
                        <a:rPr lang="ko-KR" altLang="en-US" sz="800" b="0" dirty="0" err="1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구매시</a:t>
                      </a:r>
                      <a:r>
                        <a:rPr lang="ko-KR" altLang="en-US" sz="800" b="0" dirty="0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배송료</a:t>
                      </a:r>
                      <a:r>
                        <a:rPr lang="ko-KR" altLang="en-US" sz="800" b="0" dirty="0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무료</a:t>
                      </a:r>
                      <a:r>
                        <a:rPr lang="en-US" altLang="ko-KR" sz="800" b="0" dirty="0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800" b="0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lang="ko-KR" altLang="en-US" sz="10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99">
                <a:tc gridSpan="3"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10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총합계</a:t>
                      </a:r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altLang="ko-KR" sz="11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139,900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79" name="Picture 1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3" t="19913" r="12225" b="24146"/>
          <a:stretch/>
        </p:blipFill>
        <p:spPr bwMode="auto">
          <a:xfrm>
            <a:off x="1998762" y="2367930"/>
            <a:ext cx="1133078" cy="75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4" name="그룹 73"/>
          <p:cNvGrpSpPr/>
          <p:nvPr/>
        </p:nvGrpSpPr>
        <p:grpSpPr>
          <a:xfrm>
            <a:off x="1926754" y="190504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5" name="타원 74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6" name="이등변 삼각형 75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141" name="TextBox 140"/>
          <p:cNvSpPr txBox="1"/>
          <p:nvPr/>
        </p:nvSpPr>
        <p:spPr>
          <a:xfrm>
            <a:off x="5439096" y="1719405"/>
            <a:ext cx="1645016" cy="24622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보유 캐시 </a:t>
            </a:r>
            <a:r>
              <a:rPr lang="en-US" altLang="ko-KR" sz="1000" b="1" dirty="0" smtClean="0"/>
              <a:t>150,000</a:t>
            </a:r>
            <a:r>
              <a:rPr lang="ko-KR" altLang="en-US" sz="900" dirty="0" smtClean="0"/>
              <a:t>원</a:t>
            </a:r>
            <a:endParaRPr lang="ko-KR" altLang="en-US" sz="900" dirty="0"/>
          </a:p>
        </p:txBody>
      </p:sp>
      <p:grpSp>
        <p:nvGrpSpPr>
          <p:cNvPr id="142" name="그룹 141"/>
          <p:cNvGrpSpPr/>
          <p:nvPr/>
        </p:nvGrpSpPr>
        <p:grpSpPr>
          <a:xfrm>
            <a:off x="5392968" y="149040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3" name="타원 14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44" name="이등변 삼각형 14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145" name="TextBox 144"/>
          <p:cNvSpPr txBox="1"/>
          <p:nvPr/>
        </p:nvSpPr>
        <p:spPr>
          <a:xfrm>
            <a:off x="6676926" y="1731530"/>
            <a:ext cx="4539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충전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46" name="그룹 145"/>
          <p:cNvGrpSpPr/>
          <p:nvPr/>
        </p:nvGrpSpPr>
        <p:grpSpPr>
          <a:xfrm>
            <a:off x="6864552" y="1517136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7" name="타원 14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48" name="이등변 삼각형 14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157" name="TextBox 156"/>
          <p:cNvSpPr txBox="1"/>
          <p:nvPr/>
        </p:nvSpPr>
        <p:spPr>
          <a:xfrm>
            <a:off x="1964453" y="3701493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배송지</a:t>
            </a:r>
            <a:r>
              <a:rPr lang="ko-KR" altLang="en-US" sz="1000" dirty="0" smtClean="0"/>
              <a:t> 정보</a:t>
            </a:r>
            <a:endParaRPr lang="ko-KR" altLang="en-US" sz="1000" dirty="0"/>
          </a:p>
        </p:txBody>
      </p:sp>
      <p:cxnSp>
        <p:nvCxnSpPr>
          <p:cNvPr id="158" name="직선 연결선 157"/>
          <p:cNvCxnSpPr/>
          <p:nvPr/>
        </p:nvCxnSpPr>
        <p:spPr>
          <a:xfrm>
            <a:off x="1964453" y="3947714"/>
            <a:ext cx="505581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283880"/>
              </p:ext>
            </p:extLst>
          </p:nvPr>
        </p:nvGraphicFramePr>
        <p:xfrm>
          <a:off x="1936289" y="4113280"/>
          <a:ext cx="5155991" cy="1836000"/>
        </p:xfrm>
        <a:graphic>
          <a:graphicData uri="http://schemas.openxmlformats.org/drawingml/2006/table">
            <a:tbl>
              <a:tblPr/>
              <a:tblGrid>
                <a:gridCol w="907519"/>
                <a:gridCol w="4248472"/>
              </a:tblGrid>
              <a:tr h="30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주문번호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1816735382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운송장번호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(CJ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대한 통운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61696349075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받으실 분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홍길동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전화번호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01044425555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주소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(07215)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서울특별시 용산구 효창동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1-1 202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배송시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요청사항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배송전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연락부탁드립니다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92" name="그룹 191"/>
          <p:cNvGrpSpPr/>
          <p:nvPr/>
        </p:nvGrpSpPr>
        <p:grpSpPr>
          <a:xfrm>
            <a:off x="1892739" y="3536571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3" name="타원 19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4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94" name="이등변 삼각형 19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95" name="모서리가 둥근 직사각형 94"/>
          <p:cNvSpPr/>
          <p:nvPr/>
        </p:nvSpPr>
        <p:spPr>
          <a:xfrm>
            <a:off x="4274443" y="4460086"/>
            <a:ext cx="747878" cy="23088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배송 추적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186" name="그룹 185"/>
          <p:cNvGrpSpPr/>
          <p:nvPr/>
        </p:nvGrpSpPr>
        <p:grpSpPr>
          <a:xfrm>
            <a:off x="4839696" y="4213557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7" name="타원 18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6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88" name="이등변 삼각형 18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aphicFrame>
        <p:nvGraphicFramePr>
          <p:cNvPr id="94" name="표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486323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캐시 구매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(PG)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캐시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내역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lang="ko-KR" altLang="en-US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아이템 구매 내역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아이템샵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15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342901" y="2125889"/>
            <a:ext cx="3722077" cy="221554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5999" b="0" spc="-150" dirty="0">
                <a:solidFill>
                  <a:schemeClr val="bg2">
                    <a:lumMod val="25000"/>
                  </a:schemeClr>
                </a:solidFill>
                <a:latin typeface="Trebuchet MS" panose="020B0603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Menu</a:t>
            </a:r>
            <a:r>
              <a:rPr lang="en-US" altLang="ko-KR" sz="5999" b="0" spc="-15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13797" b="0" spc="-15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5</a:t>
            </a:r>
            <a:endParaRPr lang="ko-KR" altLang="en-US" sz="13797" b="0" spc="-15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710963" y="3860727"/>
            <a:ext cx="2287806" cy="76931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z="4399" b="0" spc="-300" dirty="0" err="1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아이템샵</a:t>
            </a:r>
            <a:endParaRPr lang="ko-KR" altLang="en-US" sz="4399" b="0" spc="-3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66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 smtClean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707990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2018-10-25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06494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err="1" smtClean="0">
                <a:solidFill>
                  <a:schemeClr val="tx1"/>
                </a:solidFill>
                <a:latin typeface="+mn-ea"/>
                <a:ea typeface="+mn-ea"/>
              </a:rPr>
              <a:t>아이템샵</a:t>
            </a:r>
            <a:endParaRPr lang="ko-KR" altLang="en-US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err="1" smtClean="0">
                <a:solidFill>
                  <a:schemeClr val="tx1"/>
                </a:solidFill>
                <a:latin typeface="+mn-ea"/>
                <a:ea typeface="+mn-ea"/>
              </a:rPr>
              <a:t>아이템샵</a:t>
            </a:r>
            <a:endParaRPr lang="ko-KR" altLang="en-US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393768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611939"/>
              </p:ext>
            </p:extLst>
          </p:nvPr>
        </p:nvGraphicFramePr>
        <p:xfrm>
          <a:off x="7269163" y="1052736"/>
          <a:ext cx="1715394" cy="1383160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아이템샵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선택을 기준으로 정렬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아이템 구매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818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현재 보유 캐시를 보여줌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캐시 충전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상품명이나 상품번호로 검색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693424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아이템샵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29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880" y="6031219"/>
            <a:ext cx="2118240" cy="254488"/>
          </a:xfrm>
          <a:prstGeom prst="rect">
            <a:avLst/>
          </a:prstGeom>
        </p:spPr>
      </p:pic>
      <p:pic>
        <p:nvPicPr>
          <p:cNvPr id="82" name="Picture 2" descr="Paylet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1882717" y="1692016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정렬</a:t>
            </a:r>
            <a:endParaRPr lang="ko-KR" altLang="en-US" sz="900" dirty="0"/>
          </a:p>
        </p:txBody>
      </p:sp>
      <p:grpSp>
        <p:nvGrpSpPr>
          <p:cNvPr id="65" name="그룹 64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rgbClr val="D67484"/>
          </a:solidFill>
        </p:grpSpPr>
        <p:sp>
          <p:nvSpPr>
            <p:cNvPr id="66" name="직사각형 65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err="1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아이템샵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401969"/>
              </p:ext>
            </p:extLst>
          </p:nvPr>
        </p:nvGraphicFramePr>
        <p:xfrm>
          <a:off x="1964086" y="1991252"/>
          <a:ext cx="1558772" cy="1772825"/>
        </p:xfrm>
        <a:graphic>
          <a:graphicData uri="http://schemas.openxmlformats.org/drawingml/2006/table">
            <a:tbl>
              <a:tblPr/>
              <a:tblGrid>
                <a:gridCol w="1558772"/>
              </a:tblGrid>
              <a:tr h="896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6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21030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미국 의회의사당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139,900</a:t>
                      </a: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261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130" name="Picture 10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3" t="19913" r="12225" b="24146"/>
          <a:stretch/>
        </p:blipFill>
        <p:spPr bwMode="auto">
          <a:xfrm>
            <a:off x="2084487" y="2042251"/>
            <a:ext cx="1333669" cy="741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" name="모서리가 둥근 직사각형 106"/>
          <p:cNvSpPr/>
          <p:nvPr/>
        </p:nvSpPr>
        <p:spPr>
          <a:xfrm>
            <a:off x="2081461" y="3505931"/>
            <a:ext cx="1324913" cy="213515"/>
          </a:xfrm>
          <a:prstGeom prst="round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구매하</a:t>
            </a:r>
            <a:r>
              <a:rPr lang="ko-KR" altLang="en-US" sz="1000" dirty="0">
                <a:solidFill>
                  <a:schemeClr val="bg1"/>
                </a:solidFill>
              </a:rPr>
              <a:t>기</a:t>
            </a:r>
          </a:p>
        </p:txBody>
      </p:sp>
      <p:graphicFrame>
        <p:nvGraphicFramePr>
          <p:cNvPr id="109" name="표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068033"/>
              </p:ext>
            </p:extLst>
          </p:nvPr>
        </p:nvGraphicFramePr>
        <p:xfrm>
          <a:off x="3708925" y="1988840"/>
          <a:ext cx="1558772" cy="1772825"/>
        </p:xfrm>
        <a:graphic>
          <a:graphicData uri="http://schemas.openxmlformats.org/drawingml/2006/table">
            <a:tbl>
              <a:tblPr/>
              <a:tblGrid>
                <a:gridCol w="1558772"/>
              </a:tblGrid>
              <a:tr h="896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6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21042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자유의 여신상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149,900</a:t>
                      </a: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261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1" name="모서리가 둥근 직사각형 110"/>
          <p:cNvSpPr/>
          <p:nvPr/>
        </p:nvSpPr>
        <p:spPr>
          <a:xfrm>
            <a:off x="3826300" y="3503519"/>
            <a:ext cx="1324913" cy="213515"/>
          </a:xfrm>
          <a:prstGeom prst="round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구매하</a:t>
            </a:r>
            <a:r>
              <a:rPr lang="ko-KR" altLang="en-US" sz="1000" dirty="0">
                <a:solidFill>
                  <a:schemeClr val="bg1"/>
                </a:solidFill>
              </a:rPr>
              <a:t>기</a:t>
            </a:r>
          </a:p>
        </p:txBody>
      </p:sp>
      <p:graphicFrame>
        <p:nvGraphicFramePr>
          <p:cNvPr id="112" name="표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676381"/>
              </p:ext>
            </p:extLst>
          </p:nvPr>
        </p:nvGraphicFramePr>
        <p:xfrm>
          <a:off x="5443668" y="1992263"/>
          <a:ext cx="1558772" cy="1772825"/>
        </p:xfrm>
        <a:graphic>
          <a:graphicData uri="http://schemas.openxmlformats.org/drawingml/2006/table">
            <a:tbl>
              <a:tblPr/>
              <a:tblGrid>
                <a:gridCol w="1558772"/>
              </a:tblGrid>
              <a:tr h="896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6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21047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라스베이거스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64,900</a:t>
                      </a: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261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4" name="모서리가 둥근 직사각형 113"/>
          <p:cNvSpPr/>
          <p:nvPr/>
        </p:nvSpPr>
        <p:spPr>
          <a:xfrm>
            <a:off x="5561043" y="3506942"/>
            <a:ext cx="1324913" cy="213515"/>
          </a:xfrm>
          <a:prstGeom prst="round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구매하</a:t>
            </a:r>
            <a:r>
              <a:rPr lang="ko-KR" altLang="en-US" sz="1000" dirty="0">
                <a:solidFill>
                  <a:schemeClr val="bg1"/>
                </a:solidFill>
              </a:rPr>
              <a:t>기</a:t>
            </a:r>
          </a:p>
        </p:txBody>
      </p:sp>
      <p:graphicFrame>
        <p:nvGraphicFramePr>
          <p:cNvPr id="115" name="표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262541"/>
              </p:ext>
            </p:extLst>
          </p:nvPr>
        </p:nvGraphicFramePr>
        <p:xfrm>
          <a:off x="1964139" y="3815404"/>
          <a:ext cx="1558772" cy="1772825"/>
        </p:xfrm>
        <a:graphic>
          <a:graphicData uri="http://schemas.openxmlformats.org/drawingml/2006/table">
            <a:tbl>
              <a:tblPr/>
              <a:tblGrid>
                <a:gridCol w="1558772"/>
              </a:tblGrid>
              <a:tr h="896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6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21035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솔로몬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R.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구겐하임박물관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109,900</a:t>
                      </a: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261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7" name="모서리가 둥근 직사각형 116"/>
          <p:cNvSpPr/>
          <p:nvPr/>
        </p:nvSpPr>
        <p:spPr>
          <a:xfrm>
            <a:off x="2081514" y="5330083"/>
            <a:ext cx="1324913" cy="213515"/>
          </a:xfrm>
          <a:prstGeom prst="round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구매하</a:t>
            </a:r>
            <a:r>
              <a:rPr lang="ko-KR" altLang="en-US" sz="1000" dirty="0">
                <a:solidFill>
                  <a:schemeClr val="bg1"/>
                </a:solidFill>
              </a:rPr>
              <a:t>기</a:t>
            </a:r>
          </a:p>
        </p:txBody>
      </p:sp>
      <p:graphicFrame>
        <p:nvGraphicFramePr>
          <p:cNvPr id="118" name="표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838448"/>
              </p:ext>
            </p:extLst>
          </p:nvPr>
        </p:nvGraphicFramePr>
        <p:xfrm>
          <a:off x="3708978" y="3812992"/>
          <a:ext cx="1558772" cy="1772825"/>
        </p:xfrm>
        <a:graphic>
          <a:graphicData uri="http://schemas.openxmlformats.org/drawingml/2006/table">
            <a:tbl>
              <a:tblPr/>
              <a:tblGrid>
                <a:gridCol w="1558772"/>
              </a:tblGrid>
              <a:tr h="896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6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21039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상하이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89,900</a:t>
                      </a: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261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0" name="모서리가 둥근 직사각형 119"/>
          <p:cNvSpPr/>
          <p:nvPr/>
        </p:nvSpPr>
        <p:spPr>
          <a:xfrm>
            <a:off x="3826353" y="5327671"/>
            <a:ext cx="1324913" cy="213515"/>
          </a:xfrm>
          <a:prstGeom prst="round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구매하</a:t>
            </a:r>
            <a:r>
              <a:rPr lang="ko-KR" altLang="en-US" sz="1000" dirty="0">
                <a:solidFill>
                  <a:schemeClr val="bg1"/>
                </a:solidFill>
              </a:rPr>
              <a:t>기</a:t>
            </a:r>
          </a:p>
        </p:txBody>
      </p:sp>
      <p:graphicFrame>
        <p:nvGraphicFramePr>
          <p:cNvPr id="121" name="표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381440"/>
              </p:ext>
            </p:extLst>
          </p:nvPr>
        </p:nvGraphicFramePr>
        <p:xfrm>
          <a:off x="5443721" y="3816415"/>
          <a:ext cx="1558772" cy="1772825"/>
        </p:xfrm>
        <a:graphic>
          <a:graphicData uri="http://schemas.openxmlformats.org/drawingml/2006/table">
            <a:tbl>
              <a:tblPr/>
              <a:tblGrid>
                <a:gridCol w="1558772"/>
              </a:tblGrid>
              <a:tr h="896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6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21041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만리장성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79,900</a:t>
                      </a: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261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3" name="모서리가 둥근 직사각형 122"/>
          <p:cNvSpPr/>
          <p:nvPr/>
        </p:nvSpPr>
        <p:spPr>
          <a:xfrm>
            <a:off x="5561096" y="5331094"/>
            <a:ext cx="1324913" cy="213515"/>
          </a:xfrm>
          <a:prstGeom prst="round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구매하</a:t>
            </a:r>
            <a:r>
              <a:rPr lang="ko-KR" altLang="en-US" sz="1000" dirty="0">
                <a:solidFill>
                  <a:schemeClr val="bg1"/>
                </a:solidFill>
              </a:rPr>
              <a:t>기</a:t>
            </a:r>
          </a:p>
        </p:txBody>
      </p:sp>
      <p:pic>
        <p:nvPicPr>
          <p:cNvPr id="5132" name="Picture 12" descr="https://sh-s7-live-s.legocdn.com/is/image/LEGO/21042?$leaf2$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1670" y="2055466"/>
            <a:ext cx="1335600" cy="799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https://sh-s7-live-s.legocdn.com/is/image/LEGO/21047?$leaf2$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843" y="2042251"/>
            <a:ext cx="1388846" cy="799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https://sh-s7-live-s.legocdn.com/is/image/LEGO/21035?$leaf2$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93" b="9056"/>
          <a:stretch/>
        </p:blipFill>
        <p:spPr bwMode="auto">
          <a:xfrm>
            <a:off x="2027337" y="3855621"/>
            <a:ext cx="1434614" cy="83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8" name="Picture 18" descr="https://sh-s7-live-s.legocdn.com/is/image/LEGO/21039?$leaf2$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4" r="9797"/>
          <a:stretch/>
        </p:blipFill>
        <p:spPr bwMode="auto">
          <a:xfrm>
            <a:off x="3803095" y="3857146"/>
            <a:ext cx="1388402" cy="827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0" name="Picture 20" descr="https://sh-s7-live-s.legocdn.com/is/image/LEGO/21041?$leaf2$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843" y="3862865"/>
            <a:ext cx="1388845" cy="82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직선 연결선 10"/>
          <p:cNvCxnSpPr/>
          <p:nvPr/>
        </p:nvCxnSpPr>
        <p:spPr>
          <a:xfrm>
            <a:off x="1872272" y="1925864"/>
            <a:ext cx="5256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/>
          <p:cNvSpPr/>
          <p:nvPr/>
        </p:nvSpPr>
        <p:spPr bwMode="auto">
          <a:xfrm>
            <a:off x="2239160" y="1918859"/>
            <a:ext cx="903741" cy="6346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ko-KR" altLang="en-US" sz="8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가격낮은순</a:t>
            </a:r>
            <a:endParaRPr kumimoji="0" lang="en-US" altLang="ko-KR" sz="8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ko-KR" altLang="en-US" sz="8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가격높은순</a:t>
            </a:r>
            <a:endParaRPr lang="en-US" altLang="ko-KR" sz="8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ko-KR" altLang="en-US" sz="8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판매량</a:t>
            </a:r>
            <a:r>
              <a:rPr kumimoji="0" lang="ko-KR" altLang="en-US" sz="8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순</a:t>
            </a: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2245599" y="1720458"/>
            <a:ext cx="905469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ko-KR" altLang="en-US" sz="8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신제품순</a:t>
            </a: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8" name="그룹 34"/>
          <p:cNvGrpSpPr>
            <a:grpSpLocks/>
          </p:cNvGrpSpPr>
          <p:nvPr/>
        </p:nvGrpSpPr>
        <p:grpSpPr bwMode="auto">
          <a:xfrm>
            <a:off x="2935649" y="1720458"/>
            <a:ext cx="213395" cy="214962"/>
            <a:chOff x="2239963" y="6159500"/>
            <a:chExt cx="139700" cy="182563"/>
          </a:xfrm>
        </p:grpSpPr>
        <p:sp>
          <p:nvSpPr>
            <p:cNvPr id="89" name="Rectangle 5"/>
            <p:cNvSpPr>
              <a:spLocks noChangeArrowheads="1"/>
            </p:cNvSpPr>
            <p:nvPr/>
          </p:nvSpPr>
          <p:spPr bwMode="auto">
            <a:xfrm>
              <a:off x="2371725" y="6159500"/>
              <a:ext cx="7938" cy="1825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Rectangle 9"/>
            <p:cNvSpPr>
              <a:spLocks noChangeArrowheads="1"/>
            </p:cNvSpPr>
            <p:nvPr/>
          </p:nvSpPr>
          <p:spPr bwMode="auto">
            <a:xfrm>
              <a:off x="2363788" y="6167438"/>
              <a:ext cx="7938" cy="1666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1" name="Rectangle 13"/>
            <p:cNvSpPr>
              <a:spLocks noChangeArrowheads="1"/>
            </p:cNvSpPr>
            <p:nvPr/>
          </p:nvSpPr>
          <p:spPr bwMode="auto">
            <a:xfrm>
              <a:off x="2355850" y="6175375"/>
              <a:ext cx="7938" cy="150813"/>
            </a:xfrm>
            <a:prstGeom prst="rect">
              <a:avLst/>
            </a:prstGeom>
            <a:solidFill>
              <a:srgbClr val="40404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2" name="Rectangle 14"/>
            <p:cNvSpPr>
              <a:spLocks noChangeArrowheads="1"/>
            </p:cNvSpPr>
            <p:nvPr/>
          </p:nvSpPr>
          <p:spPr bwMode="auto">
            <a:xfrm>
              <a:off x="2239963" y="6316663"/>
              <a:ext cx="115888" cy="9525"/>
            </a:xfrm>
            <a:prstGeom prst="rect">
              <a:avLst/>
            </a:prstGeom>
            <a:solidFill>
              <a:srgbClr val="40404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3" name="Rectangle 15"/>
            <p:cNvSpPr>
              <a:spLocks noChangeArrowheads="1"/>
            </p:cNvSpPr>
            <p:nvPr/>
          </p:nvSpPr>
          <p:spPr bwMode="auto">
            <a:xfrm>
              <a:off x="2239963" y="6175375"/>
              <a:ext cx="7938" cy="1412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4" name="Rectangle 16"/>
            <p:cNvSpPr>
              <a:spLocks noChangeArrowheads="1"/>
            </p:cNvSpPr>
            <p:nvPr/>
          </p:nvSpPr>
          <p:spPr bwMode="auto">
            <a:xfrm>
              <a:off x="2247900" y="6175375"/>
              <a:ext cx="107950" cy="9525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5" name="Rectangle 17"/>
            <p:cNvSpPr>
              <a:spLocks noChangeArrowheads="1"/>
            </p:cNvSpPr>
            <p:nvPr/>
          </p:nvSpPr>
          <p:spPr bwMode="auto">
            <a:xfrm>
              <a:off x="2347913" y="6184900"/>
              <a:ext cx="7938" cy="131763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6" name="Rectangle 18"/>
            <p:cNvSpPr>
              <a:spLocks noChangeArrowheads="1"/>
            </p:cNvSpPr>
            <p:nvPr/>
          </p:nvSpPr>
          <p:spPr bwMode="auto">
            <a:xfrm>
              <a:off x="2247900" y="6308725"/>
              <a:ext cx="100013" cy="7938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7" name="Rectangle 19"/>
            <p:cNvSpPr>
              <a:spLocks noChangeArrowheads="1"/>
            </p:cNvSpPr>
            <p:nvPr/>
          </p:nvSpPr>
          <p:spPr bwMode="auto">
            <a:xfrm>
              <a:off x="2247900" y="6184900"/>
              <a:ext cx="7938" cy="1238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9" name="Rectangle 20"/>
            <p:cNvSpPr>
              <a:spLocks noChangeArrowheads="1"/>
            </p:cNvSpPr>
            <p:nvPr/>
          </p:nvSpPr>
          <p:spPr bwMode="auto">
            <a:xfrm>
              <a:off x="2255838" y="6184900"/>
              <a:ext cx="92075" cy="79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0" name="Rectangle 21"/>
            <p:cNvSpPr>
              <a:spLocks noChangeArrowheads="1"/>
            </p:cNvSpPr>
            <p:nvPr/>
          </p:nvSpPr>
          <p:spPr bwMode="auto">
            <a:xfrm>
              <a:off x="2255838" y="6186581"/>
              <a:ext cx="92075" cy="1158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1" name="Rectangle 22"/>
            <p:cNvSpPr>
              <a:spLocks noChangeArrowheads="1"/>
            </p:cNvSpPr>
            <p:nvPr/>
          </p:nvSpPr>
          <p:spPr bwMode="auto">
            <a:xfrm>
              <a:off x="2293938" y="6259513"/>
              <a:ext cx="7938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2" name="Rectangle 23"/>
            <p:cNvSpPr>
              <a:spLocks noChangeArrowheads="1"/>
            </p:cNvSpPr>
            <p:nvPr/>
          </p:nvSpPr>
          <p:spPr bwMode="auto">
            <a:xfrm>
              <a:off x="2286000" y="6251575"/>
              <a:ext cx="23813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" name="Rectangle 24"/>
            <p:cNvSpPr>
              <a:spLocks noChangeArrowheads="1"/>
            </p:cNvSpPr>
            <p:nvPr/>
          </p:nvSpPr>
          <p:spPr bwMode="auto">
            <a:xfrm>
              <a:off x="2278063" y="6242050"/>
              <a:ext cx="39688" cy="95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4" name="Rectangle 25"/>
            <p:cNvSpPr>
              <a:spLocks noChangeArrowheads="1"/>
            </p:cNvSpPr>
            <p:nvPr/>
          </p:nvSpPr>
          <p:spPr bwMode="auto">
            <a:xfrm>
              <a:off x="2271713" y="6234113"/>
              <a:ext cx="53975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1838438" y="1475992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5" name="타원 74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6" name="이등변 삼각형 75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2161631" y="3281295"/>
            <a:ext cx="252028" cy="288032"/>
            <a:chOff x="1210666" y="1988840"/>
            <a:chExt cx="1008111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8" name="타원 77"/>
            <p:cNvSpPr/>
            <p:nvPr/>
          </p:nvSpPr>
          <p:spPr>
            <a:xfrm>
              <a:off x="1210666" y="1988840"/>
              <a:ext cx="1008111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81" name="이등변 삼각형 80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124" name="TextBox 123"/>
          <p:cNvSpPr txBox="1"/>
          <p:nvPr/>
        </p:nvSpPr>
        <p:spPr>
          <a:xfrm>
            <a:off x="5473600" y="1632981"/>
            <a:ext cx="1645016" cy="24622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보유 캐시 </a:t>
            </a:r>
            <a:r>
              <a:rPr lang="en-US" altLang="ko-KR" sz="1000" b="1" dirty="0" smtClean="0"/>
              <a:t>150,000</a:t>
            </a:r>
            <a:r>
              <a:rPr lang="ko-KR" altLang="en-US" sz="900" dirty="0" smtClean="0"/>
              <a:t>원</a:t>
            </a:r>
            <a:endParaRPr lang="ko-KR" altLang="en-US" sz="900" dirty="0"/>
          </a:p>
        </p:txBody>
      </p:sp>
      <p:grpSp>
        <p:nvGrpSpPr>
          <p:cNvPr id="125" name="그룹 124"/>
          <p:cNvGrpSpPr/>
          <p:nvPr/>
        </p:nvGrpSpPr>
        <p:grpSpPr>
          <a:xfrm>
            <a:off x="5427472" y="1403984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6" name="타원 125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27" name="이등변 삼각형 126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711430" y="1645106"/>
            <a:ext cx="4539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충전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28" name="그룹 127"/>
          <p:cNvGrpSpPr/>
          <p:nvPr/>
        </p:nvGrpSpPr>
        <p:grpSpPr>
          <a:xfrm>
            <a:off x="6899056" y="1430712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9" name="타원 128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4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30" name="이등변 삼각형 129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85" name="직사각형 84"/>
          <p:cNvSpPr/>
          <p:nvPr/>
        </p:nvSpPr>
        <p:spPr bwMode="auto">
          <a:xfrm>
            <a:off x="4642258" y="5717796"/>
            <a:ext cx="1408853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6105498" y="5707305"/>
            <a:ext cx="459964" cy="18443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검색</a:t>
            </a:r>
            <a:endParaRPr lang="ko-KR" altLang="en-US" sz="900" dirty="0"/>
          </a:p>
        </p:txBody>
      </p:sp>
      <p:grpSp>
        <p:nvGrpSpPr>
          <p:cNvPr id="108" name="그룹 107"/>
          <p:cNvGrpSpPr/>
          <p:nvPr/>
        </p:nvGrpSpPr>
        <p:grpSpPr>
          <a:xfrm>
            <a:off x="6485001" y="5522346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0" name="타원 109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5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13" name="이등변 삼각형 112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2502713" y="568394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검색조</a:t>
            </a:r>
            <a:r>
              <a:rPr lang="ko-KR" altLang="en-US" sz="900" dirty="0"/>
              <a:t>건</a:t>
            </a:r>
          </a:p>
        </p:txBody>
      </p:sp>
      <p:sp>
        <p:nvSpPr>
          <p:cNvPr id="119" name="직사각형 118"/>
          <p:cNvSpPr/>
          <p:nvPr/>
        </p:nvSpPr>
        <p:spPr bwMode="auto">
          <a:xfrm>
            <a:off x="3165978" y="5712550"/>
            <a:ext cx="1408853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상품명</a:t>
            </a: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2" name="그룹 34"/>
          <p:cNvGrpSpPr>
            <a:grpSpLocks/>
          </p:cNvGrpSpPr>
          <p:nvPr/>
        </p:nvGrpSpPr>
        <p:grpSpPr bwMode="auto">
          <a:xfrm>
            <a:off x="4369749" y="5713439"/>
            <a:ext cx="213395" cy="214962"/>
            <a:chOff x="2239963" y="6159500"/>
            <a:chExt cx="139700" cy="182563"/>
          </a:xfrm>
        </p:grpSpPr>
        <p:sp>
          <p:nvSpPr>
            <p:cNvPr id="131" name="Rectangle 5"/>
            <p:cNvSpPr>
              <a:spLocks noChangeArrowheads="1"/>
            </p:cNvSpPr>
            <p:nvPr/>
          </p:nvSpPr>
          <p:spPr bwMode="auto">
            <a:xfrm>
              <a:off x="2371725" y="6159500"/>
              <a:ext cx="7938" cy="1825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2" name="Rectangle 9"/>
            <p:cNvSpPr>
              <a:spLocks noChangeArrowheads="1"/>
            </p:cNvSpPr>
            <p:nvPr/>
          </p:nvSpPr>
          <p:spPr bwMode="auto">
            <a:xfrm>
              <a:off x="2363788" y="6167438"/>
              <a:ext cx="7938" cy="1666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3" name="Rectangle 13"/>
            <p:cNvSpPr>
              <a:spLocks noChangeArrowheads="1"/>
            </p:cNvSpPr>
            <p:nvPr/>
          </p:nvSpPr>
          <p:spPr bwMode="auto">
            <a:xfrm>
              <a:off x="2355850" y="6175375"/>
              <a:ext cx="7938" cy="150813"/>
            </a:xfrm>
            <a:prstGeom prst="rect">
              <a:avLst/>
            </a:prstGeom>
            <a:solidFill>
              <a:srgbClr val="40404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4" name="Rectangle 14"/>
            <p:cNvSpPr>
              <a:spLocks noChangeArrowheads="1"/>
            </p:cNvSpPr>
            <p:nvPr/>
          </p:nvSpPr>
          <p:spPr bwMode="auto">
            <a:xfrm>
              <a:off x="2239963" y="6316663"/>
              <a:ext cx="115888" cy="9525"/>
            </a:xfrm>
            <a:prstGeom prst="rect">
              <a:avLst/>
            </a:prstGeom>
            <a:solidFill>
              <a:srgbClr val="40404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5" name="Rectangle 15"/>
            <p:cNvSpPr>
              <a:spLocks noChangeArrowheads="1"/>
            </p:cNvSpPr>
            <p:nvPr/>
          </p:nvSpPr>
          <p:spPr bwMode="auto">
            <a:xfrm>
              <a:off x="2239963" y="6175375"/>
              <a:ext cx="7938" cy="1412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6" name="Rectangle 16"/>
            <p:cNvSpPr>
              <a:spLocks noChangeArrowheads="1"/>
            </p:cNvSpPr>
            <p:nvPr/>
          </p:nvSpPr>
          <p:spPr bwMode="auto">
            <a:xfrm>
              <a:off x="2247900" y="6175375"/>
              <a:ext cx="107950" cy="9525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7" name="Rectangle 17"/>
            <p:cNvSpPr>
              <a:spLocks noChangeArrowheads="1"/>
            </p:cNvSpPr>
            <p:nvPr/>
          </p:nvSpPr>
          <p:spPr bwMode="auto">
            <a:xfrm>
              <a:off x="2347913" y="6184900"/>
              <a:ext cx="7938" cy="131763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8" name="Rectangle 18"/>
            <p:cNvSpPr>
              <a:spLocks noChangeArrowheads="1"/>
            </p:cNvSpPr>
            <p:nvPr/>
          </p:nvSpPr>
          <p:spPr bwMode="auto">
            <a:xfrm>
              <a:off x="2247900" y="6308725"/>
              <a:ext cx="100013" cy="7938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9" name="Rectangle 19"/>
            <p:cNvSpPr>
              <a:spLocks noChangeArrowheads="1"/>
            </p:cNvSpPr>
            <p:nvPr/>
          </p:nvSpPr>
          <p:spPr bwMode="auto">
            <a:xfrm>
              <a:off x="2247900" y="6184900"/>
              <a:ext cx="7938" cy="1238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0" name="Rectangle 20"/>
            <p:cNvSpPr>
              <a:spLocks noChangeArrowheads="1"/>
            </p:cNvSpPr>
            <p:nvPr/>
          </p:nvSpPr>
          <p:spPr bwMode="auto">
            <a:xfrm>
              <a:off x="2255838" y="6184900"/>
              <a:ext cx="92075" cy="79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1" name="Rectangle 21"/>
            <p:cNvSpPr>
              <a:spLocks noChangeArrowheads="1"/>
            </p:cNvSpPr>
            <p:nvPr/>
          </p:nvSpPr>
          <p:spPr bwMode="auto">
            <a:xfrm>
              <a:off x="2255838" y="6186581"/>
              <a:ext cx="92075" cy="1158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2" name="Rectangle 22"/>
            <p:cNvSpPr>
              <a:spLocks noChangeArrowheads="1"/>
            </p:cNvSpPr>
            <p:nvPr/>
          </p:nvSpPr>
          <p:spPr bwMode="auto">
            <a:xfrm>
              <a:off x="2293938" y="6259513"/>
              <a:ext cx="7938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3" name="Rectangle 23"/>
            <p:cNvSpPr>
              <a:spLocks noChangeArrowheads="1"/>
            </p:cNvSpPr>
            <p:nvPr/>
          </p:nvSpPr>
          <p:spPr bwMode="auto">
            <a:xfrm>
              <a:off x="2286000" y="6251575"/>
              <a:ext cx="23813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4" name="Rectangle 24"/>
            <p:cNvSpPr>
              <a:spLocks noChangeArrowheads="1"/>
            </p:cNvSpPr>
            <p:nvPr/>
          </p:nvSpPr>
          <p:spPr bwMode="auto">
            <a:xfrm>
              <a:off x="2278063" y="6242050"/>
              <a:ext cx="39688" cy="95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5" name="Rectangle 25"/>
            <p:cNvSpPr>
              <a:spLocks noChangeArrowheads="1"/>
            </p:cNvSpPr>
            <p:nvPr/>
          </p:nvSpPr>
          <p:spPr bwMode="auto">
            <a:xfrm>
              <a:off x="2271713" y="6234113"/>
              <a:ext cx="53975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46" name="직사각형 145"/>
          <p:cNvSpPr/>
          <p:nvPr/>
        </p:nvSpPr>
        <p:spPr bwMode="auto">
          <a:xfrm>
            <a:off x="3170070" y="5874377"/>
            <a:ext cx="1384603" cy="4113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상품명</a:t>
            </a:r>
            <a:endParaRPr kumimoji="0" lang="en-US" altLang="ko-KR" sz="8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상품번</a:t>
            </a:r>
            <a:r>
              <a:rPr lang="ko-KR" altLang="en-US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호</a:t>
            </a: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47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 smtClean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539923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2018-10-25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984010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err="1" smtClean="0">
                <a:solidFill>
                  <a:schemeClr val="tx1"/>
                </a:solidFill>
                <a:latin typeface="+mn-ea"/>
                <a:ea typeface="+mn-ea"/>
              </a:rPr>
              <a:t>아이템샵</a:t>
            </a:r>
            <a:endParaRPr lang="ko-KR" altLang="en-US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아이템 구매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952205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543330"/>
              </p:ext>
            </p:extLst>
          </p:nvPr>
        </p:nvGraphicFramePr>
        <p:xfrm>
          <a:off x="7269163" y="1052736"/>
          <a:ext cx="1715394" cy="2080026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아이템 구매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현재 보유 캐시를 보여줌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캐시 충전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현재 구매하려는 아이템 보여줌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아이템 수량 선택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배송지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정보 입력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배송지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선택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주소 검색을 통해 입력 받음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상세주소는 사용자가 입력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아이템 구매 완료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992041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아이템샵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29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82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5" name="그룹 64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rgbClr val="D67484"/>
          </a:solidFill>
        </p:grpSpPr>
        <p:sp>
          <p:nvSpPr>
            <p:cNvPr id="66" name="직사각형 65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아이템 구매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069715"/>
              </p:ext>
            </p:extLst>
          </p:nvPr>
        </p:nvGraphicFramePr>
        <p:xfrm>
          <a:off x="1891189" y="2066512"/>
          <a:ext cx="5175049" cy="1604635"/>
        </p:xfrm>
        <a:graphic>
          <a:graphicData uri="http://schemas.openxmlformats.org/drawingml/2006/table">
            <a:tbl>
              <a:tblPr/>
              <a:tblGrid>
                <a:gridCol w="1064670"/>
                <a:gridCol w="1064670"/>
                <a:gridCol w="1234747"/>
                <a:gridCol w="905481"/>
                <a:gridCol w="905481"/>
              </a:tblGrid>
              <a:tr h="195119">
                <a:tc gridSpan="2"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 err="1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아이템명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소계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수량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합계</a:t>
                      </a:r>
                      <a:endParaRPr lang="en-US" altLang="ko-KR" sz="800" dirty="0" smtClean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717080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`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21030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미국 의회의사당</a:t>
                      </a:r>
                      <a:endParaRPr lang="ko-KR" altLang="en-US" sz="10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139,900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139,900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4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ko-KR" altLang="en-US" sz="1000" b="1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배송료</a:t>
                      </a:r>
                      <a:endParaRPr lang="en-US" altLang="ko-KR" sz="10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800" b="0" dirty="0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(*5</a:t>
                      </a:r>
                      <a:r>
                        <a:rPr lang="ko-KR" altLang="en-US" sz="800" b="0" dirty="0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만원 이상 </a:t>
                      </a:r>
                      <a:r>
                        <a:rPr lang="ko-KR" altLang="en-US" sz="800" b="0" dirty="0" err="1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구매시</a:t>
                      </a:r>
                      <a:r>
                        <a:rPr lang="ko-KR" altLang="en-US" sz="800" b="0" dirty="0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배송료</a:t>
                      </a:r>
                      <a:r>
                        <a:rPr lang="ko-KR" altLang="en-US" sz="800" b="0" dirty="0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무료</a:t>
                      </a:r>
                      <a:r>
                        <a:rPr lang="en-US" altLang="ko-KR" sz="800" b="0" dirty="0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800" b="0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lang="ko-KR" altLang="en-US" sz="10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155">
                <a:tc gridSpan="3"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10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총합계</a:t>
                      </a:r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altLang="ko-KR" sz="11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139,900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79" name="Picture 1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3" t="19913" r="12225" b="24146"/>
          <a:stretch/>
        </p:blipFill>
        <p:spPr bwMode="auto">
          <a:xfrm>
            <a:off x="1926754" y="2317175"/>
            <a:ext cx="1008112" cy="669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직사각형 83"/>
          <p:cNvSpPr/>
          <p:nvPr/>
        </p:nvSpPr>
        <p:spPr bwMode="auto">
          <a:xfrm>
            <a:off x="5480064" y="2568966"/>
            <a:ext cx="544740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1</a:t>
            </a: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5" name="그룹 34"/>
          <p:cNvGrpSpPr>
            <a:grpSpLocks/>
          </p:cNvGrpSpPr>
          <p:nvPr/>
        </p:nvGrpSpPr>
        <p:grpSpPr bwMode="auto">
          <a:xfrm>
            <a:off x="5809385" y="2568966"/>
            <a:ext cx="213395" cy="214962"/>
            <a:chOff x="2239963" y="6159500"/>
            <a:chExt cx="139700" cy="182563"/>
          </a:xfrm>
        </p:grpSpPr>
        <p:sp>
          <p:nvSpPr>
            <p:cNvPr id="106" name="Rectangle 5"/>
            <p:cNvSpPr>
              <a:spLocks noChangeArrowheads="1"/>
            </p:cNvSpPr>
            <p:nvPr/>
          </p:nvSpPr>
          <p:spPr bwMode="auto">
            <a:xfrm>
              <a:off x="2371725" y="6159500"/>
              <a:ext cx="7938" cy="1825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8" name="Rectangle 9"/>
            <p:cNvSpPr>
              <a:spLocks noChangeArrowheads="1"/>
            </p:cNvSpPr>
            <p:nvPr/>
          </p:nvSpPr>
          <p:spPr bwMode="auto">
            <a:xfrm>
              <a:off x="2363788" y="6167438"/>
              <a:ext cx="7938" cy="1666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0" name="Rectangle 13"/>
            <p:cNvSpPr>
              <a:spLocks noChangeArrowheads="1"/>
            </p:cNvSpPr>
            <p:nvPr/>
          </p:nvSpPr>
          <p:spPr bwMode="auto">
            <a:xfrm>
              <a:off x="2355850" y="6175375"/>
              <a:ext cx="7938" cy="150813"/>
            </a:xfrm>
            <a:prstGeom prst="rect">
              <a:avLst/>
            </a:prstGeom>
            <a:solidFill>
              <a:srgbClr val="40404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3" name="Rectangle 14"/>
            <p:cNvSpPr>
              <a:spLocks noChangeArrowheads="1"/>
            </p:cNvSpPr>
            <p:nvPr/>
          </p:nvSpPr>
          <p:spPr bwMode="auto">
            <a:xfrm>
              <a:off x="2239963" y="6316663"/>
              <a:ext cx="115888" cy="9525"/>
            </a:xfrm>
            <a:prstGeom prst="rect">
              <a:avLst/>
            </a:prstGeom>
            <a:solidFill>
              <a:srgbClr val="40404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6" name="Rectangle 15"/>
            <p:cNvSpPr>
              <a:spLocks noChangeArrowheads="1"/>
            </p:cNvSpPr>
            <p:nvPr/>
          </p:nvSpPr>
          <p:spPr bwMode="auto">
            <a:xfrm>
              <a:off x="2239963" y="6175375"/>
              <a:ext cx="7938" cy="1412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9" name="Rectangle 16"/>
            <p:cNvSpPr>
              <a:spLocks noChangeArrowheads="1"/>
            </p:cNvSpPr>
            <p:nvPr/>
          </p:nvSpPr>
          <p:spPr bwMode="auto">
            <a:xfrm>
              <a:off x="2247900" y="6175375"/>
              <a:ext cx="107950" cy="9525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2" name="Rectangle 17"/>
            <p:cNvSpPr>
              <a:spLocks noChangeArrowheads="1"/>
            </p:cNvSpPr>
            <p:nvPr/>
          </p:nvSpPr>
          <p:spPr bwMode="auto">
            <a:xfrm>
              <a:off x="2347913" y="6184900"/>
              <a:ext cx="7938" cy="131763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4" name="Rectangle 18"/>
            <p:cNvSpPr>
              <a:spLocks noChangeArrowheads="1"/>
            </p:cNvSpPr>
            <p:nvPr/>
          </p:nvSpPr>
          <p:spPr bwMode="auto">
            <a:xfrm>
              <a:off x="2247900" y="6308725"/>
              <a:ext cx="100013" cy="7938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5" name="Rectangle 19"/>
            <p:cNvSpPr>
              <a:spLocks noChangeArrowheads="1"/>
            </p:cNvSpPr>
            <p:nvPr/>
          </p:nvSpPr>
          <p:spPr bwMode="auto">
            <a:xfrm>
              <a:off x="2247900" y="6184900"/>
              <a:ext cx="7938" cy="1238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6" name="Rectangle 20"/>
            <p:cNvSpPr>
              <a:spLocks noChangeArrowheads="1"/>
            </p:cNvSpPr>
            <p:nvPr/>
          </p:nvSpPr>
          <p:spPr bwMode="auto">
            <a:xfrm>
              <a:off x="2255838" y="6184900"/>
              <a:ext cx="92075" cy="79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7" name="Rectangle 21"/>
            <p:cNvSpPr>
              <a:spLocks noChangeArrowheads="1"/>
            </p:cNvSpPr>
            <p:nvPr/>
          </p:nvSpPr>
          <p:spPr bwMode="auto">
            <a:xfrm>
              <a:off x="2255838" y="6186581"/>
              <a:ext cx="92075" cy="1158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8" name="Rectangle 22"/>
            <p:cNvSpPr>
              <a:spLocks noChangeArrowheads="1"/>
            </p:cNvSpPr>
            <p:nvPr/>
          </p:nvSpPr>
          <p:spPr bwMode="auto">
            <a:xfrm>
              <a:off x="2293938" y="6259513"/>
              <a:ext cx="7938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9" name="Rectangle 23"/>
            <p:cNvSpPr>
              <a:spLocks noChangeArrowheads="1"/>
            </p:cNvSpPr>
            <p:nvPr/>
          </p:nvSpPr>
          <p:spPr bwMode="auto">
            <a:xfrm>
              <a:off x="2286000" y="6251575"/>
              <a:ext cx="23813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0" name="Rectangle 24"/>
            <p:cNvSpPr>
              <a:spLocks noChangeArrowheads="1"/>
            </p:cNvSpPr>
            <p:nvPr/>
          </p:nvSpPr>
          <p:spPr bwMode="auto">
            <a:xfrm>
              <a:off x="2278063" y="6242050"/>
              <a:ext cx="39688" cy="95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1" name="Rectangle 25"/>
            <p:cNvSpPr>
              <a:spLocks noChangeArrowheads="1"/>
            </p:cNvSpPr>
            <p:nvPr/>
          </p:nvSpPr>
          <p:spPr bwMode="auto">
            <a:xfrm>
              <a:off x="2271713" y="6234113"/>
              <a:ext cx="53975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32" name="모서리가 둥근 직사각형 131"/>
          <p:cNvSpPr/>
          <p:nvPr/>
        </p:nvSpPr>
        <p:spPr>
          <a:xfrm>
            <a:off x="3909544" y="5993513"/>
            <a:ext cx="1324913" cy="253977"/>
          </a:xfrm>
          <a:prstGeom prst="round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아이템 구매하기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1926754" y="190504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5" name="타원 74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6" name="이등변 삼각형 75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5875290" y="2337804"/>
            <a:ext cx="252028" cy="288032"/>
            <a:chOff x="1210666" y="1988840"/>
            <a:chExt cx="1008111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8" name="타원 77"/>
            <p:cNvSpPr/>
            <p:nvPr/>
          </p:nvSpPr>
          <p:spPr>
            <a:xfrm>
              <a:off x="1210666" y="1988840"/>
              <a:ext cx="1008111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4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81" name="이등변 삼각형 80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141" name="TextBox 140"/>
          <p:cNvSpPr txBox="1"/>
          <p:nvPr/>
        </p:nvSpPr>
        <p:spPr>
          <a:xfrm>
            <a:off x="5439096" y="1719405"/>
            <a:ext cx="1645016" cy="24622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보유 캐시 </a:t>
            </a:r>
            <a:r>
              <a:rPr lang="en-US" altLang="ko-KR" sz="1000" b="1" dirty="0" smtClean="0"/>
              <a:t>150,000</a:t>
            </a:r>
            <a:r>
              <a:rPr lang="ko-KR" altLang="en-US" sz="900" dirty="0" smtClean="0"/>
              <a:t>원</a:t>
            </a:r>
            <a:endParaRPr lang="ko-KR" altLang="en-US" sz="900" dirty="0"/>
          </a:p>
        </p:txBody>
      </p:sp>
      <p:grpSp>
        <p:nvGrpSpPr>
          <p:cNvPr id="142" name="그룹 141"/>
          <p:cNvGrpSpPr/>
          <p:nvPr/>
        </p:nvGrpSpPr>
        <p:grpSpPr>
          <a:xfrm>
            <a:off x="5392968" y="149040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3" name="타원 14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44" name="이등변 삼각형 14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145" name="TextBox 144"/>
          <p:cNvSpPr txBox="1"/>
          <p:nvPr/>
        </p:nvSpPr>
        <p:spPr>
          <a:xfrm>
            <a:off x="6676926" y="1731530"/>
            <a:ext cx="4539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충전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46" name="그룹 145"/>
          <p:cNvGrpSpPr/>
          <p:nvPr/>
        </p:nvGrpSpPr>
        <p:grpSpPr>
          <a:xfrm>
            <a:off x="6864552" y="1517136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7" name="타원 14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48" name="이등변 삼각형 14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157" name="TextBox 156"/>
          <p:cNvSpPr txBox="1"/>
          <p:nvPr/>
        </p:nvSpPr>
        <p:spPr>
          <a:xfrm>
            <a:off x="1964453" y="3701493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배송지</a:t>
            </a:r>
            <a:r>
              <a:rPr lang="ko-KR" altLang="en-US" sz="1000" dirty="0" smtClean="0"/>
              <a:t> 정보</a:t>
            </a:r>
            <a:endParaRPr lang="ko-KR" altLang="en-US" sz="1000" dirty="0"/>
          </a:p>
        </p:txBody>
      </p:sp>
      <p:cxnSp>
        <p:nvCxnSpPr>
          <p:cNvPr id="158" name="직선 연결선 157"/>
          <p:cNvCxnSpPr/>
          <p:nvPr/>
        </p:nvCxnSpPr>
        <p:spPr>
          <a:xfrm>
            <a:off x="1964453" y="3947714"/>
            <a:ext cx="505581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337277"/>
              </p:ext>
            </p:extLst>
          </p:nvPr>
        </p:nvGraphicFramePr>
        <p:xfrm>
          <a:off x="1936289" y="4010792"/>
          <a:ext cx="5155991" cy="1900592"/>
        </p:xfrm>
        <a:graphic>
          <a:graphicData uri="http://schemas.openxmlformats.org/drawingml/2006/table">
            <a:tbl>
              <a:tblPr/>
              <a:tblGrid>
                <a:gridCol w="907519"/>
                <a:gridCol w="4248472"/>
              </a:tblGrid>
              <a:tr h="30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배송지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선택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받으실 분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전화번호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주소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우편번호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도로명주소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상세주소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배송시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요청사항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68" name="그룹 167"/>
          <p:cNvGrpSpPr/>
          <p:nvPr/>
        </p:nvGrpSpPr>
        <p:grpSpPr>
          <a:xfrm>
            <a:off x="2986104" y="4039929"/>
            <a:ext cx="1020514" cy="215444"/>
            <a:chOff x="2051720" y="2945848"/>
            <a:chExt cx="1020514" cy="215444"/>
          </a:xfrm>
        </p:grpSpPr>
        <p:sp>
          <p:nvSpPr>
            <p:cNvPr id="169" name="타원 168"/>
            <p:cNvSpPr/>
            <p:nvPr/>
          </p:nvSpPr>
          <p:spPr>
            <a:xfrm>
              <a:off x="2051720" y="3014004"/>
              <a:ext cx="109911" cy="109911"/>
            </a:xfrm>
            <a:prstGeom prst="ellipse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2132553" y="2945848"/>
              <a:ext cx="93968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회원정보와 동일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71" name="그룹 170"/>
          <p:cNvGrpSpPr/>
          <p:nvPr/>
        </p:nvGrpSpPr>
        <p:grpSpPr>
          <a:xfrm>
            <a:off x="4328180" y="4039928"/>
            <a:ext cx="675868" cy="215444"/>
            <a:chOff x="2051720" y="2945848"/>
            <a:chExt cx="675868" cy="215444"/>
          </a:xfrm>
        </p:grpSpPr>
        <p:sp>
          <p:nvSpPr>
            <p:cNvPr id="172" name="타원 171"/>
            <p:cNvSpPr/>
            <p:nvPr/>
          </p:nvSpPr>
          <p:spPr>
            <a:xfrm>
              <a:off x="2051720" y="3014004"/>
              <a:ext cx="109911" cy="109911"/>
            </a:xfrm>
            <a:prstGeom prst="ellipse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2132553" y="2945848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직접입력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74" name="타원 173"/>
          <p:cNvSpPr/>
          <p:nvPr/>
        </p:nvSpPr>
        <p:spPr>
          <a:xfrm>
            <a:off x="4328180" y="4092694"/>
            <a:ext cx="109911" cy="109911"/>
          </a:xfrm>
          <a:prstGeom prst="ellipse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모서리가 둥근 직사각형 174"/>
          <p:cNvSpPr/>
          <p:nvPr/>
        </p:nvSpPr>
        <p:spPr>
          <a:xfrm>
            <a:off x="2965379" y="4367905"/>
            <a:ext cx="2642598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홍길동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6" name="모서리가 둥근 직사각형 175"/>
          <p:cNvSpPr/>
          <p:nvPr/>
        </p:nvSpPr>
        <p:spPr>
          <a:xfrm>
            <a:off x="2960171" y="4670467"/>
            <a:ext cx="2642598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01044425555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7" name="모서리가 둥근 직사각형 176"/>
          <p:cNvSpPr/>
          <p:nvPr/>
        </p:nvSpPr>
        <p:spPr>
          <a:xfrm>
            <a:off x="3542102" y="4979217"/>
            <a:ext cx="654618" cy="17853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01742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0" name="모서리가 둥근 직사각형 179"/>
          <p:cNvSpPr/>
          <p:nvPr/>
        </p:nvSpPr>
        <p:spPr>
          <a:xfrm>
            <a:off x="4211960" y="4983771"/>
            <a:ext cx="679889" cy="176459"/>
          </a:xfrm>
          <a:prstGeom prst="round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주소검</a:t>
            </a:r>
            <a:r>
              <a:rPr lang="ko-KR" altLang="en-US" sz="800" dirty="0">
                <a:solidFill>
                  <a:schemeClr val="bg1"/>
                </a:solidFill>
              </a:rPr>
              <a:t>색</a:t>
            </a:r>
          </a:p>
        </p:txBody>
      </p:sp>
      <p:sp>
        <p:nvSpPr>
          <p:cNvPr id="181" name="모서리가 둥근 직사각형 180"/>
          <p:cNvSpPr/>
          <p:nvPr/>
        </p:nvSpPr>
        <p:spPr>
          <a:xfrm>
            <a:off x="3542102" y="5178665"/>
            <a:ext cx="3322450" cy="17853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서울시 용산구 효창동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2" name="모서리가 둥근 직사각형 181"/>
          <p:cNvSpPr/>
          <p:nvPr/>
        </p:nvSpPr>
        <p:spPr>
          <a:xfrm>
            <a:off x="3542102" y="5386129"/>
            <a:ext cx="2642598" cy="16230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1-1 202</a:t>
            </a:r>
            <a:r>
              <a:rPr lang="ko-KR" altLang="en-US" sz="800" dirty="0" smtClean="0">
                <a:solidFill>
                  <a:schemeClr val="tx1"/>
                </a:solidFill>
              </a:rPr>
              <a:t>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4" name="모서리가 둥근 직사각형 183"/>
          <p:cNvSpPr/>
          <p:nvPr/>
        </p:nvSpPr>
        <p:spPr>
          <a:xfrm>
            <a:off x="2961902" y="5653628"/>
            <a:ext cx="2642598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</a:rPr>
              <a:t>배송전</a:t>
            </a:r>
            <a:r>
              <a:rPr lang="ko-KR" altLang="en-US" sz="800" dirty="0" smtClean="0">
                <a:solidFill>
                  <a:schemeClr val="tx1"/>
                </a:solidFill>
              </a:rPr>
              <a:t> 연락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부탁드립니다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137" name="그룹 136"/>
          <p:cNvGrpSpPr/>
          <p:nvPr/>
        </p:nvGrpSpPr>
        <p:grpSpPr>
          <a:xfrm>
            <a:off x="5038177" y="5790562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8" name="타원 137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8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39" name="이등변 삼각형 138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165" name="그룹 164"/>
          <p:cNvGrpSpPr/>
          <p:nvPr/>
        </p:nvGrpSpPr>
        <p:grpSpPr>
          <a:xfrm>
            <a:off x="4890277" y="385779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6" name="타원 165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6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67" name="이등변 삼각형 166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186" name="그룹 185"/>
          <p:cNvGrpSpPr/>
          <p:nvPr/>
        </p:nvGrpSpPr>
        <p:grpSpPr>
          <a:xfrm>
            <a:off x="4752020" y="4778479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7" name="타원 18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7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88" name="이등변 삼각형 18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192" name="그룹 191"/>
          <p:cNvGrpSpPr/>
          <p:nvPr/>
        </p:nvGrpSpPr>
        <p:grpSpPr>
          <a:xfrm>
            <a:off x="1892739" y="3536571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3" name="타원 19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5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94" name="이등변 삼각형 19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965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 smtClean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088264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2018-10-25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962513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err="1" smtClean="0">
                <a:solidFill>
                  <a:schemeClr val="tx1"/>
                </a:solidFill>
                <a:latin typeface="+mn-ea"/>
                <a:ea typeface="+mn-ea"/>
              </a:rPr>
              <a:t>아이템샵</a:t>
            </a:r>
            <a:endParaRPr lang="ko-KR" altLang="en-US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아이템 구매 완료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682342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644762"/>
              </p:ext>
            </p:extLst>
          </p:nvPr>
        </p:nvGraphicFramePr>
        <p:xfrm>
          <a:off x="7269163" y="1052736"/>
          <a:ext cx="1715394" cy="2015018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아이템 구매 완료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현재 보유 캐시를 보여줌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캐시 충전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구매내역 보기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350865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아이템샵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29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82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5" name="그룹 64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rgbClr val="D67484"/>
          </a:solidFill>
        </p:grpSpPr>
        <p:sp>
          <p:nvSpPr>
            <p:cNvPr id="66" name="직사각형 65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아이템 구매완료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653116"/>
              </p:ext>
            </p:extLst>
          </p:nvPr>
        </p:nvGraphicFramePr>
        <p:xfrm>
          <a:off x="2889957" y="3212976"/>
          <a:ext cx="3364087" cy="1221472"/>
        </p:xfrm>
        <a:graphic>
          <a:graphicData uri="http://schemas.openxmlformats.org/drawingml/2006/table">
            <a:tbl>
              <a:tblPr/>
              <a:tblGrid>
                <a:gridCol w="1064670"/>
                <a:gridCol w="1064670"/>
                <a:gridCol w="1234747"/>
              </a:tblGrid>
              <a:tr h="1221472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`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10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21030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미국 의회의사당</a:t>
                      </a:r>
                      <a:endParaRPr lang="ko-KR" altLang="en-US" sz="10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79" name="Picture 1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3" t="19913" r="12225" b="24146"/>
          <a:stretch/>
        </p:blipFill>
        <p:spPr bwMode="auto">
          <a:xfrm>
            <a:off x="3131840" y="3267536"/>
            <a:ext cx="1661689" cy="1102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2" name="모서리가 둥근 직사각형 131"/>
          <p:cNvSpPr/>
          <p:nvPr/>
        </p:nvSpPr>
        <p:spPr>
          <a:xfrm>
            <a:off x="3909544" y="5289302"/>
            <a:ext cx="1324913" cy="253977"/>
          </a:xfrm>
          <a:prstGeom prst="round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상세보기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5094058" y="5085184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5" name="타원 74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6" name="이등변 삼각형 75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141" name="TextBox 140"/>
          <p:cNvSpPr txBox="1"/>
          <p:nvPr/>
        </p:nvSpPr>
        <p:spPr>
          <a:xfrm>
            <a:off x="5439096" y="1719405"/>
            <a:ext cx="1645016" cy="24622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보유 캐시   </a:t>
            </a:r>
            <a:r>
              <a:rPr lang="en-US" altLang="ko-KR" sz="1000" b="1" dirty="0" smtClean="0"/>
              <a:t>10,100</a:t>
            </a:r>
            <a:r>
              <a:rPr lang="ko-KR" altLang="en-US" sz="900" dirty="0" smtClean="0"/>
              <a:t>원</a:t>
            </a:r>
            <a:endParaRPr lang="ko-KR" altLang="en-US" sz="900" dirty="0"/>
          </a:p>
        </p:txBody>
      </p:sp>
      <p:grpSp>
        <p:nvGrpSpPr>
          <p:cNvPr id="142" name="그룹 141"/>
          <p:cNvGrpSpPr/>
          <p:nvPr/>
        </p:nvGrpSpPr>
        <p:grpSpPr>
          <a:xfrm>
            <a:off x="5392968" y="149040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3" name="타원 14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44" name="이등변 삼각형 14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145" name="TextBox 144"/>
          <p:cNvSpPr txBox="1"/>
          <p:nvPr/>
        </p:nvSpPr>
        <p:spPr>
          <a:xfrm>
            <a:off x="6676926" y="1731530"/>
            <a:ext cx="4539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충전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46" name="그룹 145"/>
          <p:cNvGrpSpPr/>
          <p:nvPr/>
        </p:nvGrpSpPr>
        <p:grpSpPr>
          <a:xfrm>
            <a:off x="6864552" y="1517136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7" name="타원 14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48" name="이등변 삼각형 14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2830979" y="2460110"/>
            <a:ext cx="3482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아이템 </a:t>
            </a:r>
            <a:r>
              <a:rPr lang="ko-KR" altLang="en-US" b="1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구매가 완료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되었습니다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509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342901" y="2125889"/>
            <a:ext cx="3722077" cy="221576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5999" b="0" spc="-150" dirty="0">
                <a:solidFill>
                  <a:schemeClr val="bg2">
                    <a:lumMod val="25000"/>
                  </a:schemeClr>
                </a:solidFill>
                <a:latin typeface="Trebuchet MS" panose="020B0603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Menu</a:t>
            </a:r>
            <a:r>
              <a:rPr lang="en-US" altLang="ko-KR" sz="5999" b="0" spc="-15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13797" b="0" spc="-15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1</a:t>
            </a:r>
            <a:endParaRPr lang="ko-KR" altLang="en-US" sz="13797" b="0" spc="-15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710963" y="3860727"/>
            <a:ext cx="1762021" cy="76931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z="4399" b="0" spc="-3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로그인</a:t>
            </a:r>
            <a:endParaRPr lang="ko-KR" altLang="en-US" sz="4399" b="0" spc="-3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72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 smtClean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197267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2018-10-26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53500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err="1" smtClean="0">
                <a:solidFill>
                  <a:schemeClr val="tx1"/>
                </a:solidFill>
                <a:latin typeface="+mn-ea"/>
                <a:ea typeface="+mn-ea"/>
              </a:rPr>
              <a:t>아이템샵</a:t>
            </a:r>
            <a:endParaRPr lang="ko-KR" altLang="en-US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아이템 구매 완료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실패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ko-KR" altLang="en-US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165536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886104"/>
              </p:ext>
            </p:extLst>
          </p:nvPr>
        </p:nvGraphicFramePr>
        <p:xfrm>
          <a:off x="7269163" y="1052736"/>
          <a:ext cx="1715394" cy="1952184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아이템 구매 실패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현재 보유 캐시를 보여줌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캐시 충전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8804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충전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85877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아이템샵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29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82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5" name="그룹 64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rgbClr val="D67484"/>
          </a:solidFill>
        </p:grpSpPr>
        <p:sp>
          <p:nvSpPr>
            <p:cNvPr id="66" name="직사각형 65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아이템 구매완료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41" name="TextBox 140"/>
          <p:cNvSpPr txBox="1"/>
          <p:nvPr/>
        </p:nvSpPr>
        <p:spPr>
          <a:xfrm>
            <a:off x="5439096" y="1719405"/>
            <a:ext cx="1645016" cy="24622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보유 캐시   </a:t>
            </a:r>
            <a:r>
              <a:rPr lang="en-US" altLang="ko-KR" sz="1000" b="1" dirty="0" smtClean="0"/>
              <a:t>10,100</a:t>
            </a:r>
            <a:r>
              <a:rPr lang="ko-KR" altLang="en-US" sz="900" dirty="0" smtClean="0"/>
              <a:t>원</a:t>
            </a:r>
            <a:endParaRPr lang="ko-KR" altLang="en-US" sz="900" dirty="0"/>
          </a:p>
        </p:txBody>
      </p:sp>
      <p:grpSp>
        <p:nvGrpSpPr>
          <p:cNvPr id="142" name="그룹 141"/>
          <p:cNvGrpSpPr/>
          <p:nvPr/>
        </p:nvGrpSpPr>
        <p:grpSpPr>
          <a:xfrm>
            <a:off x="5392968" y="149040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3" name="타원 14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44" name="이등변 삼각형 14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145" name="TextBox 144"/>
          <p:cNvSpPr txBox="1"/>
          <p:nvPr/>
        </p:nvSpPr>
        <p:spPr>
          <a:xfrm>
            <a:off x="6676926" y="1731530"/>
            <a:ext cx="4539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충전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46" name="그룹 145"/>
          <p:cNvGrpSpPr/>
          <p:nvPr/>
        </p:nvGrpSpPr>
        <p:grpSpPr>
          <a:xfrm>
            <a:off x="6864552" y="1517136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7" name="타원 14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48" name="이등변 삼각형 14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2830979" y="2460110"/>
            <a:ext cx="3482043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아이템 </a:t>
            </a:r>
            <a:r>
              <a:rPr lang="ko-KR" altLang="en-US" b="1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구매가 </a:t>
            </a:r>
            <a:r>
              <a:rPr lang="ko-KR" altLang="en-US" b="1" dirty="0" smtClean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실</a:t>
            </a:r>
            <a:r>
              <a:rPr lang="ko-KR" altLang="en-US" b="1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패</a:t>
            </a:r>
            <a:r>
              <a:rPr lang="ko-KR" altLang="en-US" b="1" dirty="0" smtClean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하였습니다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ctr"/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400" b="1" dirty="0" smtClean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잔액이 부족합니다</a:t>
            </a:r>
            <a:r>
              <a:rPr lang="en-US" altLang="ko-KR" sz="1400" b="1" dirty="0" smtClean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ctr"/>
            <a:endParaRPr lang="en-US" altLang="ko-KR" sz="1400" b="1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캐시를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충전해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주세요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3909544" y="5289302"/>
            <a:ext cx="1324913" cy="253977"/>
          </a:xfrm>
          <a:prstGeom prst="round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충전하기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5094058" y="5085184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3" name="타원 5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pic>
        <p:nvPicPr>
          <p:cNvPr id="1026" name="Picture 2" descr="C:\Users\hwkim\Desktop\아이콘\cry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948" y="3861048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1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729537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011768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로그인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로그인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636375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31113"/>
              </p:ext>
            </p:extLst>
          </p:nvPr>
        </p:nvGraphicFramePr>
        <p:xfrm>
          <a:off x="7269163" y="1052736"/>
          <a:ext cx="1715394" cy="1677008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로그인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아이디 입력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비밀번호 입력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회원가입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로그인 성공 후 홈 화면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로그인 후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)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으로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1" name="직사각형 50"/>
          <p:cNvSpPr/>
          <p:nvPr/>
        </p:nvSpPr>
        <p:spPr>
          <a:xfrm>
            <a:off x="1979712" y="2348880"/>
            <a:ext cx="3744416" cy="2376264"/>
          </a:xfrm>
          <a:prstGeom prst="rect">
            <a:avLst/>
          </a:prstGeom>
          <a:solidFill>
            <a:srgbClr val="FFE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  <a:latin typeface="+mn-ea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4888117" y="251372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3" name="타원 5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grpSp>
        <p:nvGrpSpPr>
          <p:cNvPr id="57" name="그룹 56"/>
          <p:cNvGrpSpPr/>
          <p:nvPr/>
        </p:nvGrpSpPr>
        <p:grpSpPr>
          <a:xfrm>
            <a:off x="4891094" y="3099273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8" name="타원 57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59" name="이등변 삼각형 58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2712611" y="2778268"/>
            <a:ext cx="2278619" cy="1517488"/>
            <a:chOff x="2699792" y="2852936"/>
            <a:chExt cx="2278619" cy="1517488"/>
          </a:xfrm>
        </p:grpSpPr>
        <p:grpSp>
          <p:nvGrpSpPr>
            <p:cNvPr id="61" name="그룹 60"/>
            <p:cNvGrpSpPr/>
            <p:nvPr/>
          </p:nvGrpSpPr>
          <p:grpSpPr>
            <a:xfrm>
              <a:off x="2699792" y="2852936"/>
              <a:ext cx="2278619" cy="871380"/>
              <a:chOff x="2699792" y="2852936"/>
              <a:chExt cx="2278619" cy="871380"/>
            </a:xfrm>
          </p:grpSpPr>
          <p:grpSp>
            <p:nvGrpSpPr>
              <p:cNvPr id="65" name="그룹 64"/>
              <p:cNvGrpSpPr/>
              <p:nvPr/>
            </p:nvGrpSpPr>
            <p:grpSpPr>
              <a:xfrm>
                <a:off x="2793681" y="2852936"/>
                <a:ext cx="2176028" cy="295316"/>
                <a:chOff x="216149" y="4437112"/>
                <a:chExt cx="2176028" cy="295316"/>
              </a:xfrm>
            </p:grpSpPr>
            <p:pic>
              <p:nvPicPr>
                <p:cNvPr id="72" name="그림 71"/>
                <p:cNvPicPr>
                  <a:picLocks noChangeAspect="1"/>
                </p:cNvPicPr>
                <p:nvPr userDrawn="1"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8605" y="4437112"/>
                  <a:ext cx="1643572" cy="295316"/>
                </a:xfrm>
                <a:prstGeom prst="rect">
                  <a:avLst/>
                </a:prstGeom>
              </p:spPr>
            </p:pic>
            <p:sp>
              <p:nvSpPr>
                <p:cNvPr id="73" name="TextBox 72"/>
                <p:cNvSpPr txBox="1"/>
                <p:nvPr userDrawn="1"/>
              </p:nvSpPr>
              <p:spPr>
                <a:xfrm>
                  <a:off x="216149" y="4477048"/>
                  <a:ext cx="49244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ko-KR" altLang="en-US" sz="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아이디</a:t>
                  </a:r>
                  <a:endParaRPr lang="ko-KR" altLang="en-US" sz="8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66" name="그룹 65"/>
              <p:cNvGrpSpPr/>
              <p:nvPr/>
            </p:nvGrpSpPr>
            <p:grpSpPr>
              <a:xfrm>
                <a:off x="2699792" y="3429000"/>
                <a:ext cx="2278619" cy="295316"/>
                <a:chOff x="113558" y="4437112"/>
                <a:chExt cx="2278619" cy="295316"/>
              </a:xfrm>
            </p:grpSpPr>
            <p:pic>
              <p:nvPicPr>
                <p:cNvPr id="70" name="그림 69"/>
                <p:cNvPicPr>
                  <a:picLocks noChangeAspect="1"/>
                </p:cNvPicPr>
                <p:nvPr userDrawn="1"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8605" y="4437112"/>
                  <a:ext cx="1643572" cy="295316"/>
                </a:xfrm>
                <a:prstGeom prst="rect">
                  <a:avLst/>
                </a:prstGeom>
              </p:spPr>
            </p:pic>
            <p:sp>
              <p:nvSpPr>
                <p:cNvPr id="71" name="TextBox 70"/>
                <p:cNvSpPr txBox="1"/>
                <p:nvPr userDrawn="1"/>
              </p:nvSpPr>
              <p:spPr>
                <a:xfrm>
                  <a:off x="113558" y="4477048"/>
                  <a:ext cx="59503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ko-KR" altLang="en-US" sz="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비밀번호</a:t>
                  </a:r>
                  <a:endParaRPr lang="ko-KR" altLang="en-US" sz="8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</p:grpSp>
        <p:grpSp>
          <p:nvGrpSpPr>
            <p:cNvPr id="62" name="그룹 61"/>
            <p:cNvGrpSpPr/>
            <p:nvPr/>
          </p:nvGrpSpPr>
          <p:grpSpPr>
            <a:xfrm>
              <a:off x="3009422" y="4105689"/>
              <a:ext cx="1659358" cy="264735"/>
              <a:chOff x="3019378" y="4105689"/>
              <a:chExt cx="1659358" cy="264735"/>
            </a:xfrm>
          </p:grpSpPr>
          <p:sp>
            <p:nvSpPr>
              <p:cNvPr id="63" name="모서리가 둥근 직사각형 62"/>
              <p:cNvSpPr/>
              <p:nvPr/>
            </p:nvSpPr>
            <p:spPr>
              <a:xfrm>
                <a:off x="4027489" y="4109908"/>
                <a:ext cx="651247" cy="260516"/>
              </a:xfrm>
              <a:prstGeom prst="roundRect">
                <a:avLst/>
              </a:prstGeom>
              <a:solidFill>
                <a:srgbClr val="D6748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/>
                  <a:t>로그인</a:t>
                </a:r>
                <a:endParaRPr lang="ko-KR" altLang="en-US" sz="900" dirty="0"/>
              </a:p>
            </p:txBody>
          </p:sp>
          <p:sp>
            <p:nvSpPr>
              <p:cNvPr id="64" name="모서리가 둥근 직사각형 63"/>
              <p:cNvSpPr/>
              <p:nvPr/>
            </p:nvSpPr>
            <p:spPr>
              <a:xfrm>
                <a:off x="3019378" y="4105689"/>
                <a:ext cx="740776" cy="260516"/>
              </a:xfrm>
              <a:prstGeom prst="roundRect">
                <a:avLst/>
              </a:prstGeom>
              <a:solidFill>
                <a:srgbClr val="D6748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/>
                  <a:t>회원가입</a:t>
                </a:r>
                <a:endParaRPr lang="ko-KR" altLang="en-US" sz="900" dirty="0"/>
              </a:p>
            </p:txBody>
          </p:sp>
        </p:grpSp>
      </p:grpSp>
      <p:grpSp>
        <p:nvGrpSpPr>
          <p:cNvPr id="74" name="그룹 73"/>
          <p:cNvGrpSpPr/>
          <p:nvPr/>
        </p:nvGrpSpPr>
        <p:grpSpPr>
          <a:xfrm>
            <a:off x="4531122" y="377580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5" name="타원 74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4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6" name="이등변 삼각형 75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2954598" y="3763124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8" name="타원 77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82" name="이등변 삼각형 81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pic>
        <p:nvPicPr>
          <p:cNvPr id="83" name="Picture 2" descr="Paylet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812" y="1535968"/>
            <a:ext cx="2784216" cy="81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948953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131798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회원가입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회원가</a:t>
            </a:r>
            <a:r>
              <a:rPr lang="ko-KR" altLang="en-US" kern="0" dirty="0">
                <a:solidFill>
                  <a:schemeClr val="tx1"/>
                </a:solidFill>
                <a:latin typeface="+mn-ea"/>
                <a:ea typeface="+mn-ea"/>
              </a:rPr>
              <a:t>입</a:t>
            </a:r>
            <a:endParaRPr lang="ko-KR" altLang="en-US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735568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792285"/>
              </p:ext>
            </p:extLst>
          </p:nvPr>
        </p:nvGraphicFramePr>
        <p:xfrm>
          <a:off x="7269163" y="1052736"/>
          <a:ext cx="1715394" cy="2189024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회원가입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아이디 중복 여부 알려줌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빨간색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*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별표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)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는 필수 입력 항목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회원가입 완료되면 홈 화면으로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취소 버튼 클릭 시  홈 화면으로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영문대소문자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숫자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특수문자 모두 포함 최소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8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자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~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최대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자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주소검색을 통해 우편번호를 찾으면 도로면 주소를 선택 후 바로 적용됨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사용자는 상세주소만 입력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620312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sp>
        <p:nvSpPr>
          <p:cNvPr id="69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cxnSp>
        <p:nvCxnSpPr>
          <p:cNvPr id="79" name="직선 연결선 7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81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478896"/>
              </p:ext>
            </p:extLst>
          </p:nvPr>
        </p:nvGraphicFramePr>
        <p:xfrm>
          <a:off x="1912464" y="1916832"/>
          <a:ext cx="5155991" cy="2818592"/>
        </p:xfrm>
        <a:graphic>
          <a:graphicData uri="http://schemas.openxmlformats.org/drawingml/2006/table">
            <a:tbl>
              <a:tblPr/>
              <a:tblGrid>
                <a:gridCol w="13056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503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확인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이름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휴대폰번호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성별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주소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우편번호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도로명주소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상세주소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83" name="그룹 82"/>
          <p:cNvGrpSpPr/>
          <p:nvPr/>
        </p:nvGrpSpPr>
        <p:grpSpPr>
          <a:xfrm>
            <a:off x="1907704" y="1182086"/>
            <a:ext cx="5184576" cy="362401"/>
            <a:chOff x="-2425694" y="-341749"/>
            <a:chExt cx="5356084" cy="362401"/>
          </a:xfrm>
          <a:solidFill>
            <a:srgbClr val="D67484"/>
          </a:solidFill>
        </p:grpSpPr>
        <p:sp>
          <p:nvSpPr>
            <p:cNvPr id="84" name="직사각형 83"/>
            <p:cNvSpPr/>
            <p:nvPr/>
          </p:nvSpPr>
          <p:spPr bwMode="auto">
            <a:xfrm>
              <a:off x="-2425694" y="-341749"/>
              <a:ext cx="5356084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 가입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5796136" y="1701388"/>
            <a:ext cx="1296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rgbClr val="FF0000"/>
                </a:solidFill>
              </a:rPr>
              <a:t>*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필수 입력사항</a:t>
            </a:r>
            <a:endParaRPr lang="ko-KR" altLang="en-US" sz="800" dirty="0"/>
          </a:p>
        </p:txBody>
      </p:sp>
      <p:sp>
        <p:nvSpPr>
          <p:cNvPr id="87" name="모서리가 둥근 직사각형 86"/>
          <p:cNvSpPr/>
          <p:nvPr/>
        </p:nvSpPr>
        <p:spPr>
          <a:xfrm>
            <a:off x="6228184" y="1962986"/>
            <a:ext cx="722517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ysClr val="windowText" lastClr="000000"/>
                </a:solidFill>
              </a:rPr>
              <a:t>중복 체크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3297555" y="3797690"/>
            <a:ext cx="722517" cy="216000"/>
          </a:xfrm>
          <a:prstGeom prst="round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ysClr val="windowText" lastClr="000000"/>
                </a:solidFill>
              </a:rPr>
              <a:t>남자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4065507" y="3797690"/>
            <a:ext cx="722517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ysClr val="windowText" lastClr="000000"/>
                </a:solidFill>
              </a:rPr>
              <a:t>여자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3635896" y="5400732"/>
            <a:ext cx="740776" cy="260516"/>
          </a:xfrm>
          <a:prstGeom prst="roundRect">
            <a:avLst/>
          </a:prstGeom>
          <a:solidFill>
            <a:srgbClr val="D6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회원가입</a:t>
            </a:r>
            <a:endParaRPr lang="ko-KR" altLang="en-US" sz="900" dirty="0"/>
          </a:p>
        </p:txBody>
      </p:sp>
      <p:grpSp>
        <p:nvGrpSpPr>
          <p:cNvPr id="149" name="그룹 148"/>
          <p:cNvGrpSpPr/>
          <p:nvPr/>
        </p:nvGrpSpPr>
        <p:grpSpPr>
          <a:xfrm>
            <a:off x="6768837" y="1745995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0" name="타원 149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51" name="이등변 삼각형 150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152" name="그룹 151"/>
          <p:cNvGrpSpPr/>
          <p:nvPr/>
        </p:nvGrpSpPr>
        <p:grpSpPr>
          <a:xfrm>
            <a:off x="6220455" y="147873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3" name="타원 15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54" name="이등변 삼각형 15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155" name="그룹 154"/>
          <p:cNvGrpSpPr/>
          <p:nvPr/>
        </p:nvGrpSpPr>
        <p:grpSpPr>
          <a:xfrm>
            <a:off x="4184266" y="521731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6" name="타원 155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57" name="이등변 삼각형 156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158" name="모서리가 둥근 직사각형 157"/>
          <p:cNvSpPr/>
          <p:nvPr/>
        </p:nvSpPr>
        <p:spPr>
          <a:xfrm>
            <a:off x="3297554" y="2582156"/>
            <a:ext cx="3146653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영문대소문자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숫자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특수문자 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모두 포함 최소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8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~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최대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20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</a:p>
        </p:txBody>
      </p:sp>
      <p:sp>
        <p:nvSpPr>
          <p:cNvPr id="159" name="모서리가 둥근 직사각형 158"/>
          <p:cNvSpPr/>
          <p:nvPr/>
        </p:nvSpPr>
        <p:spPr>
          <a:xfrm>
            <a:off x="3294200" y="2276872"/>
            <a:ext cx="3150008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영문대소문자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 smtClean="0">
                <a:solidFill>
                  <a:schemeClr val="bg1">
                    <a:lumMod val="65000"/>
                  </a:schemeClr>
                </a:solidFill>
              </a:rPr>
              <a:t>숫자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 smtClean="0">
                <a:solidFill>
                  <a:schemeClr val="bg1">
                    <a:lumMod val="65000"/>
                  </a:schemeClr>
                </a:solidFill>
              </a:rPr>
              <a:t>특수문자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모두 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포함 최소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8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~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최대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20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</a:p>
        </p:txBody>
      </p:sp>
      <p:sp>
        <p:nvSpPr>
          <p:cNvPr id="160" name="모서리가 둥근 직사각형 159"/>
          <p:cNvSpPr/>
          <p:nvPr/>
        </p:nvSpPr>
        <p:spPr>
          <a:xfrm>
            <a:off x="3294200" y="1962460"/>
            <a:ext cx="2642598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1" name="모서리가 둥근 직사각형 160"/>
          <p:cNvSpPr/>
          <p:nvPr/>
        </p:nvSpPr>
        <p:spPr>
          <a:xfrm>
            <a:off x="3294200" y="2884440"/>
            <a:ext cx="2642598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2" name="모서리가 둥근 직사각형 161"/>
          <p:cNvSpPr/>
          <p:nvPr/>
        </p:nvSpPr>
        <p:spPr>
          <a:xfrm>
            <a:off x="3308877" y="3185195"/>
            <a:ext cx="460839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3" name="모서리가 둥근 직사각형 162"/>
          <p:cNvSpPr/>
          <p:nvPr/>
        </p:nvSpPr>
        <p:spPr>
          <a:xfrm>
            <a:off x="3308877" y="3497783"/>
            <a:ext cx="2642598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4" name="모서리가 둥근 직사각형 163"/>
          <p:cNvSpPr/>
          <p:nvPr/>
        </p:nvSpPr>
        <p:spPr>
          <a:xfrm>
            <a:off x="4497359" y="5400732"/>
            <a:ext cx="740776" cy="260516"/>
          </a:xfrm>
          <a:prstGeom prst="roundRect">
            <a:avLst/>
          </a:prstGeom>
          <a:solidFill>
            <a:srgbClr val="D6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취소</a:t>
            </a:r>
            <a:endParaRPr lang="ko-KR" altLang="en-US" sz="900" dirty="0"/>
          </a:p>
        </p:txBody>
      </p:sp>
      <p:grpSp>
        <p:nvGrpSpPr>
          <p:cNvPr id="165" name="그룹 164"/>
          <p:cNvGrpSpPr/>
          <p:nvPr/>
        </p:nvGrpSpPr>
        <p:grpSpPr>
          <a:xfrm>
            <a:off x="5045729" y="521731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6" name="타원 165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4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67" name="이등변 삼각형 166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3842464" y="3293207"/>
            <a:ext cx="824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모서리가 둥근 직사각형 168"/>
          <p:cNvSpPr/>
          <p:nvPr/>
        </p:nvSpPr>
        <p:spPr>
          <a:xfrm>
            <a:off x="4005651" y="3173227"/>
            <a:ext cx="460839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70" name="직선 연결선 169"/>
          <p:cNvCxnSpPr/>
          <p:nvPr/>
        </p:nvCxnSpPr>
        <p:spPr>
          <a:xfrm>
            <a:off x="4539238" y="3281239"/>
            <a:ext cx="824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모서리가 둥근 직사각형 170"/>
          <p:cNvSpPr/>
          <p:nvPr/>
        </p:nvSpPr>
        <p:spPr>
          <a:xfrm>
            <a:off x="4671492" y="3170784"/>
            <a:ext cx="460839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74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8" name="그룹 167"/>
          <p:cNvGrpSpPr/>
          <p:nvPr/>
        </p:nvGrpSpPr>
        <p:grpSpPr>
          <a:xfrm>
            <a:off x="2566938" y="2070986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2" name="타원 171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5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73" name="이등변 삼각형 172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63" name="모서리가 둥근 직사각형 62"/>
          <p:cNvSpPr/>
          <p:nvPr/>
        </p:nvSpPr>
        <p:spPr>
          <a:xfrm>
            <a:off x="3913846" y="4108305"/>
            <a:ext cx="654618" cy="17853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01742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4583704" y="4112859"/>
            <a:ext cx="679889" cy="176459"/>
          </a:xfrm>
          <a:prstGeom prst="round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주소검</a:t>
            </a:r>
            <a:r>
              <a:rPr lang="ko-KR" altLang="en-US" sz="800" dirty="0">
                <a:solidFill>
                  <a:schemeClr val="bg1"/>
                </a:solidFill>
              </a:rPr>
              <a:t>색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3913846" y="4307753"/>
            <a:ext cx="2628000" cy="17853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서울시 용산구 효창동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3913846" y="4515217"/>
            <a:ext cx="2642598" cy="16230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1-1 202</a:t>
            </a:r>
            <a:r>
              <a:rPr lang="ko-KR" altLang="en-US" sz="800" dirty="0" smtClean="0">
                <a:solidFill>
                  <a:schemeClr val="tx1"/>
                </a:solidFill>
              </a:rPr>
              <a:t>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5123764" y="3907567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1" name="타원 70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6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2" name="이등변 삼각형 71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700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752232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505677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로그인 후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ko-KR" altLang="en-US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로그인 후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ko-KR" altLang="en-US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263988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374044"/>
              </p:ext>
            </p:extLst>
          </p:nvPr>
        </p:nvGraphicFramePr>
        <p:xfrm>
          <a:off x="7269163" y="1052736"/>
          <a:ext cx="1715394" cy="1904560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홈 화면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로그인 후 사용자 이름 보임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로그아웃 버튼 누르면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로그아웃됨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로그인 후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내 정보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’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메뉴 활성화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25" name="직선 연결선 24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099046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내 정보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아이템샵</a:t>
                      </a:r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cxnSp>
        <p:nvCxnSpPr>
          <p:cNvPr id="32" name="직선 연결선 31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35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6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809968" y="1177787"/>
            <a:ext cx="5360554" cy="2126332"/>
          </a:xfrm>
          <a:prstGeom prst="rect">
            <a:avLst/>
          </a:prstGeom>
          <a:solidFill>
            <a:srgbClr val="FFE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  <a:latin typeface="+mn-ea"/>
              </a:rPr>
              <a:t>로고</a:t>
            </a:r>
            <a:endParaRPr lang="ko-KR" altLang="en-US" dirty="0">
              <a:solidFill>
                <a:sysClr val="windowText" lastClr="000000"/>
              </a:solidFill>
              <a:latin typeface="+mn-ea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6912257" y="65183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2" name="타원 41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43" name="이등변 삼각형 42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pic>
        <p:nvPicPr>
          <p:cNvPr id="44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5" name="그룹 44"/>
          <p:cNvGrpSpPr/>
          <p:nvPr/>
        </p:nvGrpSpPr>
        <p:grpSpPr>
          <a:xfrm>
            <a:off x="115815" y="1268760"/>
            <a:ext cx="252028" cy="288032"/>
            <a:chOff x="1210666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6" name="타원 45"/>
            <p:cNvSpPr/>
            <p:nvPr/>
          </p:nvSpPr>
          <p:spPr>
            <a:xfrm>
              <a:off x="1210666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51" name="이등변 삼각형 50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597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342901" y="2125889"/>
            <a:ext cx="3722077" cy="221554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5999" b="0" spc="-150" dirty="0">
                <a:solidFill>
                  <a:schemeClr val="bg2">
                    <a:lumMod val="25000"/>
                  </a:schemeClr>
                </a:solidFill>
                <a:latin typeface="Trebuchet MS" panose="020B0603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Menu</a:t>
            </a:r>
            <a:r>
              <a:rPr lang="en-US" altLang="ko-KR" sz="5999" b="0" spc="-15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13797" b="0" spc="-15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2</a:t>
            </a:r>
            <a:endParaRPr lang="ko-KR" altLang="en-US" sz="13797" b="0" spc="-15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710963" y="3860727"/>
            <a:ext cx="1762021" cy="76931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z="4399" b="0" spc="-3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게시판</a:t>
            </a:r>
            <a:endParaRPr lang="ko-KR" altLang="en-US" sz="4399" b="0" spc="-3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01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636293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776304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게시판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게시</a:t>
            </a:r>
            <a:r>
              <a:rPr lang="ko-KR" altLang="en-US" kern="0" dirty="0">
                <a:solidFill>
                  <a:schemeClr val="tx1"/>
                </a:solidFill>
                <a:latin typeface="+mn-ea"/>
                <a:ea typeface="+mn-ea"/>
              </a:rPr>
              <a:t>판</a:t>
            </a:r>
            <a:endParaRPr lang="ko-KR" altLang="en-US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3210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099854"/>
              </p:ext>
            </p:extLst>
          </p:nvPr>
        </p:nvGraphicFramePr>
        <p:xfrm>
          <a:off x="7269163" y="1052736"/>
          <a:ext cx="1715394" cy="1242778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게시판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현재 페이지 탭 활성화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글 제목 클릭 시 상세보기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글쓰기 페이지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’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검색 조건에 따라 검색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03455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아이템샵</a:t>
                      </a:r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29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30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336326"/>
              </p:ext>
            </p:extLst>
          </p:nvPr>
        </p:nvGraphicFramePr>
        <p:xfrm>
          <a:off x="1809968" y="1556792"/>
          <a:ext cx="5372571" cy="3692838"/>
        </p:xfrm>
        <a:graphic>
          <a:graphicData uri="http://schemas.openxmlformats.org/drawingml/2006/table">
            <a:tbl>
              <a:tblPr/>
              <a:tblGrid>
                <a:gridCol w="28553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6858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0080"/>
                <a:gridCol w="648072"/>
                <a:gridCol w="4502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241021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글 제목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10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Hello~! I Like Cat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[10]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홍길동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2018-9-19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4153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1" name="그림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133" y="5949280"/>
            <a:ext cx="2118240" cy="254488"/>
          </a:xfrm>
          <a:prstGeom prst="rect">
            <a:avLst/>
          </a:prstGeom>
        </p:spPr>
      </p:pic>
      <p:sp>
        <p:nvSpPr>
          <p:cNvPr id="61" name="모서리가 둥근 직사각형 60"/>
          <p:cNvSpPr/>
          <p:nvPr/>
        </p:nvSpPr>
        <p:spPr>
          <a:xfrm>
            <a:off x="6614011" y="5721630"/>
            <a:ext cx="576000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ysClr val="windowText" lastClr="000000"/>
                </a:solidFill>
              </a:rPr>
              <a:t>글쓰기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7002440" y="5443579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3" name="타원 6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64" name="이등변 삼각형 6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1520169" y="952892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5" name="타원 74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6" name="이등변 삼각형 75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2843808" y="1550733"/>
            <a:ext cx="252028" cy="288032"/>
            <a:chOff x="1210666" y="1988840"/>
            <a:chExt cx="1008111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8" name="타원 77"/>
            <p:cNvSpPr/>
            <p:nvPr/>
          </p:nvSpPr>
          <p:spPr>
            <a:xfrm>
              <a:off x="1210666" y="1988840"/>
              <a:ext cx="1008111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81" name="이등변 삼각형 80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pic>
        <p:nvPicPr>
          <p:cNvPr id="82" name="Picture 2" descr="Paylet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직사각형 72"/>
          <p:cNvSpPr/>
          <p:nvPr/>
        </p:nvSpPr>
        <p:spPr bwMode="auto">
          <a:xfrm>
            <a:off x="4681888" y="5478972"/>
            <a:ext cx="1408853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6145128" y="5468481"/>
            <a:ext cx="459964" cy="18443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검색</a:t>
            </a:r>
            <a:endParaRPr lang="ko-KR" altLang="en-US" sz="900" dirty="0"/>
          </a:p>
        </p:txBody>
      </p:sp>
      <p:grpSp>
        <p:nvGrpSpPr>
          <p:cNvPr id="83" name="그룹 82"/>
          <p:cNvGrpSpPr/>
          <p:nvPr/>
        </p:nvGrpSpPr>
        <p:grpSpPr>
          <a:xfrm>
            <a:off x="6524631" y="5283522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4" name="타원 83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4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85" name="이등변 삼각형 84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2542343" y="543921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검색조</a:t>
            </a:r>
            <a:r>
              <a:rPr lang="ko-KR" altLang="en-US" sz="900" dirty="0"/>
              <a:t>건</a:t>
            </a:r>
          </a:p>
        </p:txBody>
      </p:sp>
      <p:sp>
        <p:nvSpPr>
          <p:cNvPr id="87" name="직사각형 86"/>
          <p:cNvSpPr/>
          <p:nvPr/>
        </p:nvSpPr>
        <p:spPr bwMode="auto">
          <a:xfrm>
            <a:off x="3205608" y="5473726"/>
            <a:ext cx="1408853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글 제목</a:t>
            </a: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8" name="그룹 34"/>
          <p:cNvGrpSpPr>
            <a:grpSpLocks/>
          </p:cNvGrpSpPr>
          <p:nvPr/>
        </p:nvGrpSpPr>
        <p:grpSpPr bwMode="auto">
          <a:xfrm>
            <a:off x="4409379" y="5474615"/>
            <a:ext cx="213395" cy="214962"/>
            <a:chOff x="2239963" y="6159500"/>
            <a:chExt cx="139700" cy="182563"/>
          </a:xfrm>
        </p:grpSpPr>
        <p:sp>
          <p:nvSpPr>
            <p:cNvPr id="89" name="Rectangle 5"/>
            <p:cNvSpPr>
              <a:spLocks noChangeArrowheads="1"/>
            </p:cNvSpPr>
            <p:nvPr/>
          </p:nvSpPr>
          <p:spPr bwMode="auto">
            <a:xfrm>
              <a:off x="2371725" y="6159500"/>
              <a:ext cx="7938" cy="1825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Rectangle 9"/>
            <p:cNvSpPr>
              <a:spLocks noChangeArrowheads="1"/>
            </p:cNvSpPr>
            <p:nvPr/>
          </p:nvSpPr>
          <p:spPr bwMode="auto">
            <a:xfrm>
              <a:off x="2363788" y="6167438"/>
              <a:ext cx="7938" cy="1666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1" name="Rectangle 13"/>
            <p:cNvSpPr>
              <a:spLocks noChangeArrowheads="1"/>
            </p:cNvSpPr>
            <p:nvPr/>
          </p:nvSpPr>
          <p:spPr bwMode="auto">
            <a:xfrm>
              <a:off x="2355850" y="6175375"/>
              <a:ext cx="7938" cy="150813"/>
            </a:xfrm>
            <a:prstGeom prst="rect">
              <a:avLst/>
            </a:prstGeom>
            <a:solidFill>
              <a:srgbClr val="40404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2" name="Rectangle 14"/>
            <p:cNvSpPr>
              <a:spLocks noChangeArrowheads="1"/>
            </p:cNvSpPr>
            <p:nvPr/>
          </p:nvSpPr>
          <p:spPr bwMode="auto">
            <a:xfrm>
              <a:off x="2239963" y="6316663"/>
              <a:ext cx="115888" cy="9525"/>
            </a:xfrm>
            <a:prstGeom prst="rect">
              <a:avLst/>
            </a:prstGeom>
            <a:solidFill>
              <a:srgbClr val="40404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3" name="Rectangle 15"/>
            <p:cNvSpPr>
              <a:spLocks noChangeArrowheads="1"/>
            </p:cNvSpPr>
            <p:nvPr/>
          </p:nvSpPr>
          <p:spPr bwMode="auto">
            <a:xfrm>
              <a:off x="2239963" y="6175375"/>
              <a:ext cx="7938" cy="1412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4" name="Rectangle 16"/>
            <p:cNvSpPr>
              <a:spLocks noChangeArrowheads="1"/>
            </p:cNvSpPr>
            <p:nvPr/>
          </p:nvSpPr>
          <p:spPr bwMode="auto">
            <a:xfrm>
              <a:off x="2247900" y="6175375"/>
              <a:ext cx="107950" cy="9525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5" name="Rectangle 17"/>
            <p:cNvSpPr>
              <a:spLocks noChangeArrowheads="1"/>
            </p:cNvSpPr>
            <p:nvPr/>
          </p:nvSpPr>
          <p:spPr bwMode="auto">
            <a:xfrm>
              <a:off x="2347913" y="6184900"/>
              <a:ext cx="7938" cy="131763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6" name="Rectangle 18"/>
            <p:cNvSpPr>
              <a:spLocks noChangeArrowheads="1"/>
            </p:cNvSpPr>
            <p:nvPr/>
          </p:nvSpPr>
          <p:spPr bwMode="auto">
            <a:xfrm>
              <a:off x="2247900" y="6308725"/>
              <a:ext cx="100013" cy="7938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7" name="Rectangle 19"/>
            <p:cNvSpPr>
              <a:spLocks noChangeArrowheads="1"/>
            </p:cNvSpPr>
            <p:nvPr/>
          </p:nvSpPr>
          <p:spPr bwMode="auto">
            <a:xfrm>
              <a:off x="2247900" y="6184900"/>
              <a:ext cx="7938" cy="1238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9" name="Rectangle 20"/>
            <p:cNvSpPr>
              <a:spLocks noChangeArrowheads="1"/>
            </p:cNvSpPr>
            <p:nvPr/>
          </p:nvSpPr>
          <p:spPr bwMode="auto">
            <a:xfrm>
              <a:off x="2255838" y="6184900"/>
              <a:ext cx="92075" cy="79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0" name="Rectangle 21"/>
            <p:cNvSpPr>
              <a:spLocks noChangeArrowheads="1"/>
            </p:cNvSpPr>
            <p:nvPr/>
          </p:nvSpPr>
          <p:spPr bwMode="auto">
            <a:xfrm>
              <a:off x="2255838" y="6186581"/>
              <a:ext cx="92075" cy="1158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1" name="Rectangle 22"/>
            <p:cNvSpPr>
              <a:spLocks noChangeArrowheads="1"/>
            </p:cNvSpPr>
            <p:nvPr/>
          </p:nvSpPr>
          <p:spPr bwMode="auto">
            <a:xfrm>
              <a:off x="2293938" y="6259513"/>
              <a:ext cx="7938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2" name="Rectangle 23"/>
            <p:cNvSpPr>
              <a:spLocks noChangeArrowheads="1"/>
            </p:cNvSpPr>
            <p:nvPr/>
          </p:nvSpPr>
          <p:spPr bwMode="auto">
            <a:xfrm>
              <a:off x="2286000" y="6251575"/>
              <a:ext cx="23813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" name="Rectangle 24"/>
            <p:cNvSpPr>
              <a:spLocks noChangeArrowheads="1"/>
            </p:cNvSpPr>
            <p:nvPr/>
          </p:nvSpPr>
          <p:spPr bwMode="auto">
            <a:xfrm>
              <a:off x="2278063" y="6242050"/>
              <a:ext cx="39688" cy="95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4" name="Rectangle 25"/>
            <p:cNvSpPr>
              <a:spLocks noChangeArrowheads="1"/>
            </p:cNvSpPr>
            <p:nvPr/>
          </p:nvSpPr>
          <p:spPr bwMode="auto">
            <a:xfrm>
              <a:off x="2271713" y="6234113"/>
              <a:ext cx="53975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5" name="직사각형 104"/>
          <p:cNvSpPr/>
          <p:nvPr/>
        </p:nvSpPr>
        <p:spPr bwMode="auto">
          <a:xfrm>
            <a:off x="3201074" y="5635553"/>
            <a:ext cx="1384603" cy="3137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글 제목</a:t>
            </a:r>
            <a:endParaRPr kumimoji="0" lang="en-US" altLang="ko-KR" sz="8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작성</a:t>
            </a:r>
            <a:r>
              <a:rPr lang="ko-KR" altLang="en-US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354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157786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189862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134192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952907"/>
              </p:ext>
            </p:extLst>
          </p:nvPr>
        </p:nvGraphicFramePr>
        <p:xfrm>
          <a:off x="7269163" y="1052736"/>
          <a:ext cx="1715394" cy="1758256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글쓰기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게시물 등록 후 상세보기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글 조회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232030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아이템샵</a:t>
                      </a:r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sp>
        <p:nvSpPr>
          <p:cNvPr id="29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게시판</a:t>
            </a:r>
          </a:p>
        </p:txBody>
      </p:sp>
      <p:sp>
        <p:nvSpPr>
          <p:cNvPr id="30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smtClean="0">
                <a:solidFill>
                  <a:schemeClr val="tx1"/>
                </a:solidFill>
                <a:latin typeface="+mn-ea"/>
                <a:ea typeface="+mn-ea"/>
              </a:rPr>
              <a:t>게시물 등록</a:t>
            </a:r>
            <a:endParaRPr lang="ko-KR" altLang="en-US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838697" y="1814627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제목</a:t>
            </a:r>
            <a:endParaRPr lang="ko-KR" altLang="en-US" sz="900" dirty="0"/>
          </a:p>
        </p:txBody>
      </p:sp>
      <p:sp>
        <p:nvSpPr>
          <p:cNvPr id="32" name="직사각형 31"/>
          <p:cNvSpPr/>
          <p:nvPr/>
        </p:nvSpPr>
        <p:spPr>
          <a:xfrm>
            <a:off x="2236943" y="1830930"/>
            <a:ext cx="4855338" cy="2160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060848"/>
            <a:ext cx="5236212" cy="2883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모서리가 둥근 직사각형 33"/>
          <p:cNvSpPr/>
          <p:nvPr/>
        </p:nvSpPr>
        <p:spPr>
          <a:xfrm>
            <a:off x="5456310" y="5807557"/>
            <a:ext cx="740776" cy="260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저장하기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322595" y="5807557"/>
            <a:ext cx="740776" cy="260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취</a:t>
            </a:r>
            <a:r>
              <a:rPr lang="ko-KR" altLang="en-US" sz="900">
                <a:solidFill>
                  <a:schemeClr val="tx1"/>
                </a:solidFill>
              </a:rPr>
              <a:t>소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5869392" y="5566309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7" name="타원 3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38" name="이등변 삼각형 3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6847789" y="556631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0" name="타원 39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41" name="이등변 삼각형 40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rgbClr val="D67484"/>
          </a:solidFill>
        </p:grpSpPr>
        <p:sp>
          <p:nvSpPr>
            <p:cNvPr id="43" name="직사각형 42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글 쓰기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52" name="Picture 2" descr="Paylet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681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1165</TotalTime>
  <Words>2974</Words>
  <Application>Microsoft Office PowerPoint</Application>
  <PresentationFormat>화면 슬라이드 쇼(4:3)</PresentationFormat>
  <Paragraphs>1120</Paragraphs>
  <Slides>30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희원</dc:creator>
  <cp:lastModifiedBy>김 희원</cp:lastModifiedBy>
  <cp:revision>84</cp:revision>
  <dcterms:created xsi:type="dcterms:W3CDTF">2018-09-20T00:19:56Z</dcterms:created>
  <dcterms:modified xsi:type="dcterms:W3CDTF">2018-10-26T01:52:40Z</dcterms:modified>
</cp:coreProperties>
</file>