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3" r:id="rId27"/>
    <p:sldId id="286" r:id="rId28"/>
    <p:sldId id="288" r:id="rId29"/>
    <p:sldId id="289" r:id="rId30"/>
    <p:sldId id="284" r:id="rId31"/>
    <p:sldId id="290" r:id="rId32"/>
    <p:sldId id="291" r:id="rId33"/>
    <p:sldId id="293" r:id="rId34"/>
    <p:sldId id="285" r:id="rId35"/>
    <p:sldId id="295" r:id="rId36"/>
    <p:sldId id="298" r:id="rId37"/>
    <p:sldId id="297" r:id="rId38"/>
    <p:sldId id="299" r:id="rId39"/>
    <p:sldId id="300" r:id="rId40"/>
    <p:sldId id="301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9FBFD"/>
    <a:srgbClr val="CCECFF"/>
    <a:srgbClr val="E3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10" autoAdjust="0"/>
  </p:normalViewPr>
  <p:slideViewPr>
    <p:cSldViewPr>
      <p:cViewPr>
        <p:scale>
          <a:sx n="100" d="100"/>
          <a:sy n="100" d="100"/>
        </p:scale>
        <p:origin x="-1944" y="-336"/>
      </p:cViewPr>
      <p:guideLst>
        <p:guide orient="horz" pos="3385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74432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591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2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3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F163-0EA9-469E-BA06-385A3C7D4104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CE34-BD03-40DF-BD28-A83235B24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5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control" Target="../activeX/activeX2.xml"/><Relationship Id="rId7" Type="http://schemas.openxmlformats.org/officeDocument/2006/relationships/image" Target="../media/image7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7" Type="http://schemas.openxmlformats.org/officeDocument/2006/relationships/image" Target="../media/image8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관리자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</a:t>
            </a:r>
            <a:r>
              <a:rPr lang="en-US" altLang="ko-KR" sz="1400" dirty="0" smtClean="0"/>
              <a:t>2018.11.24</a:t>
            </a:r>
            <a:endParaRPr lang="en-US" altLang="ko-KR" sz="1400" dirty="0" smtClean="0"/>
          </a:p>
          <a:p>
            <a:pPr eaLnBrk="1" hangingPunct="1"/>
            <a:r>
              <a:rPr lang="en-US" altLang="ko-KR" sz="1400" dirty="0" smtClean="0"/>
              <a:t>Version : </a:t>
            </a:r>
            <a:r>
              <a:rPr lang="en-US" altLang="ko-KR" sz="1400" dirty="0" smtClean="0"/>
              <a:t>v1.2.2</a:t>
            </a:r>
            <a:endParaRPr lang="ko-KR" altLang="en-US" sz="1400" dirty="0"/>
          </a:p>
        </p:txBody>
      </p:sp>
      <p:pic>
        <p:nvPicPr>
          <p:cNvPr id="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4343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2661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6724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3571"/>
              </p:ext>
            </p:extLst>
          </p:nvPr>
        </p:nvGraphicFramePr>
        <p:xfrm>
          <a:off x="7269163" y="1052736"/>
          <a:ext cx="1715394" cy="19986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관리자에게는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권한유형에 따라 관리자 목록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0520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81097" y="12644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관리자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97566"/>
              </p:ext>
            </p:extLst>
          </p:nvPr>
        </p:nvGraphicFramePr>
        <p:xfrm>
          <a:off x="1809967" y="2686856"/>
          <a:ext cx="5317140" cy="3118408"/>
        </p:xfrm>
        <a:graphic>
          <a:graphicData uri="http://schemas.openxmlformats.org/drawingml/2006/table">
            <a:tbl>
              <a:tblPr/>
              <a:tblGrid>
                <a:gridCol w="410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7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9772"/>
                <a:gridCol w="501666"/>
                <a:gridCol w="1282326"/>
                <a:gridCol w="754907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Master1990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2017-02-08 11:14:42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Heeee114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2017-02-09 11:15:42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GeeGee456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2017-02-10 10:14:42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534959" y="299695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34959" y="320254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534959" y="341215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</a:t>
            </a:r>
            <a:r>
              <a:rPr lang="ko-KR" altLang="en-US" sz="800" dirty="0"/>
              <a:t>정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815167" y="1502056"/>
            <a:ext cx="5327093" cy="702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012850" y="189371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권한유형</a:t>
            </a:r>
            <a:endParaRPr lang="ko-KR" altLang="en-US" sz="800" dirty="0"/>
          </a:p>
        </p:txBody>
      </p:sp>
      <p:sp>
        <p:nvSpPr>
          <p:cNvPr id="134" name="직사각형 133"/>
          <p:cNvSpPr/>
          <p:nvPr/>
        </p:nvSpPr>
        <p:spPr bwMode="auto">
          <a:xfrm>
            <a:off x="5378769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880619" y="1936267"/>
            <a:ext cx="1367185" cy="1668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34"/>
          <p:cNvGrpSpPr>
            <a:grpSpLocks/>
          </p:cNvGrpSpPr>
          <p:nvPr/>
        </p:nvGrpSpPr>
        <p:grpSpPr bwMode="auto">
          <a:xfrm>
            <a:off x="4067661" y="1912212"/>
            <a:ext cx="213395" cy="214962"/>
            <a:chOff x="2239963" y="6159500"/>
            <a:chExt cx="139700" cy="182563"/>
          </a:xfrm>
        </p:grpSpPr>
        <p:sp>
          <p:nvSpPr>
            <p:cNvPr id="11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4" name="직사각형 143"/>
          <p:cNvSpPr/>
          <p:nvPr/>
        </p:nvSpPr>
        <p:spPr>
          <a:xfrm>
            <a:off x="1809620" y="226900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직사각형 142"/>
          <p:cNvSpPr/>
          <p:nvPr/>
        </p:nvSpPr>
        <p:spPr bwMode="auto">
          <a:xfrm>
            <a:off x="2880619" y="2109552"/>
            <a:ext cx="1368667" cy="7394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>
              <a:spcBef>
                <a:spcPct val="50000"/>
              </a:spcBef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</a:t>
            </a: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</a:t>
            </a:r>
            <a:endParaRPr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회원 관리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844425" y="272300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35" name="모서리가 둥근 직사각형 134"/>
          <p:cNvSpPr/>
          <p:nvPr/>
        </p:nvSpPr>
        <p:spPr>
          <a:xfrm>
            <a:off x="6516216" y="231226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 bwMode="auto">
          <a:xfrm>
            <a:off x="2883428" y="1599913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012850" y="1565105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관리자아이디</a:t>
            </a:r>
            <a:endParaRPr lang="ko-KR" altLang="en-US" sz="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641199" y="156510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명</a:t>
            </a:r>
            <a:endParaRPr lang="ko-KR" altLang="en-US" sz="8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6768244" y="206084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7" name="타원 136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8" name="이등변 삼각형 1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4839696" y="2496702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4" name="타원 73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5" name="이등변 삼각형 7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9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565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8066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7409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8874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476809"/>
              </p:ext>
            </p:extLst>
          </p:nvPr>
        </p:nvGraphicFramePr>
        <p:xfrm>
          <a:off x="1912464" y="1926033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 bwMode="auto">
          <a:xfrm>
            <a:off x="3327805" y="32364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===== select =====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4"/>
          <p:cNvGrpSpPr>
            <a:grpSpLocks/>
          </p:cNvGrpSpPr>
          <p:nvPr/>
        </p:nvGrpSpPr>
        <p:grpSpPr bwMode="auto">
          <a:xfrm>
            <a:off x="4554513" y="3212422"/>
            <a:ext cx="193995" cy="214963"/>
            <a:chOff x="2239963" y="6159500"/>
            <a:chExt cx="139700" cy="182563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관리자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4" y="198884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4" y="230232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5" y="260698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3789" y="2908318"/>
            <a:ext cx="1408853" cy="1739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7072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819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499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42076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관리자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10206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112944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4940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8105"/>
              </p:ext>
            </p:extLst>
          </p:nvPr>
        </p:nvGraphicFramePr>
        <p:xfrm>
          <a:off x="1912464" y="1927878"/>
          <a:ext cx="5155991" cy="153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80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권한 유형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3270879" y="32237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회원 관리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34"/>
          <p:cNvGrpSpPr>
            <a:grpSpLocks/>
          </p:cNvGrpSpPr>
          <p:nvPr/>
        </p:nvGrpSpPr>
        <p:grpSpPr bwMode="auto">
          <a:xfrm>
            <a:off x="4469049" y="3203243"/>
            <a:ext cx="213395" cy="214962"/>
            <a:chOff x="2239963" y="6159500"/>
            <a:chExt cx="139700" cy="182563"/>
          </a:xfrm>
        </p:grpSpPr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961068" y="17982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Title 1"/>
          <p:cNvSpPr txBox="1">
            <a:spLocks/>
          </p:cNvSpPr>
          <p:nvPr/>
        </p:nvSpPr>
        <p:spPr bwMode="auto">
          <a:xfrm>
            <a:off x="5230068" y="602408"/>
            <a:ext cx="3818682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정보 수정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김일</a:t>
            </a:r>
            <a:r>
              <a:rPr lang="ko-KR" altLang="en-US" sz="800" dirty="0" err="1">
                <a:solidFill>
                  <a:schemeClr val="tx1"/>
                </a:solidFill>
              </a:rPr>
              <a:t>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2750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회원 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7816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707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9684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38550"/>
              </p:ext>
            </p:extLst>
          </p:nvPr>
        </p:nvGraphicFramePr>
        <p:xfrm>
          <a:off x="7269163" y="1052736"/>
          <a:ext cx="1715394" cy="15459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와 해당 관리자에게만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정보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이름과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전화번호는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마스킹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처리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6233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949149" y="150940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회</a:t>
            </a:r>
            <a:r>
              <a:rPr lang="ko-KR" altLang="en-US" sz="1000" b="1" dirty="0"/>
              <a:t>원</a:t>
            </a:r>
            <a:r>
              <a:rPr lang="ko-KR" altLang="en-US" sz="1000" b="1" dirty="0" smtClean="0"/>
              <a:t>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533175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4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99648"/>
              </p:ext>
            </p:extLst>
          </p:nvPr>
        </p:nvGraphicFramePr>
        <p:xfrm>
          <a:off x="1809967" y="2685419"/>
          <a:ext cx="5368785" cy="2527352"/>
        </p:xfrm>
        <a:graphic>
          <a:graphicData uri="http://schemas.openxmlformats.org/drawingml/2006/table">
            <a:tbl>
              <a:tblPr/>
              <a:tblGrid>
                <a:gridCol w="316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90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456"/>
                <a:gridCol w="1108043"/>
                <a:gridCol w="1049793"/>
                <a:gridCol w="720080"/>
                <a:gridCol w="69286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등급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자세히보기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Coolman110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010-22**-*212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2018-10-15 12:20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/>
                        <a:t>Vip</a:t>
                      </a:r>
                      <a:r>
                        <a:rPr lang="ko-KR" altLang="en-US" sz="800" dirty="0" smtClean="0"/>
                        <a:t>회원</a:t>
                      </a:r>
                      <a:endParaRPr lang="ko-KR" altLang="en-US" sz="800" dirty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6581567" y="2990232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보기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81567" y="3195825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581567" y="3405433"/>
            <a:ext cx="413305" cy="1834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보기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6914901" y="52874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15167" y="1556792"/>
            <a:ext cx="5327093" cy="54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876256" y="24693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51027" y="172183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 bwMode="auto">
          <a:xfrm>
            <a:off x="3014292" y="1756344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220072" y="1750277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4461402" y="2496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0" name="타원 2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1" name="이등변 삼각형 21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1826246" y="2150122"/>
            <a:ext cx="5327093" cy="27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6516216" y="2193383"/>
            <a:ext cx="459964" cy="18443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grpSp>
        <p:nvGrpSpPr>
          <p:cNvPr id="214" name="그룹 213"/>
          <p:cNvGrpSpPr/>
          <p:nvPr/>
        </p:nvGrpSpPr>
        <p:grpSpPr>
          <a:xfrm>
            <a:off x="6768244" y="1941968"/>
            <a:ext cx="252028" cy="288032"/>
            <a:chOff x="1210666" y="1988840"/>
            <a:chExt cx="1008110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5" name="타원 214"/>
            <p:cNvSpPr/>
            <p:nvPr/>
          </p:nvSpPr>
          <p:spPr>
            <a:xfrm>
              <a:off x="1210666" y="1988840"/>
              <a:ext cx="1008110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216" name="이등변 삼각형 21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716016" y="172790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</a:t>
            </a:r>
            <a:endParaRPr lang="ko-KR" altLang="en-US" sz="900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4440810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810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40810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3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1492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1808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2179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721"/>
              </p:ext>
            </p:extLst>
          </p:nvPr>
        </p:nvGraphicFramePr>
        <p:xfrm>
          <a:off x="7269163" y="1052736"/>
          <a:ext cx="1715394" cy="19580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관리자가 회원 등록하면 등급은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사용자페이지에서 등록하면 등급은 일반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취소버튼 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28184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455" y="148793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54280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원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53703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54474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32331" y="53595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350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55628"/>
              </p:ext>
            </p:extLst>
          </p:nvPr>
        </p:nvGraphicFramePr>
        <p:xfrm>
          <a:off x="1912464" y="1926033"/>
          <a:ext cx="5155991" cy="3124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>
          <a:xfrm>
            <a:off x="3297555" y="3806891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065507" y="3806891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3304352" y="4137205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3" name="그룹 34"/>
          <p:cNvGrpSpPr>
            <a:grpSpLocks/>
          </p:cNvGrpSpPr>
          <p:nvPr/>
        </p:nvGrpSpPr>
        <p:grpSpPr bwMode="auto">
          <a:xfrm>
            <a:off x="3595013" y="4124264"/>
            <a:ext cx="213395" cy="214962"/>
            <a:chOff x="2239963" y="6159500"/>
            <a:chExt cx="139700" cy="182563"/>
          </a:xfrm>
        </p:grpSpPr>
        <p:sp>
          <p:nvSpPr>
            <p:cNvPr id="144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4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5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7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8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모서리가 둥근 직사각형 165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7" name="직선 연결선 166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707821" y="40458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0" name="타원 1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1" name="이등변 삼각형 1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3" name="모서리가 둥근 직사각형 82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33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9328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5139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202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86304"/>
              </p:ext>
            </p:extLst>
          </p:nvPr>
        </p:nvGraphicFramePr>
        <p:xfrm>
          <a:off x="7269163" y="1052736"/>
          <a:ext cx="1715394" cy="79572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47079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096671" y="529833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5" name="모서리가 둥근 직사각형 74"/>
          <p:cNvSpPr/>
          <p:nvPr/>
        </p:nvSpPr>
        <p:spPr>
          <a:xfrm>
            <a:off x="4492032" y="5472740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28365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278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1452"/>
              </p:ext>
            </p:extLst>
          </p:nvPr>
        </p:nvGraphicFramePr>
        <p:xfrm>
          <a:off x="1912464" y="1935072"/>
          <a:ext cx="5155991" cy="3060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김신입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010-2222-8523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hello0258@naver.com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2018.9.9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872" y="1653559"/>
            <a:ext cx="2474522" cy="25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1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477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7889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9029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78186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수정된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3419872" y="5614811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4492032" y="5616756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87" name="그룹 86"/>
          <p:cNvGrpSpPr/>
          <p:nvPr/>
        </p:nvGrpSpPr>
        <p:grpSpPr>
          <a:xfrm>
            <a:off x="2849947" y="105060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타원 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9" name="이등변 삼각형 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6270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3297555" y="3813972"/>
            <a:ext cx="722517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065507" y="3813972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aphicFrame>
        <p:nvGraphicFramePr>
          <p:cNvPr id="135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1072"/>
              </p:ext>
            </p:extLst>
          </p:nvPr>
        </p:nvGraphicFramePr>
        <p:xfrm>
          <a:off x="1912464" y="1926033"/>
          <a:ext cx="5155991" cy="3430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Admin1995</a:t>
                      </a:r>
                      <a:endParaRPr lang="ko-KR" altLang="en-US" sz="800" dirty="0" smtClean="0"/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보유한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" name="직사각형 135"/>
          <p:cNvSpPr/>
          <p:nvPr/>
        </p:nvSpPr>
        <p:spPr bwMode="auto">
          <a:xfrm>
            <a:off x="3304352" y="4121891"/>
            <a:ext cx="316246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34"/>
          <p:cNvGrpSpPr>
            <a:grpSpLocks/>
          </p:cNvGrpSpPr>
          <p:nvPr/>
        </p:nvGrpSpPr>
        <p:grpSpPr bwMode="auto">
          <a:xfrm>
            <a:off x="3595013" y="4108950"/>
            <a:ext cx="213395" cy="214962"/>
            <a:chOff x="2239963" y="6159500"/>
            <a:chExt cx="139700" cy="182563"/>
          </a:xfrm>
        </p:grpSpPr>
        <p:sp>
          <p:nvSpPr>
            <p:cNvPr id="138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1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김신</a:t>
            </a:r>
            <a:r>
              <a:rPr lang="ko-KR" altLang="en-US" sz="800" dirty="0" err="1">
                <a:solidFill>
                  <a:schemeClr val="tx1"/>
                </a:solidFill>
              </a:rPr>
              <a:t>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308877" y="3185195"/>
            <a:ext cx="2627921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01045647891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helloww@naver.com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168831" y="54276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96671" y="544235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3913846" y="4427611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4583704" y="4432165"/>
            <a:ext cx="679889" cy="17645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913846" y="4627059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3913846" y="4834523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44102" y="419426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타원 8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0" name="이등변 삼각형 8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70847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919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충전 내역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충전 내역 상세보기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0566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01222"/>
              </p:ext>
            </p:extLst>
          </p:nvPr>
        </p:nvGraphicFramePr>
        <p:xfrm>
          <a:off x="7269163" y="1052736"/>
          <a:ext cx="1715394" cy="11357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마우스를 올려놓을 때 지급 사유 내용 확인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취소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 내역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8810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32525"/>
              </p:ext>
            </p:extLst>
          </p:nvPr>
        </p:nvGraphicFramePr>
        <p:xfrm>
          <a:off x="1883850" y="2060852"/>
          <a:ext cx="5222992" cy="3671778"/>
        </p:xfrm>
        <a:graphic>
          <a:graphicData uri="http://schemas.openxmlformats.org/drawingml/2006/table">
            <a:tbl>
              <a:tblPr/>
              <a:tblGrid>
                <a:gridCol w="311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9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4530"/>
                <a:gridCol w="720080"/>
                <a:gridCol w="720080"/>
                <a:gridCol w="576064"/>
                <a:gridCol w="792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8618"/>
              </a:tblGrid>
              <a:tr h="28644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 수단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결제취소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지급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004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1759645" y="18608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6542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11" y="2362054"/>
            <a:ext cx="378321" cy="21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891889" y="21573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2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06915" y="2421707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권한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7668345" y="2424164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06.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57471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915" y="277343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06915" y="313347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06915" y="349351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cxnSp>
        <p:nvCxnSpPr>
          <p:cNvPr id="11" name="꺾인 연결선 10"/>
          <p:cNvCxnSpPr>
            <a:stCxn id="2" idx="2"/>
            <a:endCxn id="4" idx="0"/>
          </p:cNvCxnSpPr>
          <p:nvPr/>
        </p:nvCxnSpPr>
        <p:spPr bwMode="auto">
          <a:xfrm rot="5400000">
            <a:off x="2208932" y="48767"/>
            <a:ext cx="936923" cy="380895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꺾인 연결선 12"/>
          <p:cNvCxnSpPr/>
          <p:nvPr/>
        </p:nvCxnSpPr>
        <p:spPr bwMode="auto">
          <a:xfrm rot="10800000" flipV="1">
            <a:off x="3725833" y="1953245"/>
            <a:ext cx="856038" cy="79876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88418" y="78237"/>
            <a:ext cx="939380" cy="37524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1573064" y="278174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573064" y="314178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573064" y="3501827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68346" y="278502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68346" y="314506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68346" y="3505103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3865441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059833" y="2423345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059834" y="278420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059834" y="314424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059834" y="3504284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059832" y="38646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결제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3059832" y="422466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사용 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059832" y="458470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지급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3059834" y="494345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캐시 회수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44009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카테고리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644010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644010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4644010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44008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156177" y="2424983"/>
            <a:ext cx="1332000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05.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156178" y="278584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목록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156178" y="314588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156178" y="3505922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156176" y="3866260"/>
            <a:ext cx="1332000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</a:rPr>
              <a:t>삭제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51" name="꺾인 연결선 50"/>
          <p:cNvCxnSpPr>
            <a:stCxn id="7" idx="0"/>
          </p:cNvCxnSpPr>
          <p:nvPr/>
        </p:nvCxnSpPr>
        <p:spPr>
          <a:xfrm rot="5400000" flipH="1" flipV="1">
            <a:off x="3189556" y="1005630"/>
            <a:ext cx="468872" cy="236655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7" idx="0"/>
          </p:cNvCxnSpPr>
          <p:nvPr/>
        </p:nvCxnSpPr>
        <p:spPr>
          <a:xfrm rot="5400000" flipH="1" flipV="1">
            <a:off x="5074754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/>
          <p:nvPr/>
        </p:nvCxnSpPr>
        <p:spPr>
          <a:xfrm rot="5400000" flipH="1" flipV="1">
            <a:off x="6593412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977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6317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24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37355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1633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4282"/>
              </p:ext>
            </p:extLst>
          </p:nvPr>
        </p:nvGraphicFramePr>
        <p:xfrm>
          <a:off x="1912464" y="3706229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1964711" y="39634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3477848" y="4507325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VIP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회원에게 </a:t>
            </a:r>
            <a:r>
              <a:rPr kumimoji="1"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매달 </a:t>
            </a:r>
            <a:r>
              <a:rPr kumimoji="1"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50,000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원 캐시가 지급됩니다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962310" y="4128560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/>
              <a:t>코인</a:t>
            </a:r>
            <a:endParaRPr lang="ko-KR" altLang="en-US" sz="11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19857" y="5184708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충전하기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29281" y="501230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491880" y="4146172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10,000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964711" y="4363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8" name="타원 10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9" name="이등변 삼각형 10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5796136" y="186084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17" y="2009193"/>
            <a:ext cx="1228856" cy="15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057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4812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지급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285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94412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지급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지급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429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67714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회원에게 매달 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4123830" y="5184708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12" y="2291928"/>
            <a:ext cx="1391390" cy="141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3698644" y="5184708"/>
            <a:ext cx="1746711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회원 정보 상세보기로 이동</a:t>
            </a:r>
            <a:endParaRPr lang="ko-KR" altLang="en-US" sz="9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263050" y="4923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9525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4638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수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842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4647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캐시액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사유 작성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회수 결과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회수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4902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120919" y="547274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</a:t>
            </a:r>
            <a:r>
              <a:rPr lang="ko-KR" altLang="en-US" sz="900" dirty="0"/>
              <a:t>수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103" name="그룹 102"/>
          <p:cNvGrpSpPr/>
          <p:nvPr/>
        </p:nvGrpSpPr>
        <p:grpSpPr>
          <a:xfrm>
            <a:off x="4630343" y="53003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" name="타원 10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05" name="이등변 삼각형 10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3229"/>
              </p:ext>
            </p:extLst>
          </p:nvPr>
        </p:nvGraphicFramePr>
        <p:xfrm>
          <a:off x="1912464" y="3911861"/>
          <a:ext cx="5179816" cy="1090923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3477848" y="4712957"/>
            <a:ext cx="3326400" cy="21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악성 </a:t>
            </a: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작성으로 인해 일식적으로 모든 캐시를 회수합니다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962310" y="433419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코인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491880" y="4351804"/>
            <a:ext cx="1410718" cy="2106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9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11,000</a:t>
            </a:r>
            <a:endParaRPr kumimoji="1"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6136" y="198942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014171" y="419017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972406" y="458041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93" y="2198390"/>
            <a:ext cx="1436320" cy="138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856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8720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회수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70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78779"/>
              </p:ext>
            </p:extLst>
          </p:nvPr>
        </p:nvGraphicFramePr>
        <p:xfrm>
          <a:off x="7269163" y="1052736"/>
          <a:ext cx="1715394" cy="83634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회수 결과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현재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회원의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회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</a:t>
              </a: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6556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34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95597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타원 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698644" y="5184708"/>
            <a:ext cx="1746711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회원 정보 상세보기로 이동</a:t>
            </a:r>
            <a:endParaRPr lang="ko-KR" altLang="en-US" sz="900" dirty="0"/>
          </a:p>
        </p:txBody>
      </p:sp>
      <p:grpSp>
        <p:nvGrpSpPr>
          <p:cNvPr id="54" name="그룹 53"/>
          <p:cNvGrpSpPr/>
          <p:nvPr/>
        </p:nvGrpSpPr>
        <p:grpSpPr>
          <a:xfrm>
            <a:off x="5263050" y="492361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855" y="2203164"/>
            <a:ext cx="1666904" cy="14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4433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58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20072" y="602408"/>
            <a:ext cx="4624149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구매 내역</a:t>
            </a:r>
          </a:p>
          <a:p>
            <a:pPr algn="l"/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8183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48948"/>
              </p:ext>
            </p:extLst>
          </p:nvPr>
        </p:nvGraphicFramePr>
        <p:xfrm>
          <a:off x="7269163" y="1052736"/>
          <a:ext cx="1715394" cy="120774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아이템 구매 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구매한 아이템 상세보기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마우스를 올려놓으면 캐시 회수 사유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613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17659"/>
              </p:ext>
            </p:extLst>
          </p:nvPr>
        </p:nvGraphicFramePr>
        <p:xfrm>
          <a:off x="1914215" y="2060851"/>
          <a:ext cx="5178064" cy="3514599"/>
        </p:xfrm>
        <a:graphic>
          <a:graphicData uri="http://schemas.openxmlformats.org/drawingml/2006/table">
            <a:tbl>
              <a:tblPr/>
              <a:tblGrid>
                <a:gridCol w="281521"/>
                <a:gridCol w="1008112"/>
                <a:gridCol w="1008112"/>
                <a:gridCol w="874681"/>
                <a:gridCol w="1002819"/>
                <a:gridCol w="1002819"/>
              </a:tblGrid>
              <a:tr h="2932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2018112300022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70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763714" y="18322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876785" y="22288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4" y="2627387"/>
            <a:ext cx="667123" cy="2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760" y="2379365"/>
            <a:ext cx="667122" cy="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797868" y="24723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918550" y="276843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37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4183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7235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581176"/>
            <a:ext cx="5102572" cy="20855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아이템 구매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상세보기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839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43658"/>
              </p:ext>
            </p:extLst>
          </p:nvPr>
        </p:nvGraphicFramePr>
        <p:xfrm>
          <a:off x="7269163" y="1052736"/>
          <a:ext cx="1715394" cy="10673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106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64433" y="1745432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/>
              <a:t>000</a:t>
            </a:r>
            <a:r>
              <a:rPr lang="ko-KR" altLang="en-US" sz="900" b="1" dirty="0" smtClean="0"/>
              <a:t>회원님의</a:t>
            </a:r>
            <a:r>
              <a:rPr lang="en-US" altLang="ko-KR" sz="900" b="1" dirty="0" smtClean="0"/>
              <a:t>,</a:t>
            </a:r>
            <a:endParaRPr lang="ko-KR" altLang="en-US" sz="900" b="1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83135"/>
              </p:ext>
            </p:extLst>
          </p:nvPr>
        </p:nvGraphicFramePr>
        <p:xfrm>
          <a:off x="1891189" y="2006287"/>
          <a:ext cx="5192923" cy="1695206"/>
        </p:xfrm>
        <a:graphic>
          <a:graphicData uri="http://schemas.openxmlformats.org/drawingml/2006/table">
            <a:tbl>
              <a:tblPr/>
              <a:tblGrid>
                <a:gridCol w="1403128"/>
                <a:gridCol w="1403129"/>
                <a:gridCol w="1193333"/>
                <a:gridCol w="1193333"/>
              </a:tblGrid>
              <a:tr h="219640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82734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51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83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1926754" y="18448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69003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123728" y="2216648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2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523733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카테고리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311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111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712087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271517"/>
              </p:ext>
            </p:extLst>
          </p:nvPr>
        </p:nvGraphicFramePr>
        <p:xfrm>
          <a:off x="7269163" y="1052736"/>
          <a:ext cx="1715394" cy="170850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카테고리를 수정하거나 삭제할 수 있음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등록 버튼을 통해 게시판 카테고리 추가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1030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80203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00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/>
                <a:gridCol w="1385405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03773" y="11584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649991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8903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0906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504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42136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등록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5090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386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7602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7014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8353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45135"/>
              </p:ext>
            </p:extLst>
          </p:nvPr>
        </p:nvGraphicFramePr>
        <p:xfrm>
          <a:off x="7269163" y="1052736"/>
          <a:ext cx="1715394" cy="212303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입력 후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게시판명 중복 시 중복 알림 메시지와 함께 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게시판 카테고리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</a:t>
            </a:r>
            <a:r>
              <a:rPr lang="ko-KR" altLang="en-US" sz="1000" b="1" dirty="0" smtClean="0"/>
              <a:t>카테고리 수정</a:t>
            </a:r>
            <a:endParaRPr lang="ko-KR" altLang="en-US" sz="1000" b="1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69123"/>
              </p:ext>
            </p:extLst>
          </p:nvPr>
        </p:nvGraphicFramePr>
        <p:xfrm>
          <a:off x="1900718" y="1581459"/>
          <a:ext cx="5155991" cy="306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6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3157718" y="1647531"/>
            <a:ext cx="2937766" cy="18471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후기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6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97389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01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579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카테고리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5400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00276"/>
              </p:ext>
            </p:extLst>
          </p:nvPr>
        </p:nvGraphicFramePr>
        <p:xfrm>
          <a:off x="7269163" y="1052736"/>
          <a:ext cx="1715394" cy="163642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카테고리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게시판 카테고리를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게시판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8846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87451"/>
              </p:ext>
            </p:extLst>
          </p:nvPr>
        </p:nvGraphicFramePr>
        <p:xfrm>
          <a:off x="1924955" y="1556792"/>
          <a:ext cx="5112570" cy="3868945"/>
        </p:xfrm>
        <a:graphic>
          <a:graphicData uri="http://schemas.openxmlformats.org/drawingml/2006/table">
            <a:tbl>
              <a:tblPr/>
              <a:tblGrid>
                <a:gridCol w="4089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701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/>
                <a:gridCol w="1097373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게시글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생성일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 게시판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3151726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게시판 카테고리 목록</a:t>
            </a:r>
            <a:endParaRPr lang="ko-KR" altLang="en-US" sz="10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3851920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018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8413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해당 게시판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8239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204590"/>
              </p:ext>
            </p:extLst>
          </p:nvPr>
        </p:nvGraphicFramePr>
        <p:xfrm>
          <a:off x="7269163" y="1052736"/>
          <a:ext cx="1715394" cy="159580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24818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2"/>
                </a:solidFill>
              </a:rPr>
              <a:t>자유 게시판 </a:t>
            </a:r>
            <a:r>
              <a:rPr lang="ko-KR" altLang="en-US" sz="1000" b="1" dirty="0" smtClean="0"/>
              <a:t>목록</a:t>
            </a:r>
            <a:endParaRPr lang="ko-KR" altLang="en-US" sz="1000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973307" y="12167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027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grpSp>
        <p:nvGrpSpPr>
          <p:cNvPr id="60" name="그룹 59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직사각형 62"/>
          <p:cNvSpPr/>
          <p:nvPr/>
        </p:nvSpPr>
        <p:spPr bwMode="auto">
          <a:xfrm>
            <a:off x="2928058" y="5468481"/>
            <a:ext cx="3162683" cy="1844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0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1280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6664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52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목록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게시글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3440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691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24617"/>
              </p:ext>
            </p:extLst>
          </p:nvPr>
        </p:nvGraphicFramePr>
        <p:xfrm>
          <a:off x="7269163" y="1052736"/>
          <a:ext cx="1715394" cy="80854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1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54" name="직사각형 53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6346839" y="5404976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3" name="직선 연결선 72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6261668" y="5229200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타원 8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09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7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</a:t>
            </a:r>
            <a:r>
              <a:rPr lang="ko-KR" altLang="en-US" sz="4399" b="0" spc="-3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품</a:t>
            </a: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6812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6392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2200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6980"/>
              </p:ext>
            </p:extLst>
          </p:nvPr>
        </p:nvGraphicFramePr>
        <p:xfrm>
          <a:off x="7269163" y="1052736"/>
          <a:ext cx="1715394" cy="168070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상품관리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상품 목록을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 클릭 시 해당 상품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상세보기 페이지나 수정하기 페이지로 이동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39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6875079" y="56094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3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56054"/>
              </p:ext>
            </p:extLst>
          </p:nvPr>
        </p:nvGraphicFramePr>
        <p:xfrm>
          <a:off x="1924955" y="1556792"/>
          <a:ext cx="5112571" cy="3595216"/>
        </p:xfrm>
        <a:graphic>
          <a:graphicData uri="http://schemas.openxmlformats.org/drawingml/2006/table">
            <a:tbl>
              <a:tblPr/>
              <a:tblGrid>
                <a:gridCol w="296656"/>
                <a:gridCol w="766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0422"/>
                <a:gridCol w="893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/>
                <a:gridCol w="1241390"/>
              </a:tblGrid>
              <a:tr h="21602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상품번호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4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뱅크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오웬과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블루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29,900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상세보기 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수정하기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2518188" y="12140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상품 목록</a:t>
            </a:r>
            <a:endParaRPr lang="ko-KR" altLang="en-US" sz="10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6644027" y="1766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 bwMode="auto">
          <a:xfrm>
            <a:off x="2510776" y="5382574"/>
            <a:ext cx="3532923" cy="1844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098086" y="5382574"/>
            <a:ext cx="459964" cy="1844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68" name="그룹 67"/>
          <p:cNvGrpSpPr/>
          <p:nvPr/>
        </p:nvGrpSpPr>
        <p:grpSpPr>
          <a:xfrm>
            <a:off x="6378919" y="51415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3" y="1798247"/>
            <a:ext cx="793672" cy="69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14" y="2552964"/>
            <a:ext cx="939629" cy="46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3154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6908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등록하기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등록하기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4868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2398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등록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78542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</a:t>
            </a:r>
            <a:r>
              <a:rPr lang="ko-KR" altLang="en-US" sz="900" dirty="0"/>
              <a:t>품</a:t>
            </a:r>
            <a:r>
              <a:rPr lang="ko-KR" altLang="en-US" sz="900" dirty="0" smtClean="0"/>
              <a:t> 등록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돌아가기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471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7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99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605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수정하기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상품 수정하기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037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0840"/>
              </p:ext>
            </p:extLst>
          </p:nvPr>
        </p:nvGraphicFramePr>
        <p:xfrm>
          <a:off x="7269163" y="1052736"/>
          <a:ext cx="1715394" cy="14145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상품이 등록되며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176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이전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</a:t>
              </a: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6763"/>
              </p:ext>
            </p:extLst>
          </p:nvPr>
        </p:nvGraphicFramePr>
        <p:xfrm>
          <a:off x="1912464" y="1926033"/>
          <a:ext cx="5155991" cy="122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상품번호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금액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796136" y="1710589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20453" y="1487931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3419872" y="5127625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</a:t>
            </a:r>
            <a:r>
              <a:rPr lang="ko-KR" altLang="en-US" sz="900" dirty="0"/>
              <a:t>기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4096671" y="495516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4492032" y="5137883"/>
            <a:ext cx="896339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5168831" y="496542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타원 7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4" name="이등변 삼각형 7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78" name="직사각형 77"/>
          <p:cNvSpPr/>
          <p:nvPr/>
        </p:nvSpPr>
        <p:spPr bwMode="auto">
          <a:xfrm>
            <a:off x="3325733" y="198884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21030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5733" y="2302322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ko-KR" altLang="en-US" sz="800" dirty="0">
                <a:latin typeface="맑은 고딕" pitchFamily="50" charset="-127"/>
                <a:ea typeface="맑은 고딕" pitchFamily="50" charset="-127"/>
              </a:rPr>
              <a:t>자유의 여신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22924" y="2606980"/>
            <a:ext cx="280800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latin typeface="맑은 고딕" pitchFamily="50" charset="-127"/>
                <a:ea typeface="맑은 고딕" pitchFamily="50" charset="-127"/>
              </a:rPr>
              <a:t>139,900</a:t>
            </a:r>
            <a:endParaRPr kumimoji="1"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3325732" y="2900598"/>
            <a:ext cx="2808000" cy="1913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</a:t>
            </a:r>
            <a:r>
              <a:rPr kumimoji="0" lang="ko-KR" altLang="en-US" sz="8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선택된 파일 없음</a:t>
            </a:r>
            <a:endParaRPr kumimoji="0" lang="en-US" altLang="ko-KR" sz="800" dirty="0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314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77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6216558" y="1972187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3360237" y="2926548"/>
            <a:ext cx="594000" cy="1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파일선택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26" y="3234014"/>
            <a:ext cx="1837188" cy="172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8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365997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구매 내역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899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57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3158356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 내역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충전 내역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충전 내역 상세보기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8700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56152"/>
              </p:ext>
            </p:extLst>
          </p:nvPr>
        </p:nvGraphicFramePr>
        <p:xfrm>
          <a:off x="7269163" y="1052736"/>
          <a:ext cx="1715394" cy="113578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결제 목록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결제 목록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마우스를 올려놓을 때 지급 사유 내용 확인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취소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 내역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53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82133"/>
              </p:ext>
            </p:extLst>
          </p:nvPr>
        </p:nvGraphicFramePr>
        <p:xfrm>
          <a:off x="1883850" y="1772815"/>
          <a:ext cx="5222994" cy="4139635"/>
        </p:xfrm>
        <a:graphic>
          <a:graphicData uri="http://schemas.openxmlformats.org/drawingml/2006/table">
            <a:tbl>
              <a:tblPr/>
              <a:tblGrid>
                <a:gridCol w="23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064"/>
                <a:gridCol w="648072"/>
                <a:gridCol w="648072"/>
                <a:gridCol w="576064"/>
                <a:gridCol w="432048"/>
                <a:gridCol w="7292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7413"/>
              </a:tblGrid>
              <a:tr h="30891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 수단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결제취소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지급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7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25" y="6015551"/>
            <a:ext cx="2118240" cy="254488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1750026" y="15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6542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8" y="2143331"/>
            <a:ext cx="378321" cy="21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993167" y="194599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6795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3428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84748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53922"/>
              </p:ext>
            </p:extLst>
          </p:nvPr>
        </p:nvGraphicFramePr>
        <p:xfrm>
          <a:off x="7269163" y="1052736"/>
          <a:ext cx="1715394" cy="147379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유효성 체크 후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1979090" y="2360597"/>
            <a:ext cx="3744416" cy="23762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887495" y="252543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타원 3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890472" y="31109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1989" y="2789985"/>
            <a:ext cx="2278619" cy="1517488"/>
            <a:chOff x="2699792" y="2852936"/>
            <a:chExt cx="2278619" cy="1517488"/>
          </a:xfrm>
        </p:grpSpPr>
        <p:grpSp>
          <p:nvGrpSpPr>
            <p:cNvPr id="42" name="그룹 41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57" name="그림 56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8" name="TextBox 57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53" name="그림 52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54" name="TextBox 53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3" name="모서리가 둥근 직사각형 42"/>
            <p:cNvSpPr/>
            <p:nvPr/>
          </p:nvSpPr>
          <p:spPr>
            <a:xfrm>
              <a:off x="3511433" y="4109908"/>
              <a:ext cx="651247" cy="26051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로그인</a:t>
              </a:r>
              <a:endParaRPr lang="ko-KR" altLang="en-US" sz="9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997296" y="3813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타원 5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6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4988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2018-11-24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3739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20072" y="602408"/>
            <a:ext cx="4624149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관리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 정보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구매 내역</a:t>
            </a:r>
          </a:p>
          <a:p>
            <a:pPr algn="l"/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37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77426"/>
              </p:ext>
            </p:extLst>
          </p:nvPr>
        </p:nvGraphicFramePr>
        <p:xfrm>
          <a:off x="7269163" y="1052736"/>
          <a:ext cx="1715394" cy="120774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사용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아이템 구매 내역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을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599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구매한 아이템 상세보기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클릭 시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마우스를 올려놓으면 캐시 회수 사유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chemeClr val="accent5">
              <a:lumMod val="75000"/>
            </a:schemeClr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54" y="5766800"/>
            <a:ext cx="2118240" cy="254488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45332"/>
              </p:ext>
            </p:extLst>
          </p:nvPr>
        </p:nvGraphicFramePr>
        <p:xfrm>
          <a:off x="1914215" y="1772813"/>
          <a:ext cx="5178065" cy="3997386"/>
        </p:xfrm>
        <a:graphic>
          <a:graphicData uri="http://schemas.openxmlformats.org/drawingml/2006/table">
            <a:tbl>
              <a:tblPr/>
              <a:tblGrid>
                <a:gridCol w="235644"/>
                <a:gridCol w="909973"/>
                <a:gridCol w="576064"/>
                <a:gridCol w="864096"/>
                <a:gridCol w="913492"/>
                <a:gridCol w="839398"/>
                <a:gridCol w="839398"/>
              </a:tblGrid>
              <a:tr h="31604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 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2018112400003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1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2018112300022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own0610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회수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702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1712684" y="151722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567304" y="2280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0" name="이등변 삼각형 6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54" y="2487308"/>
            <a:ext cx="667123" cy="2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44" y="2165627"/>
            <a:ext cx="667122" cy="2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6883514" y="23368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타원 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3" name="이등변 삼각형 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239279" y="26964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7674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1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702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43911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6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0822"/>
              </p:ext>
            </p:extLst>
          </p:nvPr>
        </p:nvGraphicFramePr>
        <p:xfrm>
          <a:off x="7269163" y="1052736"/>
          <a:ext cx="1715394" cy="9548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관리자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클릭 시 로그인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개의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목록 보임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최신 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0116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0" name="TextBox 64"/>
          <p:cNvSpPr txBox="1">
            <a:spLocks noChangeArrowheads="1"/>
          </p:cNvSpPr>
          <p:nvPr/>
        </p:nvSpPr>
        <p:spPr bwMode="auto">
          <a:xfrm>
            <a:off x="1810244" y="3553627"/>
            <a:ext cx="2360613" cy="23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defTabSz="911225"/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최근 </a:t>
            </a:r>
            <a:r>
              <a:rPr lang="ko-KR" altLang="en-US" sz="1000" b="1" dirty="0" err="1" smtClean="0">
                <a:solidFill>
                  <a:srgbClr val="000000"/>
                </a:solidFill>
                <a:latin typeface="+mn-ea"/>
              </a:rPr>
              <a:t>게시글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Top 10</a:t>
            </a:r>
            <a:endParaRPr kumimoji="0" lang="en-US" altLang="ko-KR" sz="10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2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20124"/>
              </p:ext>
            </p:extLst>
          </p:nvPr>
        </p:nvGraphicFramePr>
        <p:xfrm>
          <a:off x="1809967" y="3814440"/>
          <a:ext cx="5354318" cy="2326248"/>
        </p:xfrm>
        <a:graphic>
          <a:graphicData uri="http://schemas.openxmlformats.org/drawingml/2006/table">
            <a:tbl>
              <a:tblPr/>
              <a:tblGrid>
                <a:gridCol w="429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16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104"/>
                <a:gridCol w="1008112"/>
                <a:gridCol w="864093"/>
              </a:tblGrid>
              <a:tr h="28803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3047591" y="341719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타원 3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011382" y="731520"/>
            <a:ext cx="252028" cy="288032"/>
            <a:chOff x="1210665" y="1988840"/>
            <a:chExt cx="1008113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5" y="1988840"/>
              <a:ext cx="1008113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권한 관리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8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5150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61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목록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6718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7548"/>
              </p:ext>
            </p:extLst>
          </p:nvPr>
        </p:nvGraphicFramePr>
        <p:xfrm>
          <a:off x="7269163" y="1052736"/>
          <a:ext cx="1715394" cy="200111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목록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그 이외의 관리자들은 권한 메뉴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권한 등록하기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Master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만 권한 수정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5708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379"/>
              </p:ext>
            </p:extLst>
          </p:nvPr>
        </p:nvGraphicFramePr>
        <p:xfrm>
          <a:off x="1809967" y="1556792"/>
          <a:ext cx="5327106" cy="4084969"/>
        </p:xfrm>
        <a:graphic>
          <a:graphicData uri="http://schemas.openxmlformats.org/drawingml/2006/table">
            <a:tbl>
              <a:tblPr/>
              <a:tblGrid>
                <a:gridCol w="407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903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9176"/>
              </a:tblGrid>
              <a:tr h="432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유형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Master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486134" y="103043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목록</a:t>
            </a:r>
            <a:endParaRPr lang="ko-KR" altLang="en-US" sz="10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86331" y="5909644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등</a:t>
            </a:r>
            <a:r>
              <a:rPr lang="ko-KR" altLang="en-US" sz="900" dirty="0"/>
              <a:t>록</a:t>
            </a:r>
            <a:r>
              <a:rPr lang="ko-KR" altLang="en-US" sz="900" dirty="0" smtClean="0"/>
              <a:t>하기</a:t>
            </a:r>
            <a:endParaRPr lang="ko-KR" altLang="en-US" sz="9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249472" y="5716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6104136" y="2020590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04136" y="2226183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104136" y="2435791"/>
            <a:ext cx="805416" cy="18340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 하기</a:t>
            </a:r>
            <a:endParaRPr lang="ko-KR" altLang="en-US" sz="8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6587483" y="176322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타원 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8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171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69655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185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032439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입력 후 권한 명 중복체크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항목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6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등</a:t>
            </a:r>
            <a:r>
              <a:rPr lang="ko-KR" altLang="en-US" sz="1000" b="1" dirty="0"/>
              <a:t>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81723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관리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841061" y="190878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 관리</a:t>
            </a:r>
            <a:endParaRPr lang="ko-KR" altLang="en-US" sz="8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119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197326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20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56025" y="197326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121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16463" y="1957388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10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55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5434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관리자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권한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932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70975"/>
              </p:ext>
            </p:extLst>
          </p:nvPr>
        </p:nvGraphicFramePr>
        <p:xfrm>
          <a:off x="7269163" y="1052736"/>
          <a:ext cx="1715394" cy="22043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수정 후 권한 명 중복체크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중복 체크 성공해야 저장 가능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권한 명 중복 시 중복 알림 메시지와 함께 권한 명 초기화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부여할 권한 코드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저장 후 권한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8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9" name="Picture 2" descr="Paylett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981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카테고리 관리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내역 관리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01191" y="125583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권한 수</a:t>
            </a:r>
            <a:r>
              <a:rPr lang="ko-KR" altLang="en-US" sz="1000" b="1" dirty="0"/>
              <a:t>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246186" y="2719330"/>
            <a:ext cx="740776" cy="26051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aphicFrame>
        <p:nvGraphicFramePr>
          <p:cNvPr id="6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17585"/>
              </p:ext>
            </p:extLst>
          </p:nvPr>
        </p:nvGraphicFramePr>
        <p:xfrm>
          <a:off x="1900718" y="1581459"/>
          <a:ext cx="5155991" cy="612000"/>
        </p:xfrm>
        <a:graphic>
          <a:graphicData uri="http://schemas.openxmlformats.org/drawingml/2006/table">
            <a:tbl>
              <a:tblPr/>
              <a:tblGrid>
                <a:gridCol w="10871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88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명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 항목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6228184" y="162880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5856" y="192216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권</a:t>
            </a:r>
            <a:r>
              <a:rPr lang="ko-KR" altLang="en-US" sz="800"/>
              <a:t>한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3923928" y="192514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5175" y="193808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회원관</a:t>
            </a:r>
            <a:r>
              <a:rPr lang="ko-KR" altLang="en-US" sz="800" dirty="0"/>
              <a:t>리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813875" y="137894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" name="타원 5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827544" y="24698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27544" y="1844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6" name="타원 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98" name="CheckBox2" r:id="rId2" imgW="142920" imgH="142920"/>
        </mc:Choice>
        <mc:Fallback>
          <p:control name="CheckBox2" r:id="rId2" imgW="142920" imgH="142920">
            <p:pic>
              <p:nvPicPr>
                <p:cNvPr id="0" name="Check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55950" y="1966913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99" name="CheckBox4" r:id="rId3" imgW="142920" imgH="142920"/>
        </mc:Choice>
        <mc:Fallback>
          <p:control name="CheckBox4" r:id="rId3" imgW="142920" imgH="142920">
            <p:pic>
              <p:nvPicPr>
                <p:cNvPr id="0" name="Check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79838" y="1966913"/>
                  <a:ext cx="144462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100" name="CheckBox1" r:id="rId4" imgW="142920" imgH="142920"/>
        </mc:Choice>
        <mc:Fallback>
          <p:control name="CheckBox1" r:id="rId4" imgW="142920" imgH="142920">
            <p:pic>
              <p:nvPicPr>
                <p:cNvPr id="0" name="Check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6750" y="1989138"/>
                  <a:ext cx="144463" cy="142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036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3810</Words>
  <Application>Microsoft Office PowerPoint</Application>
  <PresentationFormat>화면 슬라이드 쇼(4:3)</PresentationFormat>
  <Paragraphs>1548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90</cp:revision>
  <dcterms:created xsi:type="dcterms:W3CDTF">2018-09-20T04:35:04Z</dcterms:created>
  <dcterms:modified xsi:type="dcterms:W3CDTF">2018-11-24T09:03:15Z</dcterms:modified>
</cp:coreProperties>
</file>