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5" r:id="rId4"/>
    <p:sldId id="277" r:id="rId5"/>
    <p:sldId id="279" r:id="rId6"/>
    <p:sldId id="280" r:id="rId7"/>
    <p:sldId id="26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1" autoAdjust="0"/>
    <p:restoredTop sz="93595" autoAdjust="0"/>
  </p:normalViewPr>
  <p:slideViewPr>
    <p:cSldViewPr>
      <p:cViewPr varScale="1">
        <p:scale>
          <a:sx n="110" d="100"/>
          <a:sy n="110" d="100"/>
        </p:scale>
        <p:origin x="870" y="102"/>
      </p:cViewPr>
      <p:guideLst>
        <p:guide orient="horz" pos="12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95D00-2452-4F8E-A607-DE8E84F06A3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A2EC1-54D8-48F9-8FC5-CAB10896D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9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A2EC1-54D8-48F9-8FC5-CAB10896D0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126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EE687-3E7E-4B50-88EA-48AD02F8D8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61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7FD88-0D40-48FA-8B64-8FBE9324B4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7FD88-0D40-48FA-8B64-8FBE9324B4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9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7FD88-0D40-48FA-8B64-8FBE9324B4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0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A23B-64E4-47BE-ADE4-81A3627462F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446-ACA7-400E-8B99-42847E32F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3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A23B-64E4-47BE-ADE4-81A3627462F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446-ACA7-400E-8B99-42847E32F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7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A23B-64E4-47BE-ADE4-81A3627462F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446-ACA7-400E-8B99-42847E32F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8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33EDBD1D-4E9C-4D75-B15A-F8969B4BF3E2}" type="datetimeFigureOut">
              <a:rPr lang="ko-KR" altLang="en-US" smtClean="0"/>
              <a:pPr/>
              <a:t>2020-03-09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Line 5"/>
          <p:cNvSpPr>
            <a:spLocks noChangeShapeType="1"/>
          </p:cNvSpPr>
          <p:nvPr userDrawn="1"/>
        </p:nvSpPr>
        <p:spPr bwMode="auto">
          <a:xfrm flipV="1">
            <a:off x="250825" y="2636912"/>
            <a:ext cx="8642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latinLnBrk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323528" y="2708921"/>
            <a:ext cx="8568952" cy="504055"/>
          </a:xfrm>
        </p:spPr>
        <p:txBody>
          <a:bodyPr anchor="ctr">
            <a:normAutofit/>
          </a:bodyPr>
          <a:lstStyle>
            <a:lvl1pPr algn="l">
              <a:defRPr sz="2400" b="0" cap="all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6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A23B-64E4-47BE-ADE4-81A3627462F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446-ACA7-400E-8B99-42847E32FBE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270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A23B-64E4-47BE-ADE4-81A3627462F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446-ACA7-400E-8B99-42847E32F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0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A23B-64E4-47BE-ADE4-81A3627462F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446-ACA7-400E-8B99-42847E32FBE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lgcns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385523"/>
            <a:ext cx="1332721" cy="42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97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A23B-64E4-47BE-ADE4-81A3627462F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446-ACA7-400E-8B99-42847E32F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A23B-64E4-47BE-ADE4-81A3627462F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446-ACA7-400E-8B99-42847E32F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2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A23B-64E4-47BE-ADE4-81A3627462F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446-ACA7-400E-8B99-42847E32F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6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A23B-64E4-47BE-ADE4-81A3627462F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446-ACA7-400E-8B99-42847E32F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A23B-64E4-47BE-ADE4-81A3627462F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446-ACA7-400E-8B99-42847E32F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9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2A23B-64E4-47BE-ADE4-81A3627462F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B0446-ACA7-400E-8B99-42847E32FBE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gcns.pn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5" y="6385523"/>
            <a:ext cx="1332721" cy="42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60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docs.net/2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sychet_learn/python-%EA%B8%B0%EC%B4%88-2%EC%9E%A5-python-%EC%84%A4%EC%B9%98-%EB%B0%8F-%ED%99%98%EA%B2%BD%EC%84%A4%EC%A0%95-windows-ver-b030d96bcbd0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gilog.tistory.com/377" TargetMode="External"/><Relationship Id="rId4" Type="http://schemas.openxmlformats.org/officeDocument/2006/relationships/hyperlink" Target="https://m.blog.naver.com/PostView.nhn?blogId=ndb796&amp;logNo=221277853081&amp;proxyReferer=https://www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23528" y="1700809"/>
            <a:ext cx="8568952" cy="79208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파이썬 </a:t>
            </a:r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3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 학습활동 </a:t>
            </a:r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</a:t>
            </a:r>
            <a:r>
              <a:rPr lang="ko-KR" altLang="en-US" sz="3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코드주니어</a:t>
            </a:r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3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스터디명 </a:t>
            </a:r>
            <a:r>
              <a:rPr lang="ko-KR" altLang="en-US" sz="3200" b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미정</a:t>
            </a:r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)”</a:t>
            </a:r>
            <a:endParaRPr lang="ko-KR" altLang="en-US" sz="3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251520" y="5733256"/>
            <a:ext cx="626469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marL="342900" indent="-342900" algn="l" defTabSz="957263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325" indent="269875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3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376238" indent="538163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714500" indent="-1150938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155825" indent="-239713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6130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0702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5274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9846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57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2020. </a:t>
            </a:r>
            <a:r>
              <a:rPr lang="en-US" altLang="ko-KR" sz="1800" b="1" kern="0" noProof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03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09 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 lvl="0" indent="0" algn="l" defTabSz="957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ERP/HR</a:t>
            </a:r>
            <a:r>
              <a:rPr lang="ko-KR" altLang="en-US" sz="1800" b="1" kern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담당 구매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800" b="1" kern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생산운영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800" b="1" kern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179512" y="222781"/>
            <a:ext cx="288219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주제 및 목표</a:t>
            </a:r>
            <a:r>
              <a:rPr lang="en-US" altLang="ko-KR" sz="2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2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결과 </a:t>
            </a:r>
            <a:endParaRPr kumimoji="1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980727"/>
            <a:ext cx="4104456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rtlCol="0" anchor="ctr"/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① 학습 주제</a:t>
            </a:r>
            <a:endParaRPr kumimoji="1" lang="en-US" altLang="ko-KR" b="1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395536" y="1124744"/>
            <a:ext cx="6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 i="0" u="sng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62859" y="1575856"/>
            <a:ext cx="4104456" cy="47673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tlCol="0" anchor="t"/>
          <a:lstStyle/>
          <a:p>
            <a:pPr marL="180975" indent="-180975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9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6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프로그래밍</a:t>
            </a:r>
            <a:r>
              <a:rPr lang="en-US" altLang="ko-KR" sz="16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600" b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코딩 역량 강화 </a:t>
            </a:r>
            <a:endParaRPr lang="en-US" altLang="ko-KR" sz="16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 defTabSz="957263" fontAlgn="base"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600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6700" lvl="1" indent="-180975" defTabSz="95726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kumimoji="1" lang="ko-KR" altLang="en-US" sz="14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파이썬으로 </a:t>
            </a:r>
            <a:r>
              <a:rPr kumimoji="1" lang="en-US" altLang="ko-KR" sz="14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TCT</a:t>
            </a:r>
            <a:r>
              <a:rPr kumimoji="1" lang="ko-KR" altLang="en-US" sz="140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시험 </a:t>
            </a:r>
            <a:r>
              <a:rPr kumimoji="1" lang="ko-KR" altLang="en-US" sz="1600" b="1" kern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고득점</a:t>
            </a:r>
            <a:r>
              <a:rPr kumimoji="1" lang="en-US" altLang="ko-KR" sz="1600" b="1" kern="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!!</a:t>
            </a:r>
            <a:r>
              <a:rPr kumimoji="1" lang="ko-KR" altLang="en-US" sz="140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sz="12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(Lv.3 </a:t>
            </a:r>
            <a:r>
              <a:rPr kumimoji="1" lang="ko-KR" altLang="en-US" sz="120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</a:t>
            </a:r>
            <a:r>
              <a:rPr kumimoji="1" lang="en-US" altLang="ko-KR" sz="12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266700" lvl="1" indent="-180975" defTabSz="95726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kumimoji="1" lang="en-US" altLang="ko-KR" sz="200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lvl="1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- </a:t>
            </a:r>
            <a:r>
              <a:rPr kumimoji="1" lang="ko-KR" altLang="en-US" sz="140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기출문제 집중 풀이 기간 도입</a:t>
            </a:r>
            <a:r>
              <a:rPr kumimoji="1" lang="en-US" altLang="ko-KR" sz="14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kumimoji="1" lang="ko-KR" altLang="en-US" sz="140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약 </a:t>
            </a:r>
            <a:r>
              <a:rPr kumimoji="1" lang="en-US" altLang="ko-KR" sz="14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2~3</a:t>
            </a:r>
            <a:r>
              <a:rPr kumimoji="1" lang="ko-KR" altLang="en-US" sz="140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 진행</a:t>
            </a:r>
            <a:r>
              <a:rPr kumimoji="1" lang="en-US" altLang="ko-KR" sz="14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85725" lvl="1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400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lvl="1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300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6700" indent="-180975" defTabSz="95726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kumimoji="1" lang="ko-KR" altLang="en-US" sz="14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 </a:t>
            </a:r>
            <a:r>
              <a:rPr kumimoji="1" lang="ko-KR" altLang="en-US" sz="1600" b="1" kern="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대회 입상 </a:t>
            </a:r>
            <a:r>
              <a:rPr kumimoji="1" lang="en-US" altLang="ko-KR" sz="12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(ex. 2020</a:t>
            </a:r>
            <a:r>
              <a:rPr kumimoji="1" lang="ko-KR" altLang="en-US" sz="120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 코드몬스터</a:t>
            </a:r>
            <a:r>
              <a:rPr kumimoji="1" lang="en-US" altLang="ko-KR" sz="12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266700" indent="-180975" defTabSz="95726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kumimoji="1" lang="en-US" altLang="ko-KR" sz="2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6700" indent="-180975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</a:t>
            </a:r>
            <a:r>
              <a:rPr kumimoji="1" lang="en-US" altLang="ko-KR" sz="1400" b="1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kumimoji="1" lang="ko-KR" altLang="en-US" sz="1400" b="1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 목표</a:t>
            </a:r>
            <a:r>
              <a:rPr kumimoji="1" lang="ko-KR" altLang="en-US" sz="140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kumimoji="1" lang="ko-KR" altLang="en-US" sz="140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스터디 스케줄 완주 </a:t>
            </a:r>
            <a:r>
              <a:rPr kumimoji="1" lang="en-US" altLang="ko-KR" sz="14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+ 50</a:t>
            </a:r>
            <a:r>
              <a:rPr kumimoji="1" lang="ko-KR" altLang="en-US" sz="140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문제 풀기</a:t>
            </a:r>
            <a:endParaRPr kumimoji="1" lang="en-US" altLang="ko-KR" sz="1400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6700" indent="-180975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200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6700" indent="-180975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kumimoji="1" lang="en-US" altLang="ko-KR" sz="14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kumimoji="1" lang="ko-KR" altLang="en-US" sz="140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사내외 각종 알고리즘 </a:t>
            </a:r>
            <a:r>
              <a:rPr kumimoji="1" lang="ko-KR" altLang="en-US" sz="1400" b="1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대회 참가</a:t>
            </a:r>
            <a:endParaRPr kumimoji="1" lang="en-US" altLang="ko-KR" sz="1400" b="1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0975" indent="-180975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600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0975" indent="-180975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600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0975" indent="-180975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600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0975" indent="-180975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600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0975" indent="-180975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sz="16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신기술 융합 역량 강화 </a:t>
            </a:r>
            <a:endParaRPr lang="en-US" altLang="ko-KR" sz="16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0975" indent="-180975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600" b="1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6700" indent="-180975" defTabSz="95726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AI, </a:t>
            </a:r>
            <a:r>
              <a:rPr kumimoji="1" lang="ko-KR" altLang="en-US" sz="140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빅데이터</a:t>
            </a:r>
            <a:r>
              <a:rPr kumimoji="1" lang="en-US" altLang="ko-KR" sz="14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ko-KR" altLang="en-US" sz="140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 신기술 이해를 위한 기반기술 습득</a:t>
            </a:r>
            <a:endParaRPr kumimoji="1" lang="en-US" altLang="ko-KR" sz="1400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6700" indent="-180975" defTabSz="95726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kumimoji="1" lang="en-US" altLang="ko-KR" sz="200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</a:t>
            </a:r>
            <a:r>
              <a:rPr kumimoji="1" lang="ko-KR" altLang="en-US" sz="140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파이썬의 </a:t>
            </a:r>
            <a:r>
              <a:rPr kumimoji="1" lang="ko-KR" altLang="en-US" sz="1400" b="1" u="sng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개념</a:t>
            </a:r>
            <a:r>
              <a:rPr kumimoji="1" lang="ko-KR" altLang="en-US" sz="1400" b="1" u="sng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</a:t>
            </a:r>
            <a:r>
              <a:rPr kumimoji="1" lang="en-US" altLang="ko-KR" sz="1400" b="1" u="sng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ko-KR" altLang="en-US" sz="1400" b="1" u="sng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구조를 익히는 것</a:t>
            </a:r>
            <a:r>
              <a:rPr kumimoji="1" lang="ko-KR" altLang="en-US" sz="140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은</a:t>
            </a:r>
            <a:r>
              <a:rPr kumimoji="1" lang="en-US" altLang="ko-KR" sz="14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1" lang="ko-KR" altLang="en-US" sz="140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즉 신기술의 </a:t>
            </a:r>
            <a:r>
              <a:rPr kumimoji="1" lang="ko-KR" altLang="en-US" sz="1400" b="1" u="sng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특성</a:t>
            </a:r>
            <a:r>
              <a:rPr kumimoji="1" lang="en-US" altLang="ko-KR" sz="1400" b="1" u="sng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kumimoji="1" lang="ko-KR" altLang="en-US" sz="1400" b="1" u="sng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트랜드를 이해하는 역량을 강화</a:t>
            </a:r>
            <a:r>
              <a:rPr kumimoji="1" lang="ko-KR" altLang="en-US" sz="140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하는 일</a:t>
            </a:r>
            <a:r>
              <a:rPr kumimoji="1" lang="en-US" altLang="ko-KR" sz="14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!!</a:t>
            </a:r>
          </a:p>
          <a:p>
            <a:pPr marL="85725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sz="2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marL="85725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5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(</a:t>
            </a:r>
            <a:r>
              <a:rPr kumimoji="1" lang="ko-KR" altLang="en-US" sz="105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구글 </a:t>
            </a:r>
            <a:r>
              <a:rPr kumimoji="1" lang="ko-KR" altLang="en-US" sz="105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소프트웨어의 </a:t>
            </a:r>
            <a:r>
              <a:rPr kumimoji="1" lang="en-US" altLang="ko-KR" sz="105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50%</a:t>
            </a:r>
            <a:r>
              <a:rPr kumimoji="1" lang="ko-KR" altLang="en-US" sz="1050" ker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이상이 파이썬으로 </a:t>
            </a:r>
            <a:r>
              <a:rPr kumimoji="1" lang="ko-KR" altLang="en-US" sz="105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작성</a:t>
            </a:r>
            <a:r>
              <a:rPr kumimoji="1" lang="en-US" altLang="ko-KR" sz="105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85725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2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</a:t>
            </a:r>
            <a:r>
              <a:rPr kumimoji="1" lang="ko-KR" altLang="en-US" sz="140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학습활동에서의 </a:t>
            </a:r>
            <a:r>
              <a:rPr kumimoji="1" lang="ko-KR" altLang="en-US" sz="1600" b="1" kern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연계 학습 가능 </a:t>
            </a:r>
            <a:endParaRPr kumimoji="1" lang="en-US" altLang="ko-KR" sz="1600" b="1" kern="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b="1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6700" indent="-180975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1520" y="1556792"/>
            <a:ext cx="4104456" cy="47673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tlCol="0" anchor="t"/>
          <a:lstStyle/>
          <a:p>
            <a:pPr marL="180975" indent="-180975"/>
            <a:endParaRPr lang="en-US" altLang="ko-KR" sz="16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6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파이썬 프로그래밍</a:t>
            </a:r>
            <a:endParaRPr lang="en-US" altLang="ko-KR" sz="16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6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6700" lvl="1" indent="-180975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파이썬의 개념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구조와 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SKILL </a:t>
            </a:r>
            <a:r>
              <a: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이해 </a:t>
            </a:r>
            <a:endParaRPr lang="en-US" altLang="ko-KR" sz="14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lvl="1"/>
            <a:endParaRPr lang="en-US" altLang="ko-KR" sz="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6700" lvl="1" indent="-180975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파이썬을 적용한 기본 알고리즘 풀이</a:t>
            </a:r>
            <a:endParaRPr lang="en-US" altLang="ko-KR" sz="16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endParaRPr lang="en-US" altLang="ko-KR" sz="16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endParaRPr lang="en-US" altLang="ko-KR" sz="9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0975" indent="-180975"/>
            <a:r>
              <a:rPr lang="en-US" altLang="ko-KR" sz="16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sz="16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자료구조</a:t>
            </a:r>
            <a:r>
              <a:rPr lang="en-US" altLang="ko-KR" sz="16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 분석 </a:t>
            </a:r>
            <a:endParaRPr lang="en-US" altLang="ko-KR" sz="16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0975" indent="-180975"/>
            <a:endParaRPr kumimoji="1" lang="en-US" altLang="ko-KR" sz="600" b="1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6700" lvl="1" indent="-180975">
              <a:buFont typeface="Wingdings" panose="05000000000000000000" pitchFamily="2" charset="2"/>
              <a:buChar char="§"/>
            </a:pPr>
            <a:r>
              <a:rPr kumimoji="1" lang="ko-KR" altLang="en-US" sz="14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자료구조 개념 </a:t>
            </a:r>
            <a:r>
              <a:rPr kumimoji="1" lang="ko-KR" altLang="en-US" sz="1500" b="1" u="sng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이해 및 설계</a:t>
            </a:r>
            <a:endParaRPr kumimoji="1" lang="en-US" altLang="ko-KR" sz="1500" b="1" u="sng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lvl="1"/>
            <a:endParaRPr kumimoji="1" lang="en-US" altLang="ko-KR" sz="4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6700" lvl="1" indent="-180975">
              <a:buFont typeface="Wingdings" panose="05000000000000000000" pitchFamily="2" charset="2"/>
              <a:buChar char="§"/>
            </a:pPr>
            <a:r>
              <a:rPr kumimoji="1" lang="ko-KR" altLang="en-US" sz="14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분류 별 </a:t>
            </a:r>
            <a:r>
              <a:rPr kumimoji="1" lang="ko-KR" altLang="en-US" sz="1500" b="1" u="sng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 분석</a:t>
            </a:r>
            <a:endParaRPr kumimoji="1" lang="en-US" altLang="ko-KR" sz="1500" b="1" u="sng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6700" lvl="1" indent="-180975">
              <a:buFont typeface="Wingdings" panose="05000000000000000000" pitchFamily="2" charset="2"/>
              <a:buChar char="§"/>
            </a:pPr>
            <a:endParaRPr kumimoji="1" lang="en-US" altLang="ko-KR" sz="400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6700" lvl="1" indent="-180975">
              <a:buFont typeface="Wingdings" panose="05000000000000000000" pitchFamily="2" charset="2"/>
              <a:buChar char="§"/>
            </a:pPr>
            <a:r>
              <a:rPr kumimoji="1" lang="ko-KR" altLang="en-US" sz="14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 적용 </a:t>
            </a:r>
            <a:r>
              <a:rPr kumimoji="1" lang="ko-KR" altLang="en-US" sz="1500" b="1" u="sng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문제 풀이</a:t>
            </a:r>
            <a:endParaRPr kumimoji="1" lang="en-US" altLang="ko-KR" sz="1500" b="1" u="sng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lvl="1"/>
            <a:r>
              <a:rPr kumimoji="1" lang="ko-KR" altLang="en-US" sz="2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kumimoji="1" lang="en-US" altLang="ko-KR" sz="200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lvl="1"/>
            <a:r>
              <a:rPr kumimoji="1" lang="en-US" altLang="ko-KR" sz="14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kumimoji="1" lang="ko-KR" altLang="en-US" sz="1400" ker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 대회 기출문제 풀이</a:t>
            </a:r>
            <a:endParaRPr kumimoji="1" lang="en-US" altLang="ko-KR" sz="14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lvl="1"/>
            <a:r>
              <a:rPr kumimoji="1" lang="en-US" altLang="ko-KR" sz="14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kumimoji="1" lang="ko-KR" altLang="en-US" sz="1400" kern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출제빈도 </a:t>
            </a:r>
            <a:r>
              <a:rPr kumimoji="1" lang="ko-KR" altLang="en-US" sz="1400" ker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 학습전략 수립 </a:t>
            </a:r>
            <a:endParaRPr kumimoji="1" lang="en-US" altLang="ko-KR" sz="14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lvl="1"/>
            <a:endParaRPr kumimoji="1" lang="en-US" altLang="ko-KR" sz="1600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87900" y="980727"/>
            <a:ext cx="4104456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rtlCol="0" anchor="ctr"/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②</a:t>
            </a:r>
            <a:r>
              <a:rPr lang="ko-KR" altLang="en-US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목표</a:t>
            </a:r>
            <a:r>
              <a:rPr lang="en-US" altLang="ko-KR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결과</a:t>
            </a:r>
            <a:endParaRPr kumimoji="1" lang="en-US" altLang="ko-KR" b="1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41740">
            <a:off x="3457351" y="2189834"/>
            <a:ext cx="656199" cy="79160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544" y="1670893"/>
            <a:ext cx="1648332" cy="5113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138" y="4825755"/>
            <a:ext cx="2068160" cy="846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74731">
            <a:off x="525185" y="5607231"/>
            <a:ext cx="1177077" cy="578685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4172">
            <a:off x="2864448" y="5598508"/>
            <a:ext cx="1260838" cy="500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2651" y="5661248"/>
            <a:ext cx="503678" cy="61087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5" name="그룹 14"/>
          <p:cNvGrpSpPr/>
          <p:nvPr/>
        </p:nvGrpSpPr>
        <p:grpSpPr>
          <a:xfrm>
            <a:off x="5474130" y="3616592"/>
            <a:ext cx="2681914" cy="647929"/>
            <a:chOff x="5076056" y="3410942"/>
            <a:chExt cx="3245115" cy="783994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76056" y="3447880"/>
              <a:ext cx="1449586" cy="73553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77103" y="3410942"/>
              <a:ext cx="1544068" cy="78399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8510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19" y="1518664"/>
            <a:ext cx="8641655" cy="47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19" y="981075"/>
            <a:ext cx="8641655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③ 학습 방법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4370" y="1619508"/>
            <a:ext cx="432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Ⅰ. 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파이썬 학습</a:t>
            </a:r>
            <a:endParaRPr lang="en-US" altLang="ko-KR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103" y="5065375"/>
            <a:ext cx="42542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필히 지켜야 할 약속</a:t>
            </a:r>
            <a:endParaRPr lang="en-US" altLang="ko-KR" sz="1200" b="1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30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쉽지만 필수 개념이고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추후 과정의 선행 학습이므로 꾸준히 정독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! </a:t>
            </a:r>
          </a:p>
          <a:p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실습파일 제출은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GItHub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또는 클라우드에 제출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기한 없음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교재는 따로 구매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혹은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아래의 위키독스 링크 이용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8386" y="1925174"/>
            <a:ext cx="460851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3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buFont typeface="+mj-lt"/>
              <a:buAutoNum type="alphaUcPeriod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교재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점프 투 파이썬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 1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회독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단원 예습 후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실습파일 제출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파일명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jpynb)</a:t>
            </a:r>
          </a:p>
          <a:p>
            <a:pPr marL="342900" indent="-342900">
              <a:buAutoNum type="alphaUcPeriod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어려웠던 실습문제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위주로 간단한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리뷰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(Off-line)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marL="228600" indent="-228600">
              <a:buAutoNum type="arabicParenR" startAt="2"/>
            </a:pPr>
            <a:endParaRPr lang="en-US" altLang="ko-KR" sz="3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/>
        </p:nvSpPr>
        <p:spPr bwMode="auto">
          <a:xfrm>
            <a:off x="179512" y="222781"/>
            <a:ext cx="116217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방법</a:t>
            </a:r>
            <a:endParaRPr kumimoji="1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j-cs"/>
            </a:endParaRPr>
          </a:p>
        </p:txBody>
      </p:sp>
      <p:pic>
        <p:nvPicPr>
          <p:cNvPr id="26" name="그림 25"/>
          <p:cNvPicPr/>
          <p:nvPr/>
        </p:nvPicPr>
        <p:blipFill>
          <a:blip r:embed="rId3"/>
          <a:stretch>
            <a:fillRect/>
          </a:stretch>
        </p:blipFill>
        <p:spPr>
          <a:xfrm>
            <a:off x="537796" y="2947603"/>
            <a:ext cx="3775243" cy="19590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688002" y="2650325"/>
            <a:ext cx="3268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kumimoji="1" lang="ko-KR" altLang="en-US" sz="1000" b="1" kern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총 </a:t>
            </a:r>
            <a:r>
              <a:rPr kumimoji="1" lang="en-US" altLang="ko-KR" sz="1000" b="1" kern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r>
              <a:rPr kumimoji="1" lang="ko-KR" altLang="en-US" sz="1000" b="1" kern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단원</a:t>
            </a:r>
            <a:r>
              <a:rPr kumimoji="1" lang="ko-KR" altLang="en-US" sz="1000" kern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으로 구성</a:t>
            </a:r>
            <a:r>
              <a:rPr kumimoji="1" lang="en-US" altLang="ko-KR" sz="10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1" lang="ko-KR" altLang="en-US" sz="1000" kern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매 단원 다수의 </a:t>
            </a:r>
            <a:r>
              <a:rPr kumimoji="1" lang="ko-KR" altLang="en-US" sz="1000" b="1" kern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실습 문제 </a:t>
            </a:r>
            <a:r>
              <a:rPr kumimoji="1" lang="ko-KR" altLang="en-US" sz="1000" kern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포함 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1187624" y="5876102"/>
            <a:ext cx="1867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hlinkClick r:id="rId4"/>
              </a:rPr>
              <a:t> https</a:t>
            </a:r>
            <a:r>
              <a:rPr lang="en-US" altLang="ko-KR" sz="1200" dirty="0">
                <a:hlinkClick r:id="rId4"/>
              </a:rPr>
              <a:t>://wikidocs.net/23</a:t>
            </a:r>
            <a:endParaRPr lang="ko-KR" altLang="en-US" sz="1200"/>
          </a:p>
        </p:txBody>
      </p:sp>
      <p:sp>
        <p:nvSpPr>
          <p:cNvPr id="29" name="직사각형 28"/>
          <p:cNvSpPr/>
          <p:nvPr/>
        </p:nvSpPr>
        <p:spPr>
          <a:xfrm>
            <a:off x="548555" y="5898014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/>
              <a:t>위키북스</a:t>
            </a:r>
            <a:r>
              <a:rPr lang="en-US" altLang="ko-KR" sz="1100" b="1" dirty="0" smtClean="0"/>
              <a:t> :</a:t>
            </a:r>
            <a:endParaRPr lang="ko-KR" altLang="en-US" sz="1100" b="1"/>
          </a:p>
        </p:txBody>
      </p:sp>
      <p:sp>
        <p:nvSpPr>
          <p:cNvPr id="34" name="TextBox 33"/>
          <p:cNvSpPr txBox="1"/>
          <p:nvPr/>
        </p:nvSpPr>
        <p:spPr>
          <a:xfrm>
            <a:off x="4518123" y="1613993"/>
            <a:ext cx="864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Ⅱ. 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자료구조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 학습 </a:t>
            </a:r>
            <a:endParaRPr lang="ko-KR" altLang="en-US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53130" y="1925174"/>
            <a:ext cx="46085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3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buFont typeface="+mj-lt"/>
              <a:buAutoNum type="alphaUcPeriod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 문제 사이트 이용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buAutoNum type="alphaUcPeriod"/>
            </a:pPr>
            <a:endParaRPr lang="en-US" altLang="ko-KR" sz="3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- </a:t>
            </a:r>
            <a:r>
              <a:rPr lang="ko-KR" altLang="en-US" sz="1400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백준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 분류별 대표 문제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- </a:t>
            </a:r>
            <a:r>
              <a:rPr lang="ko-KR" altLang="en-US" sz="1400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프로그래머스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출제 빈도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분류 별 대표 문제 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기초적인 알고리즘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실습 위주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(1~2</a:t>
            </a:r>
            <a:r>
              <a:rPr lang="ko-KR" altLang="ko-KR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문제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342900" indent="-342900">
              <a:buAutoNum type="alphaUcPeriod"/>
            </a:pPr>
            <a:endParaRPr lang="en-US" altLang="ko-KR" sz="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- </a:t>
            </a:r>
            <a:r>
              <a:rPr lang="ko-KR" altLang="en-US" sz="1400" b="1" u="sng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수학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ko-KR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최대값 또는 최소값 찾기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ko-KR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유클리드 알고리즘 </a:t>
            </a:r>
            <a:r>
              <a:rPr lang="ko-KR" altLang="ko-KR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ko-KR" sz="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- </a:t>
            </a:r>
            <a:r>
              <a:rPr lang="ko-KR" altLang="ko-KR" sz="1400" b="1" u="sng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정렬 </a:t>
            </a:r>
            <a:r>
              <a:rPr lang="ko-KR" altLang="ko-KR" sz="14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선택정렬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버블정렬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삽입정렬 등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(+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개념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arenR" startAt="2"/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자료구조 학습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개념 위주  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buAutoNum type="alphaUcPeriod"/>
            </a:pPr>
            <a:endParaRPr lang="en-US" altLang="ko-KR" sz="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- </a:t>
            </a:r>
            <a:r>
              <a:rPr lang="ko-KR" altLang="en-US" sz="14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파이썬 자료구조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ko-KR" altLang="en-US" sz="16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트리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그래프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리스트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스택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큐 등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매주 </a:t>
            </a:r>
            <a:r>
              <a:rPr lang="ko-KR" altLang="en-US" sz="14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와이어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(Wire)</a:t>
            </a:r>
            <a:r>
              <a: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통해 개념 정리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arenR" startAt="2"/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40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풀이전략별 난이도 中 알고리즘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개념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실습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</a:t>
            </a:r>
            <a:r>
              <a:rPr lang="ko-KR" altLang="ko-KR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문제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endParaRPr lang="en-US" altLang="ko-KR" sz="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- </a:t>
            </a:r>
            <a:r>
              <a:rPr lang="ko-KR" altLang="en-US" sz="14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그래프</a:t>
            </a:r>
            <a:r>
              <a:rPr lang="ko-KR" altLang="ko-KR" sz="14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ko-KR" sz="1400" b="1" u="sng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최소비용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최단거리 알고리즘 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- </a:t>
            </a:r>
            <a:r>
              <a:rPr lang="ko-KR" altLang="en-US" sz="14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탐색</a:t>
            </a:r>
            <a:r>
              <a:rPr lang="ko-KR" altLang="ko-KR" sz="14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ko-KR" sz="1400" b="1" u="sng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DFS/BFS, </a:t>
            </a:r>
            <a:r>
              <a: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이분탐색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 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- </a:t>
            </a:r>
            <a:r>
              <a:rPr lang="ko-KR" altLang="en-US" sz="14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동적계획법</a:t>
            </a:r>
            <a:r>
              <a:rPr lang="en-US" altLang="ko-KR" sz="14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Dynamic Programming)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- </a:t>
            </a:r>
            <a:r>
              <a:rPr lang="ko-KR" altLang="en-US" sz="14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분할정복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(Divide &amp; Conquer)</a:t>
            </a:r>
          </a:p>
        </p:txBody>
      </p:sp>
    </p:spTree>
    <p:extLst>
      <p:ext uri="{BB962C8B-B14F-4D97-AF65-F5344CB8AC3E}">
        <p14:creationId xmlns:p14="http://schemas.microsoft.com/office/powerpoint/2010/main" val="42274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267408" y="858121"/>
            <a:ext cx="8641655" cy="54629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251520" y="214481"/>
            <a:ext cx="116217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noProof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일정</a:t>
            </a:r>
            <a:endParaRPr kumimoji="1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j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328738" y="1737663"/>
            <a:ext cx="4374669" cy="12342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8" idx="6"/>
            <a:endCxn id="17" idx="2"/>
          </p:cNvCxnSpPr>
          <p:nvPr/>
        </p:nvCxnSpPr>
        <p:spPr>
          <a:xfrm>
            <a:off x="4644008" y="1737663"/>
            <a:ext cx="323865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7882666" y="1556792"/>
            <a:ext cx="361742" cy="3617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4</a:t>
            </a:r>
            <a:endParaRPr lang="ko-KR" altLang="en-US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966996" y="1556792"/>
            <a:ext cx="361742" cy="3617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1</a:t>
            </a:r>
            <a:endParaRPr lang="ko-KR" altLang="en-US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555776" y="1556792"/>
            <a:ext cx="361742" cy="3617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2</a:t>
            </a:r>
            <a:endParaRPr lang="ko-KR" altLang="en-US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282266" y="1556792"/>
            <a:ext cx="361742" cy="3617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3</a:t>
            </a:r>
            <a:endParaRPr lang="ko-KR" altLang="en-US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3676" y="1873834"/>
            <a:ext cx="153679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 4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 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arenR" startAt="2"/>
            </a:pPr>
            <a:endParaRPr lang="en-US" altLang="ko-KR" sz="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9" name="Picture 2" descr="C:\Users\80404\Desktop\최종과제 자료\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886" y="1132099"/>
            <a:ext cx="472582" cy="47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395536" y="980728"/>
            <a:ext cx="432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Ⅲ. 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일정 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(2020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547664" y="2294142"/>
            <a:ext cx="6696744" cy="3753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01931" y="2294142"/>
            <a:ext cx="4317357" cy="37536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80139" y="2293946"/>
            <a:ext cx="482263" cy="37349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7C80"/>
                </a:solidFill>
              </a:rPr>
              <a:t>01</a:t>
            </a:r>
            <a:endParaRPr lang="ko-KR" altLang="en-US" sz="1050" b="1" dirty="0">
              <a:solidFill>
                <a:srgbClr val="FF7C8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-179882" y="2379539"/>
            <a:ext cx="3138500" cy="232440"/>
          </a:xfrm>
          <a:prstGeom prst="rect">
            <a:avLst/>
          </a:prstGeom>
          <a:noFill/>
          <a:ln>
            <a:noFill/>
          </a:ln>
        </p:spPr>
        <p:txBody>
          <a:bodyPr wrap="square" lIns="47311" tIns="23656" rIns="47311" bIns="23656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파이썬 학습</a:t>
            </a:r>
            <a:endParaRPr lang="ko-KR" altLang="en-US" sz="12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-55562" y="3952106"/>
            <a:ext cx="8371978" cy="371854"/>
            <a:chOff x="-55562" y="4033511"/>
            <a:chExt cx="8371978" cy="371854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1613276" y="4033717"/>
              <a:ext cx="6703140" cy="3716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467544" y="4033717"/>
              <a:ext cx="7848872" cy="371648"/>
            </a:xfrm>
            <a:prstGeom prst="roundRect">
              <a:avLst>
                <a:gd name="adj" fmla="val 50000"/>
              </a:avLst>
            </a:prstGeom>
            <a:solidFill>
              <a:srgbClr val="FF7C8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380139" y="4033511"/>
              <a:ext cx="482263" cy="36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FF7C80"/>
                  </a:solidFill>
                </a:rPr>
                <a:t>02</a:t>
              </a:r>
              <a:endParaRPr lang="ko-KR" altLang="en-US" sz="1050" b="1" dirty="0">
                <a:solidFill>
                  <a:srgbClr val="FF7C8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-55562" y="4113614"/>
              <a:ext cx="3138500" cy="2324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7311" tIns="23656" rIns="47311" bIns="23656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알고리즘 학습 </a:t>
              </a:r>
              <a:endParaRPr lang="ko-KR" altLang="en-US" sz="12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2364250" y="1873834"/>
            <a:ext cx="153679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 6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arenR" startAt="2"/>
            </a:pPr>
            <a:endParaRPr lang="en-US" altLang="ko-KR" sz="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047397" y="1873834"/>
            <a:ext cx="153679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~ 11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arenR" startAt="2"/>
            </a:pPr>
            <a:r>
              <a:rPr lang="en-US" altLang="ko-KR" sz="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ㅇ</a:t>
            </a:r>
            <a:endParaRPr lang="en-US" altLang="ko-KR" sz="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33156" y="2782486"/>
            <a:ext cx="21602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ko-KR" altLang="en-US" sz="10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점프 투 파이썬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 1</a:t>
            </a:r>
            <a:r>
              <a:rPr lang="ko-KR" altLang="en-US" sz="10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 6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 예습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실습 과제 제출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리뷰 및 총정리 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marL="228600" indent="-228600">
              <a:buAutoNum type="arabicParenR" startAt="2"/>
            </a:pPr>
            <a:endParaRPr lang="en-US" altLang="ko-KR" sz="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3156" y="4414459"/>
            <a:ext cx="2742700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기초 알고리즘 학습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개념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실습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(1~2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문제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(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백준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프로그래머스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endParaRPr lang="en-US" altLang="ko-KR" sz="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기초 수학 문제</a:t>
            </a:r>
            <a:endParaRPr lang="en-US" altLang="ko-KR" sz="1000" u="sng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최대값 또는 최소값 구하기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유클리드 알고리즘</a:t>
            </a:r>
            <a:endParaRPr lang="en-US" altLang="ko-KR" sz="9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정렬 알고리즘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0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Sorting Algorithm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버블 정렬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(Bubble Sort)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선택 </a:t>
            </a:r>
            <a:r>
              <a:rPr lang="ko-KR" alt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정렬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(Selection Sort)</a:t>
            </a:r>
          </a:p>
          <a:p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삽입 </a:t>
            </a:r>
            <a:r>
              <a:rPr lang="ko-KR" alt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정렬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(Insertion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Sort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병합 </a:t>
            </a:r>
            <a:r>
              <a:rPr lang="ko-KR" alt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정렬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(Merge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Sort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퀵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정렬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(Quick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Sort)</a:t>
            </a:r>
            <a:endParaRPr lang="en-US" altLang="ko-KR" sz="9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arenR" startAt="2"/>
            </a:pPr>
            <a:endParaRPr lang="en-US" altLang="ko-KR" sz="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93396" y="2782486"/>
            <a:ext cx="21602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marL="228600" indent="-228600">
              <a:buAutoNum type="arabicParenR" startAt="2"/>
            </a:pPr>
            <a:endParaRPr lang="en-US" altLang="ko-KR" sz="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171692" y="2766733"/>
            <a:ext cx="289079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 startAt="4"/>
            </a:pPr>
            <a:r>
              <a:rPr lang="ko-KR" altLang="en-US" sz="105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자료구조 학습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개념 위주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파이썬 자료구조 </a:t>
            </a:r>
            <a:endParaRPr lang="en-US" altLang="ko-KR" sz="1000" u="sng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</a:t>
            </a:r>
            <a:r>
              <a:rPr lang="ko-KR" alt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스택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큐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트리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리스트 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그래프</a:t>
            </a:r>
            <a:endParaRPr lang="en-US" altLang="ko-KR" sz="9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튜플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딕셔너리</a:t>
            </a:r>
            <a:endParaRPr lang="en-US" altLang="ko-KR" sz="9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해시맵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198609" y="4414459"/>
            <a:ext cx="2890797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 startAt="2"/>
            </a:pPr>
            <a:r>
              <a:rPr lang="ko-KR" altLang="en-US" sz="105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자료구조 학습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실습 위주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출제 빈도 高</a:t>
            </a:r>
            <a:r>
              <a:rPr lang="en-US" altLang="ko-KR" sz="10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난이도 下 실습 문제</a:t>
            </a:r>
            <a:endParaRPr lang="en-US" altLang="ko-KR" sz="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900" dirty="0" smtClean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 </a:t>
            </a:r>
            <a:r>
              <a:rPr lang="en-US" altLang="ko-KR" sz="900" dirty="0" smtClean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900" smtClean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 당 개념 </a:t>
            </a:r>
            <a:r>
              <a:rPr lang="en-US" altLang="ko-KR" sz="900" dirty="0" smtClean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900" smtClean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실습 </a:t>
            </a:r>
            <a:r>
              <a:rPr lang="en-US" altLang="ko-KR" sz="900" dirty="0" smtClean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900" smtClean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문제 업데이트</a:t>
            </a:r>
            <a:r>
              <a:rPr lang="en-US" altLang="ko-KR" sz="900" dirty="0" smtClean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900" smtClean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와이어</a:t>
            </a:r>
            <a:r>
              <a:rPr lang="en-US" altLang="ko-KR" sz="900" dirty="0" smtClean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900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508104" y="4414459"/>
            <a:ext cx="2890797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  </a:t>
            </a:r>
            <a:r>
              <a:rPr lang="ko-KR" altLang="en-US" sz="105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 분류 별 문제풀이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실습 위주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문제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백준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프로그래머스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endParaRPr lang="en-US" altLang="ko-KR" sz="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탐색 알고리즘 </a:t>
            </a:r>
            <a:r>
              <a:rPr lang="en-US" altLang="ko-KR" sz="10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(Searching Algorithm)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순차탐색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선형탐색</a:t>
            </a:r>
            <a:endParaRPr lang="en-US" altLang="ko-KR" sz="9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</a:t>
            </a:r>
            <a:r>
              <a:rPr lang="ko-KR" alt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이분탐색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DFS / BFS</a:t>
            </a:r>
          </a:p>
          <a:p>
            <a:endParaRPr lang="en-US" altLang="ko-KR" sz="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그래프</a:t>
            </a:r>
            <a:r>
              <a:rPr lang="en-US" altLang="ko-KR" sz="10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 </a:t>
            </a:r>
            <a:r>
              <a:rPr lang="en-US" altLang="ko-KR" sz="10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(Graph Algorithm)</a:t>
            </a:r>
            <a:endParaRPr lang="en-US" altLang="ko-KR" sz="1000" u="sng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그래프 </a:t>
            </a:r>
            <a:r>
              <a:rPr lang="ko-KR" altLang="ko-KR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순회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/ </a:t>
            </a:r>
            <a:r>
              <a:rPr lang="ko-KR" altLang="ko-KR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탐색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검색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(Graph Search) </a:t>
            </a:r>
            <a:r>
              <a:rPr lang="ko-KR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방법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동적계획법</a:t>
            </a:r>
            <a:r>
              <a:rPr lang="en-US" altLang="ko-KR" sz="10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(Dynamic Programming)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분할정복 </a:t>
            </a:r>
            <a:r>
              <a:rPr lang="en-US" altLang="ko-KR" sz="10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(Divide and Conquer)</a:t>
            </a:r>
            <a:endParaRPr lang="en-US" altLang="ko-KR" sz="1000" u="sng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504656" y="2943487"/>
            <a:ext cx="2235015" cy="77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ko-KR" altLang="ko-KR" sz="800" i="1" kern="100" dirty="0" smtClean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맑은 고딕" panose="020B0503020000020004" pitchFamily="50" charset="-127"/>
              </a:rPr>
              <a:t>해시 </a:t>
            </a:r>
            <a:r>
              <a:rPr lang="ko-KR" altLang="ko-KR" sz="800" i="1" kern="100" dirty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맑은 고딕" panose="020B0503020000020004" pitchFamily="50" charset="-127"/>
              </a:rPr>
              <a:t>알고리즘</a:t>
            </a:r>
            <a:r>
              <a:rPr lang="en-US" altLang="ko-KR" sz="800" i="1" kern="100" dirty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맑은 고딕" panose="020B0503020000020004" pitchFamily="50" charset="-127"/>
              </a:rPr>
              <a:t> (Hash Algorithm)	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ko-KR" altLang="ko-KR" sz="800" i="1" kern="100" dirty="0" smtClean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맑은 고딕" panose="020B0503020000020004" pitchFamily="50" charset="-127"/>
              </a:rPr>
              <a:t>최적화 </a:t>
            </a:r>
            <a:r>
              <a:rPr lang="ko-KR" altLang="ko-KR" sz="800" i="1" kern="100" dirty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맑은 고딕" panose="020B0503020000020004" pitchFamily="50" charset="-127"/>
              </a:rPr>
              <a:t>알고리즘</a:t>
            </a:r>
            <a:r>
              <a:rPr lang="en-US" altLang="ko-KR" sz="800" i="1" kern="100" dirty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맑은 고딕" panose="020B0503020000020004" pitchFamily="50" charset="-127"/>
              </a:rPr>
              <a:t>(Optimizing Algorithm</a:t>
            </a:r>
            <a:r>
              <a:rPr lang="en-US" altLang="ko-KR" sz="800" i="1" kern="100" dirty="0" smtClean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맑은 고딕" panose="020B0503020000020004" pitchFamily="50" charset="-127"/>
              </a:rPr>
              <a:t>)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ko-KR" altLang="ko-KR" sz="800" i="1" dirty="0" smtClean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맑은 고딕" panose="020B0503020000020004" pitchFamily="50" charset="-127"/>
              </a:rPr>
              <a:t> 탐욕 </a:t>
            </a:r>
            <a:r>
              <a:rPr lang="ko-KR" altLang="ko-KR" sz="800" i="1" dirty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맑은 고딕" panose="020B0503020000020004" pitchFamily="50" charset="-127"/>
              </a:rPr>
              <a:t>알고리즘</a:t>
            </a:r>
            <a:r>
              <a:rPr lang="en-US" altLang="ko-KR" sz="800" i="1" dirty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맑은 고딕" panose="020B0503020000020004" pitchFamily="50" charset="-127"/>
              </a:rPr>
              <a:t>(Greedy Algorithm) </a:t>
            </a:r>
            <a:endParaRPr lang="ko-KR" altLang="en-US" sz="800">
              <a:solidFill>
                <a:schemeClr val="accent6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504656" y="2750705"/>
            <a:ext cx="2235015" cy="10383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58495" y="2766120"/>
            <a:ext cx="1128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추가</a:t>
            </a:r>
            <a:r>
              <a:rPr lang="en-US" altLang="ko-KR" sz="9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알고리즘 </a:t>
            </a:r>
            <a:endParaRPr lang="ko-KR" altLang="en-US" sz="900" u="sng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811936" y="1873834"/>
            <a:ext cx="58696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12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arenR" startAt="2"/>
            </a:pPr>
            <a:r>
              <a:rPr lang="en-US" altLang="ko-KR" sz="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ㅇ</a:t>
            </a:r>
            <a:endParaRPr lang="en-US" altLang="ko-KR" sz="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2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0070" y="836712"/>
            <a:ext cx="8641655" cy="54629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문의동향 파악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Text Box 220"/>
          <p:cNvSpPr txBox="1">
            <a:spLocks noChangeArrowheads="1"/>
          </p:cNvSpPr>
          <p:nvPr/>
        </p:nvSpPr>
        <p:spPr bwMode="auto">
          <a:xfrm>
            <a:off x="349250" y="1316960"/>
            <a:ext cx="297618" cy="31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745" tIns="49873" rIns="99745" bIns="49873">
            <a:spAutoFit/>
          </a:bodyPr>
          <a:lstStyle>
            <a:lvl1pPr marL="95250" indent="-952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>
              <a:buFontTx/>
              <a:buChar char="•"/>
            </a:pPr>
            <a:endParaRPr kumimoji="0" lang="en-US" altLang="ko-KR" sz="1400" dirty="0">
              <a:solidFill>
                <a:srgbClr val="996633"/>
              </a:solidFill>
              <a:latin typeface="Arial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529634" y="6051520"/>
            <a:ext cx="92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92263" y="971436"/>
            <a:ext cx="432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Ⅳ. 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그룹운영규칙</a:t>
            </a: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8059" y="1314475"/>
            <a:ext cx="7632848" cy="177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endParaRPr lang="en-US" altLang="ko-KR" sz="5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일정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격주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시간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장소는 </a:t>
            </a:r>
            <a:r>
              <a:rPr lang="ko-KR" altLang="en-US" sz="16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협의</a:t>
            </a:r>
            <a:endParaRPr lang="en-US" altLang="ko-KR" sz="160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공유 방법 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sz="16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On/Off-line 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공유</a:t>
            </a:r>
            <a:endParaRPr lang="en-US" altLang="ko-KR" sz="16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lvl="0" defTabSz="957263" fontAlgn="base" latinLnBrk="0"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On-line </a:t>
            </a:r>
            <a:r>
              <a:rPr kumimoji="1"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kumimoji="1"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Wire</a:t>
            </a:r>
            <a:r>
              <a:rPr kumimoji="1"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</a:t>
            </a:r>
            <a:r>
              <a:rPr kumimoji="1"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통해 매주 교육 내용 업로드 </a:t>
            </a:r>
            <a:r>
              <a:rPr kumimoji="1"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kumimoji="1"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파이썬</a:t>
            </a:r>
            <a:r>
              <a:rPr kumimoji="1"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1"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자료구조</a:t>
            </a:r>
            <a:r>
              <a:rPr kumimoji="1"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1"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 이론</a:t>
            </a:r>
            <a:r>
              <a:rPr kumimoji="1"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85725" lvl="0" defTabSz="957263" fontAlgn="base" latinLnBrk="0"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2) GitHub </a:t>
            </a:r>
            <a:r>
              <a:rPr kumimoji="1"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링크를 통해 솔루션 소스코드 확인 및 제출 </a:t>
            </a:r>
            <a:r>
              <a:rPr kumimoji="1"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kumimoji="1"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파이썬</a:t>
            </a:r>
            <a:r>
              <a:rPr kumimoji="1"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,, </a:t>
            </a:r>
            <a:r>
              <a:rPr kumimoji="1"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 문제</a:t>
            </a:r>
            <a:r>
              <a:rPr kumimoji="1"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kumimoji="1"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lvl="0" defTabSz="957263" fontAlgn="base" latinLnBrk="0"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Off-line </a:t>
            </a:r>
            <a:r>
              <a:rPr kumimoji="1"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kumimoji="1"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솔루션 </a:t>
            </a:r>
            <a:r>
              <a:rPr kumimoji="1"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소스코드 </a:t>
            </a:r>
            <a:r>
              <a:rPr kumimoji="1"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</a:t>
            </a:r>
            <a:r>
              <a:rPr kumimoji="1"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풀이 방법 공유</a:t>
            </a:r>
            <a:endParaRPr kumimoji="1"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/>
        </p:nvSpPr>
        <p:spPr bwMode="auto">
          <a:xfrm>
            <a:off x="251520" y="214481"/>
            <a:ext cx="16158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그룹운영규칙</a:t>
            </a:r>
            <a:endParaRPr kumimoji="1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090346"/>
            <a:ext cx="3326710" cy="2488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1852648" y="5708593"/>
            <a:ext cx="1832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&lt; Wire – </a:t>
            </a:r>
            <a:r>
              <a:rPr kumimoji="1" lang="ko-KR" altLang="en-US" sz="1000" kern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학습활동 메뉴 </a:t>
            </a:r>
            <a:r>
              <a:rPr kumimoji="1" lang="en-US" altLang="ko-KR" sz="10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059433" y="3717032"/>
            <a:ext cx="491030" cy="584170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3"/>
            <a:endCxn id="26" idx="1"/>
          </p:cNvCxnSpPr>
          <p:nvPr/>
        </p:nvCxnSpPr>
        <p:spPr>
          <a:xfrm flipV="1">
            <a:off x="1550463" y="3346556"/>
            <a:ext cx="3046725" cy="6625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597188" y="3161890"/>
            <a:ext cx="2695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325" lvl="1" indent="-228600">
              <a:buAutoNum type="arabicPeriod"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주차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분류별 개념 정리 게시판 등록</a:t>
            </a:r>
            <a:endParaRPr lang="en-US" altLang="ko-KR" sz="9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14325" lvl="1" indent="-228600">
              <a:buAutoNum type="arabicPeriod"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 문제풀이 게시판 등록 </a:t>
            </a:r>
            <a:endParaRPr lang="en-US" altLang="ko-KR" sz="9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5315" y="3104320"/>
            <a:ext cx="2388440" cy="477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851" y="3835068"/>
            <a:ext cx="1312317" cy="134177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572000" y="5242647"/>
            <a:ext cx="1832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&lt; </a:t>
            </a:r>
            <a:r>
              <a:rPr kumimoji="1" lang="ko-KR" altLang="en-US" sz="1000" kern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 문제풀이 게시판</a:t>
            </a:r>
            <a:r>
              <a:rPr kumimoji="1" lang="en-US" altLang="ko-KR" sz="10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5172036" y="4783705"/>
            <a:ext cx="83145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7" idx="3"/>
            <a:endCxn id="14" idx="1"/>
          </p:cNvCxnSpPr>
          <p:nvPr/>
        </p:nvCxnSpPr>
        <p:spPr>
          <a:xfrm flipV="1">
            <a:off x="6003486" y="4693215"/>
            <a:ext cx="554223" cy="1985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709" y="3677836"/>
            <a:ext cx="2200089" cy="2030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4" name="TextBox 43"/>
          <p:cNvSpPr txBox="1"/>
          <p:nvPr/>
        </p:nvSpPr>
        <p:spPr>
          <a:xfrm>
            <a:off x="5922347" y="5864263"/>
            <a:ext cx="425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 GitHub </a:t>
            </a:r>
            <a:r>
              <a:rPr lang="ko-KR" altLang="en-US" sz="1200" smtClean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링크를 통해 소스코드 확인 및 제출 </a:t>
            </a:r>
            <a:endParaRPr lang="en-US" altLang="ko-KR" sz="1200" b="1" dirty="0">
              <a:solidFill>
                <a:schemeClr val="accent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53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0070" y="836712"/>
            <a:ext cx="8641655" cy="54629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문의동향 파악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Text Box 220"/>
          <p:cNvSpPr txBox="1">
            <a:spLocks noChangeArrowheads="1"/>
          </p:cNvSpPr>
          <p:nvPr/>
        </p:nvSpPr>
        <p:spPr bwMode="auto">
          <a:xfrm>
            <a:off x="349250" y="1316960"/>
            <a:ext cx="297618" cy="31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745" tIns="49873" rIns="99745" bIns="49873">
            <a:spAutoFit/>
          </a:bodyPr>
          <a:lstStyle>
            <a:lvl1pPr marL="95250" indent="-952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>
              <a:buFontTx/>
              <a:buChar char="•"/>
            </a:pPr>
            <a:endParaRPr kumimoji="0" lang="en-US" altLang="ko-KR" sz="1400" dirty="0">
              <a:solidFill>
                <a:srgbClr val="996633"/>
              </a:solidFill>
              <a:latin typeface="Arial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529634" y="6051520"/>
            <a:ext cx="92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92263" y="971436"/>
            <a:ext cx="432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Ⅳ. 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그룹운영규칙</a:t>
            </a: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8059" y="1314475"/>
            <a:ext cx="7632848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endParaRPr lang="en-US" altLang="ko-KR" sz="5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파이썬 학습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예습 </a:t>
            </a:r>
            <a:r>
              <a:rPr lang="ko-KR" altLang="en-US" sz="16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( 1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단원 예습 후 실습파일 제출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lvl="2"/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어길 시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진도가 뒤쳐질 수 있음 </a:t>
            </a:r>
            <a:endParaRPr lang="en-US" altLang="ko-KR" sz="16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2"/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부득이하게 제출 못 할 경우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차주에 해당 차수 파일과 함께 제출</a:t>
            </a:r>
            <a:endParaRPr lang="en-US" altLang="ko-KR" sz="16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2"/>
            <a:r>
              <a:rPr lang="en-US" altLang="ko-KR" sz="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5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" b="1" u="sng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 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포기하지 않기</a:t>
            </a:r>
            <a:endParaRPr lang="en-US" altLang="ko-KR" sz="16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             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구글링을 통해 푼 경우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설명할 수 있을 정도로 완벽하게 이해 </a:t>
            </a:r>
            <a:endParaRPr lang="en-US" altLang="ko-KR" sz="16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   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오프라인 모임 시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다른 사람의 코드 와 자신의 코드 비교 </a:t>
            </a:r>
            <a:endParaRPr lang="en-US" altLang="ko-KR" sz="16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	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1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가지 이상의 리뷰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차이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궁금점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등 기타 비교점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) </a:t>
            </a:r>
            <a:endParaRPr lang="en-US" altLang="ko-KR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2"/>
            <a:endParaRPr lang="en-US" altLang="ko-KR" sz="5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" b="1" u="sng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공통 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sz="16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합의</a:t>
            </a:r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/>
        </p:nvSpPr>
        <p:spPr bwMode="auto">
          <a:xfrm>
            <a:off x="251520" y="214481"/>
            <a:ext cx="16158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그룹운영규칙</a:t>
            </a:r>
            <a:endParaRPr kumimoji="1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29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51520" y="836712"/>
            <a:ext cx="8641655" cy="54629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251520" y="214481"/>
            <a:ext cx="265777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rPr>
              <a:t>별첨</a:t>
            </a:r>
            <a:r>
              <a:rPr kumimoji="1" lang="en-US" altLang="ko-KR" sz="2400" b="1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rPr>
              <a:t>1. </a:t>
            </a:r>
            <a:r>
              <a:rPr kumimoji="1" lang="ko-KR" altLang="en-US" sz="2400" b="1" kern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rPr>
              <a:t>실행환경 설치</a:t>
            </a:r>
            <a:endParaRPr kumimoji="1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50" name="실행 단추: 앞으로 또는 다음 49">
            <a:hlinkClick r:id="rId2" action="ppaction://hlinksldjump" highlightClick="1"/>
          </p:cNvPr>
          <p:cNvSpPr/>
          <p:nvPr/>
        </p:nvSpPr>
        <p:spPr bwMode="auto">
          <a:xfrm rot="10800000">
            <a:off x="8682437" y="300147"/>
            <a:ext cx="210342" cy="198000"/>
          </a:xfrm>
          <a:prstGeom prst="actionButtonForwardNex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1052736"/>
            <a:ext cx="8856984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Ⅰ. 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파이썬 설치</a:t>
            </a:r>
            <a:endParaRPr lang="en-US" altLang="ko-KR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05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Ⅱ. 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아나콘다 및 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Jupyter Notebook 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설치</a:t>
            </a:r>
            <a:endParaRPr lang="en-US" altLang="ko-KR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Ⅲ. 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GitHub 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사용법 </a:t>
            </a:r>
            <a:endParaRPr lang="ko-KR" altLang="en-US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5576" y="1484784"/>
            <a:ext cx="7470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hlinkClick r:id="rId3"/>
              </a:rPr>
              <a:t>https</a:t>
            </a:r>
            <a:r>
              <a:rPr lang="en-US" altLang="ko-KR" sz="1000" dirty="0">
                <a:hlinkClick r:id="rId3"/>
              </a:rPr>
              <a:t>://medium.com/@psychet_learn/python-%EA%B8%B0%EC%B4%88-2%EC%9E%A5-python-%EC%84%A4%EC%B9%98-%EB%B0%8F-%ED%99%98%EA%B2%BD%EC%84%A4%EC%A0%95-windows-ver-b030d96bcbd0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745087" y="2430395"/>
            <a:ext cx="81369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4"/>
              </a:rPr>
              <a:t>https://m.blog.naver.com/PostView.nhn?blogId=ndb796&amp;logNo=221277853081&amp;proxyReferer=https%3A%2F%2Fwww.google.com%2F</a:t>
            </a:r>
            <a:endParaRPr lang="ko-KR" altLang="en-US" sz="1000"/>
          </a:p>
        </p:txBody>
      </p:sp>
      <p:sp>
        <p:nvSpPr>
          <p:cNvPr id="4" name="직사각형 3"/>
          <p:cNvSpPr/>
          <p:nvPr/>
        </p:nvSpPr>
        <p:spPr>
          <a:xfrm>
            <a:off x="755576" y="3182779"/>
            <a:ext cx="19527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5"/>
              </a:rPr>
              <a:t>https://tagilog.tistory.com/377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5693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911</Words>
  <Application>Microsoft Office PowerPoint</Application>
  <PresentationFormat>화면 슬라이드 쇼(4:3)</PresentationFormat>
  <Paragraphs>222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LG스마트체 Regular</vt:lpstr>
      <vt:lpstr>LG스마트체2.0 Bold</vt:lpstr>
      <vt:lpstr>LG스마트체2.0 Regular</vt:lpstr>
      <vt:lpstr>굴림</vt:lpstr>
      <vt:lpstr>맑은 고딕</vt:lpstr>
      <vt:lpstr>바탕</vt:lpstr>
      <vt:lpstr>Arial</vt:lpstr>
      <vt:lpstr>Wingdings</vt:lpstr>
      <vt:lpstr>Office 테마</vt:lpstr>
      <vt:lpstr>파이썬 / 알고리즘 학습활동  “코드주니어(스터디명 미정)”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류성호</dc:creator>
  <cp:lastModifiedBy>류성호 사원 화학서비스 구매/생산운영팀 (sunghoryu723@lgcns.com, 02-2099-6812)</cp:lastModifiedBy>
  <cp:revision>149</cp:revision>
  <dcterms:created xsi:type="dcterms:W3CDTF">2019-06-02T23:40:42Z</dcterms:created>
  <dcterms:modified xsi:type="dcterms:W3CDTF">2020-03-09T07:05:58Z</dcterms:modified>
</cp:coreProperties>
</file>