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e9ee7662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ae9ee7662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e7ee82b9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ae7ee82b94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e7ee82b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ae7ee82b94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e7ee82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ae7ee82b9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e9ee765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ae9ee7655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e9ee765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ae9ee7655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ae9ee7662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ae9ee7662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e9ee766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Hello, Spring Batch</a:t>
            </a:r>
            <a:r>
              <a:rPr lang="en-US"/>
              <a:t>를 실행시킨 </a:t>
            </a:r>
            <a:endParaRPr/>
          </a:p>
        </p:txBody>
      </p:sp>
      <p:sp>
        <p:nvSpPr>
          <p:cNvPr id="99" name="Google Shape;99;gae9ee7662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e7ee82b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Hello, Spring Batch를 실행시킨 </a:t>
            </a:r>
            <a:endParaRPr/>
          </a:p>
        </p:txBody>
      </p:sp>
      <p:sp>
        <p:nvSpPr>
          <p:cNvPr id="107" name="Google Shape;107;gae7ee82b9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_클립명_짧을때">
  <p:cSld name="표지_클립명_짧을때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2077720" y="2108200"/>
            <a:ext cx="989838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속지">
  <p:cSld name="속지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background wallpaperì ëí ì´ë¯¸ì§ ê²ìê²°ê³¼" id="6" name="Google Shape;6;p1"/>
          <p:cNvPicPr preferRelativeResize="0"/>
          <p:nvPr/>
        </p:nvPicPr>
        <p:blipFill rotWithShape="1">
          <a:blip r:embed="rId1">
            <a:alphaModFix amt="5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6648450"/>
            <a:ext cx="7874971" cy="209550"/>
          </a:xfrm>
          <a:custGeom>
            <a:rect b="b" l="l" r="r" t="t"/>
            <a:pathLst>
              <a:path extrusionOk="0" h="209550" w="7874971">
                <a:moveTo>
                  <a:pt x="0" y="0"/>
                </a:moveTo>
                <a:lnTo>
                  <a:pt x="7874971" y="0"/>
                </a:lnTo>
                <a:lnTo>
                  <a:pt x="7753350" y="209550"/>
                </a:lnTo>
                <a:lnTo>
                  <a:pt x="0" y="209550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981478" y="2050708"/>
            <a:ext cx="1225977" cy="40011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</a:t>
            </a:r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145864" y="253121"/>
            <a:ext cx="1098378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 Campus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</a:t>
            </a:r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0304992" y="321531"/>
            <a:ext cx="0" cy="280988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/>
        </p:nvSpPr>
        <p:spPr>
          <a:xfrm>
            <a:off x="10365741" y="253121"/>
            <a:ext cx="1181734" cy="430887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 Changing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Education</a:t>
            </a:r>
            <a:endParaRPr/>
          </a:p>
        </p:txBody>
      </p:sp>
      <p:pic>
        <p:nvPicPr>
          <p:cNvPr descr="ì»¤ë¦¬ì´ ì±ì¥ì ìí ìµê³ ì ì¤ë¬´êµì¡ ìì¹´ë°ë¯¸" id="13" name="Google Shape;13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0275" y="320236"/>
            <a:ext cx="1260048" cy="35830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/>
          <p:nvPr/>
        </p:nvSpPr>
        <p:spPr>
          <a:xfrm>
            <a:off x="7753350" y="6648740"/>
            <a:ext cx="4438650" cy="209260"/>
          </a:xfrm>
          <a:custGeom>
            <a:rect b="b" l="l" r="r" t="t"/>
            <a:pathLst>
              <a:path extrusionOk="0" h="209260" w="4438650">
                <a:moveTo>
                  <a:pt x="121453" y="0"/>
                </a:moveTo>
                <a:lnTo>
                  <a:pt x="4438650" y="0"/>
                </a:lnTo>
                <a:lnTo>
                  <a:pt x="4438650" y="209260"/>
                </a:lnTo>
                <a:lnTo>
                  <a:pt x="0" y="209260"/>
                </a:lnTo>
                <a:lnTo>
                  <a:pt x="121453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685771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753350" y="0"/>
            <a:ext cx="4438650" cy="6857710"/>
          </a:xfrm>
          <a:custGeom>
            <a:rect b="b" l="l" r="r" t="t"/>
            <a:pathLst>
              <a:path extrusionOk="0" h="6688414" w="4329073">
                <a:moveTo>
                  <a:pt x="3881889" y="0"/>
                </a:moveTo>
                <a:lnTo>
                  <a:pt x="4329073" y="0"/>
                </a:lnTo>
                <a:lnTo>
                  <a:pt x="4329073" y="6688414"/>
                </a:lnTo>
                <a:lnTo>
                  <a:pt x="0" y="6688414"/>
                </a:lnTo>
                <a:lnTo>
                  <a:pt x="3881889" y="0"/>
                </a:lnTo>
                <a:close/>
              </a:path>
            </a:pathLst>
          </a:custGeom>
          <a:solidFill>
            <a:srgbClr val="EE234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1222778" y="6644719"/>
            <a:ext cx="2512227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Copyright </a:t>
            </a:r>
            <a:r>
              <a:rPr b="1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FASTCAMPUS</a:t>
            </a:r>
            <a:r>
              <a:rPr b="0" i="0" lang="en-US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Corp. All Rights Reserved</a:t>
            </a:r>
            <a:endParaRPr/>
          </a:p>
        </p:txBody>
      </p:sp>
      <p:pic>
        <p:nvPicPr>
          <p:cNvPr descr="fastcampusì ëí ì´ë¯¸ì§ ê²ìê²°ê³¼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6779" y="6401872"/>
            <a:ext cx="786893" cy="24657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1352550" y="209551"/>
            <a:ext cx="10839450" cy="64388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30275" y="2515090"/>
            <a:ext cx="10515600" cy="2158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Spring Batch</a:t>
            </a:r>
            <a:endParaRPr/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077720" y="2108200"/>
            <a:ext cx="9898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02. 스프링 배</a:t>
            </a:r>
            <a:r>
              <a:rPr lang="en-US"/>
              <a:t>치 아키텍쳐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17" name="Google Shape;117;p14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StepExecution : </a:t>
            </a:r>
            <a:r>
              <a:rPr lang="en-US" sz="1800">
                <a:solidFill>
                  <a:srgbClr val="595959"/>
                </a:solidFill>
              </a:rPr>
              <a:t>BATCH_STEP_EXECUTION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ExecutionContext : BATCH_STEP_EXECUTION_CONTEXT 테이블과 매핑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19" name="Google Shape;11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0075" y="1769050"/>
            <a:ext cx="3346375" cy="46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07</a:t>
            </a:r>
            <a:endParaRPr/>
          </a:p>
        </p:txBody>
      </p:sp>
      <p:sp>
        <p:nvSpPr>
          <p:cNvPr id="125" name="Google Shape;125;p15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데이터 공유 ExecutionContext 이해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 내에서 공유할 수 있는 </a:t>
            </a:r>
            <a:r>
              <a:rPr lang="en-US" sz="1800">
                <a:solidFill>
                  <a:srgbClr val="595959"/>
                </a:solidFill>
              </a:rPr>
              <a:t>BATCH_JOB_EXECUTION_CONTEXT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하나</a:t>
            </a:r>
            <a:r>
              <a:rPr lang="en-US" sz="1800">
                <a:solidFill>
                  <a:srgbClr val="595959"/>
                </a:solidFill>
              </a:rPr>
              <a:t>의</a:t>
            </a:r>
            <a:r>
              <a:rPr lang="en-US" sz="1800">
                <a:solidFill>
                  <a:srgbClr val="595959"/>
                </a:solidFill>
              </a:rPr>
              <a:t> Step에서 공유할 수 있는 BATCH_STEP_EXECUTION_CONTEXT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</a:t>
            </a:r>
            <a:r>
              <a:rPr lang="en-US" sz="1800">
                <a:solidFill>
                  <a:srgbClr val="595959"/>
                </a:solidFill>
              </a:rPr>
              <a:t>제 참고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9455075" y="883500"/>
            <a:ext cx="2098200" cy="283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6783" y="255285"/>
            <a:ext cx="2441148" cy="307975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3539" y="524962"/>
            <a:ext cx="1201726" cy="1244108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배치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</a:t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20236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JobLauncher</a:t>
            </a:r>
            <a:endParaRPr b="1"/>
          </a:p>
        </p:txBody>
      </p:sp>
      <p:sp>
        <p:nvSpPr>
          <p:cNvPr id="41" name="Google Shape;41;p6"/>
          <p:cNvSpPr/>
          <p:nvPr/>
        </p:nvSpPr>
        <p:spPr>
          <a:xfrm>
            <a:off x="45870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</a:t>
            </a:r>
            <a:endParaRPr b="1"/>
          </a:p>
        </p:txBody>
      </p:sp>
      <p:sp>
        <p:nvSpPr>
          <p:cNvPr id="42" name="Google Shape;42;p6"/>
          <p:cNvSpPr/>
          <p:nvPr/>
        </p:nvSpPr>
        <p:spPr>
          <a:xfrm>
            <a:off x="7150425" y="28503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</a:t>
            </a:r>
            <a:endParaRPr b="1"/>
          </a:p>
        </p:txBody>
      </p:sp>
      <p:sp>
        <p:nvSpPr>
          <p:cNvPr id="43" name="Google Shape;43;p6"/>
          <p:cNvSpPr/>
          <p:nvPr/>
        </p:nvSpPr>
        <p:spPr>
          <a:xfrm>
            <a:off x="9713825" y="4304200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Tasklet</a:t>
            </a:r>
            <a:endParaRPr b="1"/>
          </a:p>
        </p:txBody>
      </p:sp>
      <p:sp>
        <p:nvSpPr>
          <p:cNvPr id="44" name="Google Shape;44;p6"/>
          <p:cNvSpPr/>
          <p:nvPr/>
        </p:nvSpPr>
        <p:spPr>
          <a:xfrm>
            <a:off x="9713825" y="1304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ItemReader</a:t>
            </a:r>
            <a:endParaRPr b="1"/>
          </a:p>
        </p:txBody>
      </p:sp>
      <p:sp>
        <p:nvSpPr>
          <p:cNvPr id="45" name="Google Shape;45;p6"/>
          <p:cNvSpPr/>
          <p:nvPr/>
        </p:nvSpPr>
        <p:spPr>
          <a:xfrm>
            <a:off x="9713825" y="2153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ItemProcessor</a:t>
            </a:r>
            <a:endParaRPr b="1"/>
          </a:p>
        </p:txBody>
      </p:sp>
      <p:sp>
        <p:nvSpPr>
          <p:cNvPr id="46" name="Google Shape;46;p6"/>
          <p:cNvSpPr/>
          <p:nvPr/>
        </p:nvSpPr>
        <p:spPr>
          <a:xfrm>
            <a:off x="9713825" y="3002775"/>
            <a:ext cx="15999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ItemWriter</a:t>
            </a:r>
            <a:endParaRPr b="1"/>
          </a:p>
        </p:txBody>
      </p:sp>
      <p:sp>
        <p:nvSpPr>
          <p:cNvPr id="47" name="Google Shape;47;p6"/>
          <p:cNvSpPr/>
          <p:nvPr/>
        </p:nvSpPr>
        <p:spPr>
          <a:xfrm>
            <a:off x="2023625" y="4304200"/>
            <a:ext cx="6726600" cy="57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JobRepository</a:t>
            </a:r>
            <a:endParaRPr b="1"/>
          </a:p>
        </p:txBody>
      </p:sp>
      <p:sp>
        <p:nvSpPr>
          <p:cNvPr id="48" name="Google Shape;48;p6"/>
          <p:cNvSpPr/>
          <p:nvPr/>
        </p:nvSpPr>
        <p:spPr>
          <a:xfrm>
            <a:off x="4586975" y="5394325"/>
            <a:ext cx="1599900" cy="7212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Database</a:t>
            </a:r>
            <a:endParaRPr b="1"/>
          </a:p>
        </p:txBody>
      </p:sp>
      <p:cxnSp>
        <p:nvCxnSpPr>
          <p:cNvPr id="49" name="Google Shape;49;p6"/>
          <p:cNvCxnSpPr>
            <a:stCxn id="40" idx="3"/>
            <a:endCxn id="41" idx="1"/>
          </p:cNvCxnSpPr>
          <p:nvPr/>
        </p:nvCxnSpPr>
        <p:spPr>
          <a:xfrm>
            <a:off x="3623525" y="3138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" name="Google Shape;50;p6"/>
          <p:cNvCxnSpPr>
            <a:stCxn id="41" idx="3"/>
            <a:endCxn id="42" idx="1"/>
          </p:cNvCxnSpPr>
          <p:nvPr/>
        </p:nvCxnSpPr>
        <p:spPr>
          <a:xfrm>
            <a:off x="6186925" y="31388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" name="Google Shape;51;p6"/>
          <p:cNvCxnSpPr>
            <a:stCxn id="42" idx="3"/>
            <a:endCxn id="44" idx="1"/>
          </p:cNvCxnSpPr>
          <p:nvPr/>
        </p:nvCxnSpPr>
        <p:spPr>
          <a:xfrm flipH="1" rot="10800000">
            <a:off x="8750325" y="1593225"/>
            <a:ext cx="963600" cy="1545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" name="Google Shape;52;p6"/>
          <p:cNvCxnSpPr>
            <a:stCxn id="42" idx="3"/>
            <a:endCxn id="45" idx="1"/>
          </p:cNvCxnSpPr>
          <p:nvPr/>
        </p:nvCxnSpPr>
        <p:spPr>
          <a:xfrm flipH="1" rot="10800000">
            <a:off x="8750325" y="2442225"/>
            <a:ext cx="963600" cy="696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" name="Google Shape;53;p6"/>
          <p:cNvCxnSpPr>
            <a:endCxn id="46" idx="1"/>
          </p:cNvCxnSpPr>
          <p:nvPr/>
        </p:nvCxnSpPr>
        <p:spPr>
          <a:xfrm>
            <a:off x="8750225" y="3291225"/>
            <a:ext cx="96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" name="Google Shape;54;p6"/>
          <p:cNvCxnSpPr>
            <a:stCxn id="42" idx="2"/>
            <a:endCxn id="43" idx="1"/>
          </p:cNvCxnSpPr>
          <p:nvPr/>
        </p:nvCxnSpPr>
        <p:spPr>
          <a:xfrm>
            <a:off x="7950375" y="3427275"/>
            <a:ext cx="1763400" cy="116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p6"/>
          <p:cNvCxnSpPr>
            <a:stCxn id="40" idx="2"/>
            <a:endCxn id="47" idx="0"/>
          </p:cNvCxnSpPr>
          <p:nvPr/>
        </p:nvCxnSpPr>
        <p:spPr>
          <a:xfrm flipH="1" rot="-5400000">
            <a:off x="3666875" y="2583975"/>
            <a:ext cx="876900" cy="2563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p6"/>
          <p:cNvCxnSpPr>
            <a:stCxn id="41" idx="2"/>
            <a:endCxn id="47" idx="0"/>
          </p:cNvCxnSpPr>
          <p:nvPr/>
        </p:nvCxnSpPr>
        <p:spPr>
          <a:xfrm>
            <a:off x="5386975" y="3427275"/>
            <a:ext cx="0" cy="87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6"/>
          <p:cNvCxnSpPr>
            <a:stCxn id="42" idx="2"/>
            <a:endCxn id="47" idx="0"/>
          </p:cNvCxnSpPr>
          <p:nvPr/>
        </p:nvCxnSpPr>
        <p:spPr>
          <a:xfrm rot="5400000">
            <a:off x="6230175" y="2583975"/>
            <a:ext cx="876900" cy="2563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6"/>
          <p:cNvCxnSpPr>
            <a:stCxn id="47" idx="2"/>
            <a:endCxn id="48" idx="0"/>
          </p:cNvCxnSpPr>
          <p:nvPr/>
        </p:nvCxnSpPr>
        <p:spPr>
          <a:xfrm>
            <a:off x="5386925" y="4881100"/>
            <a:ext cx="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6"/>
          <p:cNvSpPr txBox="1"/>
          <p:nvPr/>
        </p:nvSpPr>
        <p:spPr>
          <a:xfrm>
            <a:off x="9464675" y="868050"/>
            <a:ext cx="20982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Chunk Base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 - Job</a:t>
            </a:r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JobLauncher에 의해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배치의 실행 단위를 의미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Job은 N개의 Step을 실행할 수 있으며, 흐름(Flow)을 관리할 수 있다.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A Step 실행 후 조건에 따라 B Step 또는 C Step을 실행 설정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72" name="Google Shape;72;p8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기본 구조 - </a:t>
            </a:r>
            <a:r>
              <a:rPr lang="en-US"/>
              <a:t>Step</a:t>
            </a:r>
            <a:endParaRPr/>
          </a:p>
        </p:txBody>
      </p:sp>
      <p:sp>
        <p:nvSpPr>
          <p:cNvPr id="73" name="Google Shape;73;p8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Step은 Job의 세부 실행 단위이며, N개가 등록돼 실행된다.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Step의 실행 단위는 크게 2가지로 나눌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Chunk 기반 : 하나의 큰 덩어리를 n개씩 나눠서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US" sz="1800">
                <a:solidFill>
                  <a:srgbClr val="595959"/>
                </a:solidFill>
              </a:rPr>
              <a:t>Task 기반 : 하나의 작업 기반으로 실행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Chunk 기</a:t>
            </a:r>
            <a:r>
              <a:rPr lang="en-US" sz="1800">
                <a:solidFill>
                  <a:srgbClr val="595959"/>
                </a:solidFill>
              </a:rPr>
              <a:t>반 Step은</a:t>
            </a:r>
            <a:r>
              <a:rPr lang="en-US" sz="1800">
                <a:solidFill>
                  <a:srgbClr val="595959"/>
                </a:solidFill>
              </a:rPr>
              <a:t> ItemReader, ItemProcessor, ItemWriter가 있다.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여기서 Item은 배치 처리 대상 객체를 의미한다.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ItemReader</a:t>
            </a:r>
            <a:r>
              <a:rPr lang="en-US" sz="1800">
                <a:solidFill>
                  <a:srgbClr val="595959"/>
                </a:solidFill>
              </a:rPr>
              <a:t>는 배치 처리 대상 객체를 읽어 </a:t>
            </a:r>
            <a:r>
              <a:rPr b="1" lang="en-US" sz="1800">
                <a:solidFill>
                  <a:srgbClr val="595959"/>
                </a:solidFill>
              </a:rPr>
              <a:t>ItemProcessor 또는 ItemWriter에게 전달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파일 또는 DB에서 데이터를 </a:t>
            </a:r>
            <a:r>
              <a:rPr lang="en-US" sz="1800">
                <a:solidFill>
                  <a:srgbClr val="595959"/>
                </a:solidFill>
              </a:rPr>
              <a:t>읽는다.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ItemProcessor</a:t>
            </a:r>
            <a:r>
              <a:rPr lang="en-US" sz="1800">
                <a:solidFill>
                  <a:srgbClr val="595959"/>
                </a:solidFill>
              </a:rPr>
              <a:t>는 input 객체를 output 객체로 filtering 또는 processing 해 </a:t>
            </a:r>
            <a:r>
              <a:rPr b="1" lang="en-US" sz="1800">
                <a:solidFill>
                  <a:srgbClr val="595959"/>
                </a:solidFill>
              </a:rPr>
              <a:t>ItemWriter에게 전달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ItemReader에서 읽은 데이터를 수정 또는 ItemWriter 대상인지 filtering 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ItemProcessor</a:t>
            </a:r>
            <a:r>
              <a:rPr lang="en-US" sz="1800">
                <a:solidFill>
                  <a:srgbClr val="595959"/>
                </a:solidFill>
              </a:rPr>
              <a:t>는 optional 하다.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ItemProcessor가 하는 일을 ItemReader 또는 ItemWriter가 대신할 수 있다.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b="1" lang="en-US" sz="1800">
                <a:solidFill>
                  <a:srgbClr val="595959"/>
                </a:solidFill>
              </a:rPr>
              <a:t>ItemWriter</a:t>
            </a:r>
            <a:r>
              <a:rPr lang="en-US" sz="1800">
                <a:solidFill>
                  <a:srgbClr val="595959"/>
                </a:solidFill>
              </a:rPr>
              <a:t>는 배치 처리 </a:t>
            </a:r>
            <a:r>
              <a:rPr b="1" lang="en-US" sz="1800">
                <a:solidFill>
                  <a:srgbClr val="595959"/>
                </a:solidFill>
              </a:rPr>
              <a:t>대상 객체를 처리</a:t>
            </a:r>
            <a:r>
              <a:rPr lang="en-US" sz="1800">
                <a:solidFill>
                  <a:srgbClr val="595959"/>
                </a:solidFill>
              </a:rPr>
              <a:t>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예를 들면, DB update를 하거나, 처리 대상 사용자에게 알림을 보낸다.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</a:t>
            </a:r>
            <a:r>
              <a:rPr lang="en-US"/>
              <a:t>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025" y="566051"/>
            <a:ext cx="7554574" cy="6054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87" name="Google Shape;87;p10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배치 실행을 위한 </a:t>
            </a:r>
            <a:r>
              <a:rPr b="1" lang="en-US" sz="1800">
                <a:solidFill>
                  <a:srgbClr val="595959"/>
                </a:solidFill>
              </a:rPr>
              <a:t>메타 데이터</a:t>
            </a:r>
            <a:r>
              <a:rPr lang="en-US" sz="1800">
                <a:solidFill>
                  <a:srgbClr val="595959"/>
                </a:solidFill>
              </a:rPr>
              <a:t>가 저장되는 테이블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BATCH_JOB_INSTANCE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실행되며 생성되는 최상위 계층의 테이블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job_name과 job_key를 기준으로 하나의 row가 생성되며, 같은 job_name과 job_key가 저장될 수 없다.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job_key는 BATCH_JOB_EXECUTION_PARAMS에 저장되는 Parameter를 나열해 암호화해 저장한다.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실행되는 동안 시작/종료 시간, job 상태 등을 관리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BATCH_JOB_EXECUTION_PARAMS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Job을 실행하기 위해 주입된 parameter 정보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BATCH_JOB_EXECUTION_CONTEXT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Job이 실행되며 공유해야할 데이터를  직렬화해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BATCH_STEP_EXECUTION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Step이 실행되는 동안 필요한 데이터 또는 실행된 결과 저장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BATCH_STEP_EXECUTION_CONTEXT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-US">
                <a:solidFill>
                  <a:srgbClr val="595959"/>
                </a:solidFill>
              </a:rPr>
              <a:t>Step이 실행되며 공유해야할 데이터를 직렬화해 저장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05</a:t>
            </a:r>
            <a:endParaRPr/>
          </a:p>
        </p:txBody>
      </p:sp>
      <p:sp>
        <p:nvSpPr>
          <p:cNvPr id="94" name="Google Shape;94;p11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스프링 배치</a:t>
            </a:r>
            <a:br>
              <a:rPr lang="en-US"/>
            </a:br>
            <a:r>
              <a:rPr lang="en-US"/>
              <a:t>테이블 구조와 </a:t>
            </a:r>
            <a:br>
              <a:rPr lang="en-US"/>
            </a:br>
            <a:r>
              <a:rPr lang="en-US"/>
              <a:t>이해</a:t>
            </a: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spring-batch-core/org.springframework/batch/core/* 에 위치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스프링 배치를 실행하고 관리하기 위한 테이블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schema.sql 설정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schema-**.sql의 실행 구분은 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DB 종류별로 script가 구분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spring.batch.initialize-schema config로 구분한다.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ALWAYS, EMBEDDED, NEVER로 구분한다.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ALWAYS : 항상 실행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EMBEDDED : 내장 DB일 때만 실행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NEVER : 항상 실행 안함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기본 값은 </a:t>
            </a:r>
            <a:r>
              <a:rPr lang="en-US" sz="1800">
                <a:solidFill>
                  <a:srgbClr val="595959"/>
                </a:solidFill>
              </a:rPr>
              <a:t>EMBEDDED다.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0" l="0" r="0" t="1719"/>
          <a:stretch/>
        </p:blipFill>
        <p:spPr>
          <a:xfrm>
            <a:off x="8358025" y="592550"/>
            <a:ext cx="2683375" cy="603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02" name="Google Shape;102;p12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JobInstance : BATCH_JOB_INSTANCE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 : BATCH_JOB_EXECUTION </a:t>
            </a:r>
            <a:r>
              <a:rPr lang="en-US" sz="1800">
                <a:solidFill>
                  <a:srgbClr val="595959"/>
                </a:solidFill>
              </a:rPr>
              <a:t>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JobParameters : BATCH_JOB_EXECUTION_PARAMS 테이블과 매핑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ExecutionContext : BATCH_JOB_EXECUTION_CONTEXT 테이블과 매핑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394" y="2693200"/>
            <a:ext cx="5944650" cy="34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56783" y="255285"/>
            <a:ext cx="2441100" cy="308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06</a:t>
            </a:r>
            <a:endParaRPr/>
          </a:p>
        </p:txBody>
      </p:sp>
      <p:sp>
        <p:nvSpPr>
          <p:cNvPr id="110" name="Google Shape;110;p13"/>
          <p:cNvSpPr txBox="1"/>
          <p:nvPr>
            <p:ph idx="2" type="body"/>
          </p:nvPr>
        </p:nvSpPr>
        <p:spPr>
          <a:xfrm>
            <a:off x="53539" y="524962"/>
            <a:ext cx="1201800" cy="1244100"/>
          </a:xfrm>
          <a:prstGeom prst="rect">
            <a:avLst/>
          </a:prstGeom>
          <a:noFill/>
          <a:ln cap="flat" cmpd="sng" w="9525">
            <a:solidFill>
              <a:schemeClr val="accen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/>
              <a:t>Job, JobInstance, JobExecution, Step, StepExecution 이해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360700" y="524950"/>
            <a:ext cx="10831200" cy="6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JobInstance의 생성 기준은 JobParamters 중복 여부에 따라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다른 parameter로 Job이 실행되면,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같은 parameter로 Job이 실행되면, 이미 생성된 JobInstance가 실행된다.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JobExecution은 항상 새롭게 생성된다.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예</a:t>
            </a:r>
            <a:r>
              <a:rPr lang="en-US" sz="1800">
                <a:solidFill>
                  <a:srgbClr val="595959"/>
                </a:solidFill>
              </a:rPr>
              <a:t>를 들어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처음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1월1일</a:t>
            </a:r>
            <a:r>
              <a:rPr lang="en-US" sz="1800">
                <a:solidFill>
                  <a:srgbClr val="595959"/>
                </a:solidFill>
              </a:rPr>
              <a:t>로 실행 됐다면, 1번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다음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1월2일</a:t>
            </a:r>
            <a:r>
              <a:rPr lang="en-US" sz="1800">
                <a:solidFill>
                  <a:srgbClr val="595959"/>
                </a:solidFill>
              </a:rPr>
              <a:t>로 실행 됐다면, 2번 JobInstance가 생성된다.</a:t>
            </a:r>
            <a:endParaRPr sz="1800">
              <a:solidFill>
                <a:srgbClr val="595959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○"/>
            </a:pPr>
            <a:r>
              <a:rPr lang="en-US" sz="1800">
                <a:solidFill>
                  <a:srgbClr val="595959"/>
                </a:solidFill>
              </a:rPr>
              <a:t>다음 Job 실행 시 date parameter가 </a:t>
            </a:r>
            <a:r>
              <a:rPr b="1" lang="en-US" sz="1800">
                <a:solidFill>
                  <a:srgbClr val="595959"/>
                </a:solidFill>
              </a:rPr>
              <a:t>1월2일</a:t>
            </a:r>
            <a:r>
              <a:rPr lang="en-US" sz="1800">
                <a:solidFill>
                  <a:srgbClr val="595959"/>
                </a:solidFill>
              </a:rPr>
              <a:t>로 실행 됐다면, 2번 JobInstance가 재 실행된다.</a:t>
            </a:r>
            <a:endParaRPr sz="1800">
              <a:solidFill>
                <a:srgbClr val="595959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■"/>
            </a:pPr>
            <a:r>
              <a:rPr lang="en-US" sz="1800">
                <a:solidFill>
                  <a:srgbClr val="595959"/>
                </a:solidFill>
              </a:rPr>
              <a:t>이때 Job이 재실행 대상이 아닌 경우 에러가 발생한다.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Parameter가 없는 Job을 항상 새로운 JobInstance가 실행되도록 RunIdIncrementer가 제공된다.</a:t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