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FB1562-884A-4D4D-9A26-C9FEAF8B1A7A}">
  <a:tblStyle styleId="{E3FB1562-884A-4D4D-9A26-C9FEAF8B1A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ec9cd7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b0ec9cd7e1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e9ee766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ae9ee7662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ec9cd7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b0ec9cd7e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ec9cd7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b0ec9cd7e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a1a15d1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a1a15d1b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1a15d1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a1a15d1b1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a1a15d1b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a1a15d1b1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a1a15d1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a1a15d1b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a1a15d1b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a1a15d1b1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a1a15d1b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aa1a15d1b1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a1a15d1b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aa1a15d1b1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7ee82b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ae7ee82b9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e7ee82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ae7ee82b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02352c1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a802352c1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802352c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a802352c1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ec9cd7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b0ec9cd7e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02352c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a802352c1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03. 스프링 배</a:t>
            </a:r>
            <a:r>
              <a:rPr lang="en-US"/>
              <a:t>치 기초 이해하기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ItemWriter interface 구조 이해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Step의 ItemWriter는 필수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976" y="3704276"/>
            <a:ext cx="7499677" cy="17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데이터 쓰기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FlatFileItemWriter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쓰기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JdbcBatchItemWriter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JDBC Batch는 bulk insert 처리한다.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insert into person (name, age, address) values (1,2,3), (4,5,6), (7,8,9);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단건 insert가 아니기 때문에 성능에 이점이 있다.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18</a:t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JPA 데이터 쓰기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JpaItemWriter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new Entity를 하나씩 EntityManager.persist 또는 EntityManager.merge로 insert 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usePersist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ItemProcessor interface 구조 이해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Step의 ItemProcessor는 optional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ItemProcessor는 필수는 아니지만, 책임 분리를 분리하기 위해 사용한다.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ItemProcessor는 I(input)를 O(output)로 변환하거나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ItemWriter의 실행 여부를 판단 할 수 있도록 filtering 역할을 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ItemWriter는 not null만 처리한다.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325" y="2637700"/>
            <a:ext cx="6182251" cy="37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데이터 읽고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MySQL DB에 insert 하기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CSV 파일 데이터를 읽어 H2 DB에 데이터 저장하는 배치 개발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Reader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100개의 person data를 csv 파일에서 읽는다.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Processor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person data를 jpa를 이용해 H2DB 에 저장한다.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allow_duplicate 파라미터로 이름(person.name) 중복 저장 여부를 설정한다.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`allow_duplicate=true` 인 경우 이름(person.name) 중복 상관 없이 모두 저장한다.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`allow_duplicate=false 또는 null` 인 경우 이름(person.name)이 중복된 데이터는 저장하지 않는다.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힌트 : 중복 체크는 `java.util.Map` 사용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Writer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몇 건 저장됐는 지 log를 찍는다.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힌트 : `CompositeItemWriter` 사용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테스트 코드 작성하기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JobExecutionListener,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StepExecutionListener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 - 1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스프링 배치에서 </a:t>
            </a:r>
            <a:r>
              <a:rPr b="1" lang="en-US" sz="1800">
                <a:solidFill>
                  <a:srgbClr val="595959"/>
                </a:solidFill>
              </a:rPr>
              <a:t>전 처리</a:t>
            </a:r>
            <a:r>
              <a:rPr lang="en-US" sz="1800">
                <a:solidFill>
                  <a:srgbClr val="595959"/>
                </a:solidFill>
              </a:rPr>
              <a:t>, </a:t>
            </a:r>
            <a:r>
              <a:rPr b="1" lang="en-US" sz="1800">
                <a:solidFill>
                  <a:srgbClr val="595959"/>
                </a:solidFill>
              </a:rPr>
              <a:t>후 처리</a:t>
            </a:r>
            <a:r>
              <a:rPr lang="en-US" sz="1800">
                <a:solidFill>
                  <a:srgbClr val="595959"/>
                </a:solidFill>
              </a:rPr>
              <a:t>를 하는 다양한 종류의 Listener 존재.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interface 구현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@Annotation 정의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 실행 전과 후에 실행할 수 있는 JobExecutionListener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 실행 전과 후에 실행할 수 있는 StepExecutionListener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9455075" y="883500"/>
            <a:ext cx="2098200" cy="28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JobExecutionListener,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StepExecutionListener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</a:t>
            </a:r>
            <a:r>
              <a:rPr lang="en-US"/>
              <a:t>해 - 2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20236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JobLauncher</a:t>
            </a:r>
            <a:endParaRPr b="1"/>
          </a:p>
        </p:txBody>
      </p:sp>
      <p:sp>
        <p:nvSpPr>
          <p:cNvPr id="158" name="Google Shape;158;p22"/>
          <p:cNvSpPr/>
          <p:nvPr/>
        </p:nvSpPr>
        <p:spPr>
          <a:xfrm>
            <a:off x="45870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</a:t>
            </a:r>
            <a:endParaRPr b="1"/>
          </a:p>
        </p:txBody>
      </p:sp>
      <p:sp>
        <p:nvSpPr>
          <p:cNvPr id="159" name="Google Shape;159;p22"/>
          <p:cNvSpPr/>
          <p:nvPr/>
        </p:nvSpPr>
        <p:spPr>
          <a:xfrm>
            <a:off x="71504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</a:t>
            </a:r>
            <a:endParaRPr b="1"/>
          </a:p>
        </p:txBody>
      </p:sp>
      <p:sp>
        <p:nvSpPr>
          <p:cNvPr id="160" name="Google Shape;160;p22"/>
          <p:cNvSpPr/>
          <p:nvPr/>
        </p:nvSpPr>
        <p:spPr>
          <a:xfrm>
            <a:off x="9713825" y="43042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Tasklet</a:t>
            </a:r>
            <a:endParaRPr b="1"/>
          </a:p>
        </p:txBody>
      </p:sp>
      <p:sp>
        <p:nvSpPr>
          <p:cNvPr id="161" name="Google Shape;161;p22"/>
          <p:cNvSpPr/>
          <p:nvPr/>
        </p:nvSpPr>
        <p:spPr>
          <a:xfrm>
            <a:off x="9713825" y="1304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ItemReader</a:t>
            </a:r>
            <a:endParaRPr b="1"/>
          </a:p>
        </p:txBody>
      </p:sp>
      <p:sp>
        <p:nvSpPr>
          <p:cNvPr id="162" name="Google Shape;162;p22"/>
          <p:cNvSpPr/>
          <p:nvPr/>
        </p:nvSpPr>
        <p:spPr>
          <a:xfrm>
            <a:off x="9713825" y="2153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ItemProcessor</a:t>
            </a:r>
            <a:endParaRPr b="1"/>
          </a:p>
        </p:txBody>
      </p:sp>
      <p:sp>
        <p:nvSpPr>
          <p:cNvPr id="163" name="Google Shape;163;p22"/>
          <p:cNvSpPr/>
          <p:nvPr/>
        </p:nvSpPr>
        <p:spPr>
          <a:xfrm>
            <a:off x="9713825" y="3002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ItemWriter</a:t>
            </a:r>
            <a:endParaRPr b="1"/>
          </a:p>
        </p:txBody>
      </p:sp>
      <p:sp>
        <p:nvSpPr>
          <p:cNvPr id="164" name="Google Shape;164;p22"/>
          <p:cNvSpPr/>
          <p:nvPr/>
        </p:nvSpPr>
        <p:spPr>
          <a:xfrm>
            <a:off x="2023625" y="4304200"/>
            <a:ext cx="67266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JobRepository</a:t>
            </a:r>
            <a:endParaRPr b="1"/>
          </a:p>
        </p:txBody>
      </p:sp>
      <p:sp>
        <p:nvSpPr>
          <p:cNvPr id="165" name="Google Shape;165;p22"/>
          <p:cNvSpPr/>
          <p:nvPr/>
        </p:nvSpPr>
        <p:spPr>
          <a:xfrm>
            <a:off x="4586975" y="5394325"/>
            <a:ext cx="1599900" cy="72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</a:t>
            </a:r>
            <a:r>
              <a:rPr b="1" lang="en-US"/>
              <a:t>a</a:t>
            </a:r>
            <a:r>
              <a:rPr b="1" lang="en-US"/>
              <a:t>base</a:t>
            </a:r>
            <a:endParaRPr b="1"/>
          </a:p>
        </p:txBody>
      </p:sp>
      <p:cxnSp>
        <p:nvCxnSpPr>
          <p:cNvPr id="166" name="Google Shape;166;p22"/>
          <p:cNvCxnSpPr>
            <a:stCxn id="157" idx="3"/>
            <a:endCxn id="158" idx="1"/>
          </p:cNvCxnSpPr>
          <p:nvPr/>
        </p:nvCxnSpPr>
        <p:spPr>
          <a:xfrm>
            <a:off x="36235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>
            <a:stCxn id="158" idx="3"/>
            <a:endCxn id="159" idx="1"/>
          </p:cNvCxnSpPr>
          <p:nvPr/>
        </p:nvCxnSpPr>
        <p:spPr>
          <a:xfrm>
            <a:off x="61869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2"/>
          <p:cNvCxnSpPr>
            <a:stCxn id="159" idx="3"/>
            <a:endCxn id="161" idx="1"/>
          </p:cNvCxnSpPr>
          <p:nvPr/>
        </p:nvCxnSpPr>
        <p:spPr>
          <a:xfrm flipH="1" rot="10800000">
            <a:off x="8750325" y="1593225"/>
            <a:ext cx="963600" cy="1545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2"/>
          <p:cNvCxnSpPr>
            <a:stCxn id="159" idx="3"/>
            <a:endCxn id="162" idx="1"/>
          </p:cNvCxnSpPr>
          <p:nvPr/>
        </p:nvCxnSpPr>
        <p:spPr>
          <a:xfrm flipH="1" rot="10800000">
            <a:off x="8750325" y="2442225"/>
            <a:ext cx="963600" cy="6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2"/>
          <p:cNvCxnSpPr>
            <a:endCxn id="163" idx="1"/>
          </p:cNvCxnSpPr>
          <p:nvPr/>
        </p:nvCxnSpPr>
        <p:spPr>
          <a:xfrm>
            <a:off x="8750225" y="32912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>
            <a:stCxn id="159" idx="2"/>
            <a:endCxn id="160" idx="1"/>
          </p:cNvCxnSpPr>
          <p:nvPr/>
        </p:nvCxnSpPr>
        <p:spPr>
          <a:xfrm>
            <a:off x="7950375" y="3427275"/>
            <a:ext cx="1763400" cy="11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>
            <a:stCxn id="157" idx="2"/>
            <a:endCxn id="164" idx="0"/>
          </p:cNvCxnSpPr>
          <p:nvPr/>
        </p:nvCxnSpPr>
        <p:spPr>
          <a:xfrm flipH="1" rot="-5400000">
            <a:off x="36668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2"/>
          <p:cNvCxnSpPr>
            <a:stCxn id="158" idx="2"/>
            <a:endCxn id="164" idx="0"/>
          </p:cNvCxnSpPr>
          <p:nvPr/>
        </p:nvCxnSpPr>
        <p:spPr>
          <a:xfrm>
            <a:off x="5386975" y="3427275"/>
            <a:ext cx="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2"/>
          <p:cNvCxnSpPr>
            <a:stCxn id="159" idx="2"/>
            <a:endCxn id="164" idx="0"/>
          </p:cNvCxnSpPr>
          <p:nvPr/>
        </p:nvCxnSpPr>
        <p:spPr>
          <a:xfrm rot="5400000">
            <a:off x="62301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2"/>
          <p:cNvCxnSpPr>
            <a:stCxn id="164" idx="2"/>
            <a:endCxn id="165" idx="0"/>
          </p:cNvCxnSpPr>
          <p:nvPr/>
        </p:nvCxnSpPr>
        <p:spPr>
          <a:xfrm>
            <a:off x="5386925" y="4881100"/>
            <a:ext cx="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2"/>
          <p:cNvSpPr txBox="1"/>
          <p:nvPr/>
        </p:nvSpPr>
        <p:spPr>
          <a:xfrm>
            <a:off x="9464675" y="868050"/>
            <a:ext cx="20982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Chunk Base</a:t>
            </a:r>
            <a:endParaRPr b="1"/>
          </a:p>
        </p:txBody>
      </p:sp>
      <p:sp>
        <p:nvSpPr>
          <p:cNvPr id="177" name="Google Shape;177;p22"/>
          <p:cNvSpPr/>
          <p:nvPr/>
        </p:nvSpPr>
        <p:spPr>
          <a:xfrm>
            <a:off x="4027837" y="8680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JobExecutionListener</a:t>
            </a:r>
            <a:endParaRPr b="1"/>
          </a:p>
        </p:txBody>
      </p:sp>
      <p:sp>
        <p:nvSpPr>
          <p:cNvPr id="178" name="Google Shape;178;p22"/>
          <p:cNvSpPr/>
          <p:nvPr/>
        </p:nvSpPr>
        <p:spPr>
          <a:xfrm>
            <a:off x="6591237" y="863925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</a:t>
            </a:r>
            <a:r>
              <a:rPr b="1" lang="en-US"/>
              <a:t>ExecutionListener</a:t>
            </a:r>
            <a:endParaRPr b="1"/>
          </a:p>
        </p:txBody>
      </p:sp>
      <p:cxnSp>
        <p:nvCxnSpPr>
          <p:cNvPr id="179" name="Google Shape;179;p22"/>
          <p:cNvCxnSpPr>
            <a:stCxn id="177" idx="1"/>
            <a:endCxn id="158" idx="1"/>
          </p:cNvCxnSpPr>
          <p:nvPr/>
        </p:nvCxnSpPr>
        <p:spPr>
          <a:xfrm>
            <a:off x="4027837" y="1156500"/>
            <a:ext cx="559200" cy="1982400"/>
          </a:xfrm>
          <a:prstGeom prst="bentConnector3">
            <a:avLst>
              <a:gd fmla="val -425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2"/>
          <p:cNvCxnSpPr>
            <a:stCxn id="177" idx="3"/>
            <a:endCxn id="158" idx="3"/>
          </p:cNvCxnSpPr>
          <p:nvPr/>
        </p:nvCxnSpPr>
        <p:spPr>
          <a:xfrm>
            <a:off x="6186937" y="1156500"/>
            <a:ext cx="600" cy="19824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>
            <a:stCxn id="178" idx="1"/>
            <a:endCxn id="159" idx="1"/>
          </p:cNvCxnSpPr>
          <p:nvPr/>
        </p:nvCxnSpPr>
        <p:spPr>
          <a:xfrm>
            <a:off x="6591237" y="1152375"/>
            <a:ext cx="559200" cy="1986600"/>
          </a:xfrm>
          <a:prstGeom prst="bentConnector3">
            <a:avLst>
              <a:gd fmla="val -1022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>
            <a:stCxn id="178" idx="3"/>
            <a:endCxn id="159" idx="3"/>
          </p:cNvCxnSpPr>
          <p:nvPr/>
        </p:nvCxnSpPr>
        <p:spPr>
          <a:xfrm>
            <a:off x="8750337" y="1152375"/>
            <a:ext cx="600" cy="19866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2"/>
          <p:cNvSpPr txBox="1"/>
          <p:nvPr/>
        </p:nvSpPr>
        <p:spPr>
          <a:xfrm>
            <a:off x="2916475" y="18816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6497875" y="18816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5659675" y="18816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8250475" y="18816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9455075" y="883500"/>
            <a:ext cx="2098200" cy="28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193" name="Google Shape;193;p2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 Listener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</a:t>
            </a:r>
            <a:r>
              <a:rPr lang="en-US"/>
              <a:t>해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20236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JobLauncher</a:t>
            </a:r>
            <a:endParaRPr b="1"/>
          </a:p>
        </p:txBody>
      </p:sp>
      <p:sp>
        <p:nvSpPr>
          <p:cNvPr id="195" name="Google Shape;195;p23"/>
          <p:cNvSpPr/>
          <p:nvPr/>
        </p:nvSpPr>
        <p:spPr>
          <a:xfrm>
            <a:off x="45870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</a:t>
            </a:r>
            <a:endParaRPr b="1"/>
          </a:p>
        </p:txBody>
      </p:sp>
      <p:sp>
        <p:nvSpPr>
          <p:cNvPr id="196" name="Google Shape;196;p23"/>
          <p:cNvSpPr/>
          <p:nvPr/>
        </p:nvSpPr>
        <p:spPr>
          <a:xfrm>
            <a:off x="71504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</a:t>
            </a:r>
            <a:endParaRPr b="1"/>
          </a:p>
        </p:txBody>
      </p:sp>
      <p:sp>
        <p:nvSpPr>
          <p:cNvPr id="197" name="Google Shape;197;p23"/>
          <p:cNvSpPr/>
          <p:nvPr/>
        </p:nvSpPr>
        <p:spPr>
          <a:xfrm>
            <a:off x="9713825" y="43042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Tasklet</a:t>
            </a:r>
            <a:endParaRPr b="1"/>
          </a:p>
        </p:txBody>
      </p:sp>
      <p:sp>
        <p:nvSpPr>
          <p:cNvPr id="198" name="Google Shape;198;p23"/>
          <p:cNvSpPr/>
          <p:nvPr/>
        </p:nvSpPr>
        <p:spPr>
          <a:xfrm>
            <a:off x="9713825" y="1304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ItemReader</a:t>
            </a:r>
            <a:endParaRPr b="1"/>
          </a:p>
        </p:txBody>
      </p:sp>
      <p:sp>
        <p:nvSpPr>
          <p:cNvPr id="199" name="Google Shape;199;p23"/>
          <p:cNvSpPr/>
          <p:nvPr/>
        </p:nvSpPr>
        <p:spPr>
          <a:xfrm>
            <a:off x="9713825" y="2153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ItemProcessor</a:t>
            </a:r>
            <a:endParaRPr b="1"/>
          </a:p>
        </p:txBody>
      </p:sp>
      <p:sp>
        <p:nvSpPr>
          <p:cNvPr id="200" name="Google Shape;200;p23"/>
          <p:cNvSpPr/>
          <p:nvPr/>
        </p:nvSpPr>
        <p:spPr>
          <a:xfrm>
            <a:off x="9713825" y="3002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ItemWriter</a:t>
            </a:r>
            <a:endParaRPr b="1"/>
          </a:p>
        </p:txBody>
      </p:sp>
      <p:sp>
        <p:nvSpPr>
          <p:cNvPr id="201" name="Google Shape;201;p23"/>
          <p:cNvSpPr/>
          <p:nvPr/>
        </p:nvSpPr>
        <p:spPr>
          <a:xfrm>
            <a:off x="2023625" y="4304200"/>
            <a:ext cx="67266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JobRepository</a:t>
            </a:r>
            <a:endParaRPr b="1"/>
          </a:p>
        </p:txBody>
      </p:sp>
      <p:sp>
        <p:nvSpPr>
          <p:cNvPr id="202" name="Google Shape;202;p23"/>
          <p:cNvSpPr/>
          <p:nvPr/>
        </p:nvSpPr>
        <p:spPr>
          <a:xfrm>
            <a:off x="4586975" y="5394325"/>
            <a:ext cx="1599900" cy="72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Database</a:t>
            </a:r>
            <a:endParaRPr b="1"/>
          </a:p>
        </p:txBody>
      </p:sp>
      <p:cxnSp>
        <p:nvCxnSpPr>
          <p:cNvPr id="203" name="Google Shape;203;p23"/>
          <p:cNvCxnSpPr>
            <a:stCxn id="194" idx="3"/>
            <a:endCxn id="195" idx="1"/>
          </p:cNvCxnSpPr>
          <p:nvPr/>
        </p:nvCxnSpPr>
        <p:spPr>
          <a:xfrm>
            <a:off x="36235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3"/>
          <p:cNvCxnSpPr>
            <a:stCxn id="195" idx="3"/>
            <a:endCxn id="196" idx="1"/>
          </p:cNvCxnSpPr>
          <p:nvPr/>
        </p:nvCxnSpPr>
        <p:spPr>
          <a:xfrm>
            <a:off x="61869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3"/>
          <p:cNvCxnSpPr>
            <a:stCxn id="196" idx="3"/>
            <a:endCxn id="198" idx="1"/>
          </p:cNvCxnSpPr>
          <p:nvPr/>
        </p:nvCxnSpPr>
        <p:spPr>
          <a:xfrm flipH="1" rot="10800000">
            <a:off x="8750325" y="1593225"/>
            <a:ext cx="963600" cy="1545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3"/>
          <p:cNvCxnSpPr>
            <a:stCxn id="196" idx="3"/>
            <a:endCxn id="199" idx="1"/>
          </p:cNvCxnSpPr>
          <p:nvPr/>
        </p:nvCxnSpPr>
        <p:spPr>
          <a:xfrm flipH="1" rot="10800000">
            <a:off x="8750325" y="2442225"/>
            <a:ext cx="963600" cy="6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3"/>
          <p:cNvCxnSpPr>
            <a:endCxn id="200" idx="1"/>
          </p:cNvCxnSpPr>
          <p:nvPr/>
        </p:nvCxnSpPr>
        <p:spPr>
          <a:xfrm>
            <a:off x="8750225" y="32912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3"/>
          <p:cNvCxnSpPr>
            <a:stCxn id="196" idx="2"/>
            <a:endCxn id="197" idx="1"/>
          </p:cNvCxnSpPr>
          <p:nvPr/>
        </p:nvCxnSpPr>
        <p:spPr>
          <a:xfrm>
            <a:off x="7950375" y="3427275"/>
            <a:ext cx="1763400" cy="11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3"/>
          <p:cNvCxnSpPr>
            <a:stCxn id="194" idx="2"/>
            <a:endCxn id="201" idx="0"/>
          </p:cNvCxnSpPr>
          <p:nvPr/>
        </p:nvCxnSpPr>
        <p:spPr>
          <a:xfrm flipH="1" rot="-5400000">
            <a:off x="36668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3"/>
          <p:cNvCxnSpPr>
            <a:stCxn id="195" idx="2"/>
            <a:endCxn id="201" idx="0"/>
          </p:cNvCxnSpPr>
          <p:nvPr/>
        </p:nvCxnSpPr>
        <p:spPr>
          <a:xfrm>
            <a:off x="5386975" y="3427275"/>
            <a:ext cx="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3"/>
          <p:cNvCxnSpPr>
            <a:stCxn id="196" idx="2"/>
            <a:endCxn id="201" idx="0"/>
          </p:cNvCxnSpPr>
          <p:nvPr/>
        </p:nvCxnSpPr>
        <p:spPr>
          <a:xfrm rot="5400000">
            <a:off x="62301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3"/>
          <p:cNvCxnSpPr>
            <a:stCxn id="201" idx="2"/>
            <a:endCxn id="202" idx="0"/>
          </p:cNvCxnSpPr>
          <p:nvPr/>
        </p:nvCxnSpPr>
        <p:spPr>
          <a:xfrm>
            <a:off x="5386925" y="4881100"/>
            <a:ext cx="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3"/>
          <p:cNvSpPr txBox="1"/>
          <p:nvPr/>
        </p:nvSpPr>
        <p:spPr>
          <a:xfrm>
            <a:off x="9464675" y="868050"/>
            <a:ext cx="20982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Chunk Base</a:t>
            </a:r>
            <a:endParaRPr b="1"/>
          </a:p>
        </p:txBody>
      </p:sp>
      <p:sp>
        <p:nvSpPr>
          <p:cNvPr id="214" name="Google Shape;214;p23"/>
          <p:cNvSpPr/>
          <p:nvPr/>
        </p:nvSpPr>
        <p:spPr>
          <a:xfrm>
            <a:off x="4027837" y="8680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JobExecutionListener</a:t>
            </a:r>
            <a:endParaRPr b="1"/>
          </a:p>
        </p:txBody>
      </p:sp>
      <p:sp>
        <p:nvSpPr>
          <p:cNvPr id="215" name="Google Shape;215;p23"/>
          <p:cNvSpPr/>
          <p:nvPr/>
        </p:nvSpPr>
        <p:spPr>
          <a:xfrm>
            <a:off x="6591237" y="863925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StepExecutionListener</a:t>
            </a:r>
            <a:endParaRPr b="1"/>
          </a:p>
        </p:txBody>
      </p:sp>
      <p:cxnSp>
        <p:nvCxnSpPr>
          <p:cNvPr id="216" name="Google Shape;216;p23"/>
          <p:cNvCxnSpPr>
            <a:stCxn id="214" idx="1"/>
            <a:endCxn id="195" idx="1"/>
          </p:cNvCxnSpPr>
          <p:nvPr/>
        </p:nvCxnSpPr>
        <p:spPr>
          <a:xfrm>
            <a:off x="4027837" y="1156500"/>
            <a:ext cx="559200" cy="1982400"/>
          </a:xfrm>
          <a:prstGeom prst="bentConnector3">
            <a:avLst>
              <a:gd fmla="val -425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3"/>
          <p:cNvCxnSpPr>
            <a:stCxn id="214" idx="3"/>
            <a:endCxn id="195" idx="3"/>
          </p:cNvCxnSpPr>
          <p:nvPr/>
        </p:nvCxnSpPr>
        <p:spPr>
          <a:xfrm>
            <a:off x="6186937" y="1156500"/>
            <a:ext cx="600" cy="19824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3"/>
          <p:cNvCxnSpPr>
            <a:stCxn id="215" idx="1"/>
            <a:endCxn id="196" idx="1"/>
          </p:cNvCxnSpPr>
          <p:nvPr/>
        </p:nvCxnSpPr>
        <p:spPr>
          <a:xfrm>
            <a:off x="6591237" y="1152375"/>
            <a:ext cx="559200" cy="1986600"/>
          </a:xfrm>
          <a:prstGeom prst="bentConnector3">
            <a:avLst>
              <a:gd fmla="val -1022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3"/>
          <p:cNvCxnSpPr>
            <a:stCxn id="215" idx="3"/>
            <a:endCxn id="196" idx="3"/>
          </p:cNvCxnSpPr>
          <p:nvPr/>
        </p:nvCxnSpPr>
        <p:spPr>
          <a:xfrm>
            <a:off x="8750337" y="1152375"/>
            <a:ext cx="600" cy="19866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3"/>
          <p:cNvSpPr txBox="1"/>
          <p:nvPr/>
        </p:nvSpPr>
        <p:spPr>
          <a:xfrm>
            <a:off x="2916475" y="18816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6497875" y="18816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5659675" y="18816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8250475" y="18816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08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Task 기</a:t>
            </a:r>
            <a:r>
              <a:rPr lang="en-US"/>
              <a:t>반 배치와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Chunk 기반 배치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Step에서 배치를 처리할 수 있는 방법은 2가지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Tasklet을 사용한 Task 기반 처리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 처리 과정이 비교적 쉬운 경우 쉽게 사용할 수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대량 처리를 하는 경우 더 복잡해 질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Chunk를 사용한 chunk(덩어리) 기반 처리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ItemReader, ItemProcessor, ItemWriter의 관계를 이해해야한다.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대량 처리를 하는 경우 Tasklet 보다 비교적 쉽게 구현할 수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 1000개의 데이터를 100개의 덩어리로 10번(100*10) 수행할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229" name="Google Shape;229;p2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retry 예</a:t>
            </a:r>
            <a:r>
              <a:rPr lang="en-US"/>
              <a:t>외 처리 1</a:t>
            </a:r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간헐적 오류 발생 시 재 시도에 사용한다.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 DeadLock, Network timeout 등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Person.name이 empty 인 경우 NotFoundNameException 예외를 던진다.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retryLimit(), retry() 사용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NotFoundNameException 발생 시 `UNKNOWN` 으로 name을 저장한다.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RetryTemplate 사용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RetryListener 이해하기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236" name="Google Shape;236;p2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retry 예외 처리 2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RetryListener.open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RetryTemplate.RetryCallback #1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RetryListener.onError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retryLimit 설정값 만큼 2-3번 반복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RetrtyTemplate.RecoveryCallback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RetryListener.close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그림으로 표현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09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JobParameters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배치를 실행하기 위해 parameter를 외부에서 주입할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JobParameters는 외부에서 주입된 parameter를 관리하는 객체다.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parameter를 </a:t>
            </a:r>
            <a:r>
              <a:rPr b="1" lang="en-US" sz="1800">
                <a:solidFill>
                  <a:srgbClr val="595959"/>
                </a:solidFill>
              </a:rPr>
              <a:t>JobParameters</a:t>
            </a:r>
            <a:r>
              <a:rPr lang="en-US" sz="1800">
                <a:solidFill>
                  <a:srgbClr val="595959"/>
                </a:solidFill>
              </a:rPr>
              <a:t>와 </a:t>
            </a:r>
            <a:r>
              <a:rPr b="1" lang="en-US" sz="1800">
                <a:solidFill>
                  <a:srgbClr val="595959"/>
                </a:solidFill>
              </a:rPr>
              <a:t>Spring EL(Expression Language)</a:t>
            </a:r>
            <a:r>
              <a:rPr lang="en-US" sz="1800">
                <a:solidFill>
                  <a:srgbClr val="595959"/>
                </a:solidFill>
              </a:rPr>
              <a:t>로 꺼낼 수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String parameter = jobParameters.getString(key, defaultValue);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@Value(“#{jobParameters</a:t>
            </a:r>
            <a:r>
              <a:rPr lang="en-US" sz="1800">
                <a:solidFill>
                  <a:srgbClr val="595959"/>
                </a:solidFill>
              </a:rPr>
              <a:t>[</a:t>
            </a:r>
            <a:r>
              <a:rPr lang="en-US" sz="1800">
                <a:solidFill>
                  <a:srgbClr val="595959"/>
                </a:solidFill>
              </a:rPr>
              <a:t>key]}”)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@JobScope와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@StepScope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Spring의 @Scope과 같은 것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@Scope(“job”) == @JobScope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@Scope(“step”) == @StepScope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@Scope는 어떤 시점에 bean을 생성/소멸 시킬 지 bean의 lifecycle을 설정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@JobScope는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job 실행 시점에 생성/소멸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Step에 선언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@StepScope는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step 실행 시점에 생성/소멸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Tasklet, ItemReader, ItemProcessor, ItemWriter에 선언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@Value(“#{jobParameters[key]}”)를 사용하기 위해 @JobScope와 @StepScope는 필수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Job과 Step 라이프사이클에 의해 생성되기 때문에 Thread safe하게 작동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ItemReader interface 구조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Step에 ItemReader는 필수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기본 제공되는 ItemReader 구현체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file, jdbc, jpa, hibernate, kafka, etc</a:t>
            </a:r>
            <a:r>
              <a:rPr lang="en-US" sz="1800">
                <a:solidFill>
                  <a:srgbClr val="595959"/>
                </a:solidFill>
              </a:rPr>
              <a:t>...</a:t>
            </a:r>
            <a:r>
              <a:rPr lang="en-US" sz="1800">
                <a:solidFill>
                  <a:srgbClr val="595959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ItemReader 구현체가 없으면 직접 만들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ItemStream은 ExecutionContext로 read, write 정보를 저장한다.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CustomItemReader 예제 참고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650" y="2989375"/>
            <a:ext cx="5202575" cy="2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데이터 읽기</a:t>
            </a:r>
            <a:endParaRPr/>
          </a:p>
        </p:txBody>
      </p:sp>
      <p:sp>
        <p:nvSpPr>
          <p:cNvPr id="68" name="Google Shape;68;p1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FlatFileItemReader 클래스로 파일에 저장된 데이터를 읽어 객체에 매핑할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읽기 - Cursor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Cursor 기반 조회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 처리가 완료될 때 까지 DB Connection이 연결되어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 </a:t>
            </a:r>
            <a:r>
              <a:rPr lang="en-US" sz="1800">
                <a:solidFill>
                  <a:srgbClr val="595959"/>
                </a:solidFill>
              </a:rPr>
              <a:t>Connection 빈도가 </a:t>
            </a:r>
            <a:r>
              <a:rPr lang="en-US" sz="1800">
                <a:solidFill>
                  <a:srgbClr val="595959"/>
                </a:solidFill>
              </a:rPr>
              <a:t>낮아 성능이 좋은 반면, Connection 유지 시간이 길다.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하나의 Connection에서 처리되기 때문에, Thread Safe 하지 않다.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모든 결과를 메모리에 할당하기 때문에, 더 많은 메모리를 사용한다.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Paging 기반 조회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페이징 단위로 DB Connection을 연결한다.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 Connection 빈도가 높아 비교적 성능이 낮은 반면, Connection 유지 시간이 짧다.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매번 Connection을 하기 때문에 Thread Safe 하다.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페이징 단위의 결과만 메모리에 할당하기 때문에, 비교적 더 적은 메모리를 사용한다.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읽기</a:t>
            </a:r>
            <a:endParaRPr/>
          </a:p>
        </p:txBody>
      </p:sp>
      <p:sp>
        <p:nvSpPr>
          <p:cNvPr id="82" name="Google Shape;82;p1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JdbcCursorItemReader 예제 참고</a:t>
            </a:r>
            <a:endParaRPr sz="1800">
              <a:solidFill>
                <a:srgbClr val="595959"/>
              </a:solidFill>
            </a:endParaRPr>
          </a:p>
        </p:txBody>
      </p:sp>
      <p:graphicFrame>
        <p:nvGraphicFramePr>
          <p:cNvPr id="83" name="Google Shape;83;p12"/>
          <p:cNvGraphicFramePr/>
          <p:nvPr/>
        </p:nvGraphicFramePr>
        <p:xfrm>
          <a:off x="1632800" y="205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{E3FB1562-884A-4D4D-9A26-C9FEAF8B1A7A}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JdbcCursorItemReader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JdbcPagingItemReader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datasource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JDBC를 실행하기 위한 Datasource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beanMapper | rowMapper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조회된 데이터 row를 클래스와 매핑하기 위한 설정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</a:t>
                      </a:r>
                      <a:r>
                        <a:rPr lang="en-US"/>
                        <a:t>회 쿼리 설정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selectClause, fromClause, whereClause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또는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queryProvider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</a:t>
                      </a:r>
                      <a:r>
                        <a:rPr lang="en-US"/>
                        <a:t>회 쿼리 설정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fetchSize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cursor에</a:t>
                      </a:r>
                      <a:r>
                        <a:rPr lang="en-US"/>
                        <a:t>서 fetch될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JdbcTemplate.fetchSize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pageSize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paging</a:t>
                      </a:r>
                      <a:r>
                        <a:rPr lang="en-US"/>
                        <a:t>에 사용될 page 크기(offset/limit)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14</a:t>
            </a:r>
            <a:endParaRPr/>
          </a:p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JPA 데이터 읽기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4.3+ 에서 Jpa 기반 Cursor ItemReader가 제공됨.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기존에는 Jpa는 Paging 기반의 ItemReader만 제공됨.</a:t>
            </a:r>
            <a:endParaRPr sz="1800">
              <a:solidFill>
                <a:srgbClr val="595959"/>
              </a:solidFill>
            </a:endParaRPr>
          </a:p>
        </p:txBody>
      </p:sp>
      <p:graphicFrame>
        <p:nvGraphicFramePr>
          <p:cNvPr id="91" name="Google Shape;91;p13"/>
          <p:cNvGraphicFramePr/>
          <p:nvPr/>
        </p:nvGraphicFramePr>
        <p:xfrm>
          <a:off x="1632800" y="24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{E3FB1562-884A-4D4D-9A26-C9FEAF8B1A7A}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Jpa</a:t>
                      </a:r>
                      <a:r>
                        <a:rPr lang="en-US"/>
                        <a:t>CursorItemReader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Jpa</a:t>
                      </a:r>
                      <a:r>
                        <a:rPr lang="en-US"/>
                        <a:t>PagingItemReader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entityManagerFactory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JPA</a:t>
                      </a:r>
                      <a:r>
                        <a:rPr lang="en-US"/>
                        <a:t>를 실행하기 위</a:t>
                      </a:r>
                      <a:r>
                        <a:rPr lang="en-US"/>
                        <a:t>해 EntityManager를 생성하기 위한 EntityManagerFactory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조회된 데이터 row를 클래스와 매핑하기 위한 설정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queryString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조회 쿼리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selectClause, fromClause, whereClause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조회 쿼리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pageSize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paging에 사용될 page 크기(offset/limit)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