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70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4" r:id="rId16"/>
    <p:sldId id="286" r:id="rId17"/>
    <p:sldId id="287" r:id="rId18"/>
    <p:sldId id="288" r:id="rId19"/>
    <p:sldId id="272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Josefin Sans Semi-Bold" panose="020B0604020202020204" charset="0"/>
      <p:regular r:id="rId26"/>
    </p:embeddedFont>
    <p:embeddedFont>
      <p:font typeface="Muli Regular" panose="020B0604020202020204" charset="0"/>
      <p:regular r:id="rId27"/>
    </p:embeddedFont>
    <p:embeddedFont>
      <p:font typeface="Muli Regular Bold" panose="020B0604020202020204" charset="0"/>
      <p:regular r:id="rId28"/>
    </p:embeddedFont>
    <p:embeddedFont>
      <p:font typeface="Wingdings 2" panose="05020102010507070707" pitchFamily="18" charset="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518" autoAdjust="0"/>
  </p:normalViewPr>
  <p:slideViewPr>
    <p:cSldViewPr>
      <p:cViewPr varScale="1">
        <p:scale>
          <a:sx n="42" d="100"/>
          <a:sy n="42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UF2isFWsqVSYhbaACYtbgcLi_YjDqpE3GLQIVgkKQg/edit#gid=6985111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61929">
            <a:off x="9529097" y="-3897920"/>
            <a:ext cx="12406564" cy="12856543"/>
          </a:xfrm>
          <a:custGeom>
            <a:avLst/>
            <a:gdLst/>
            <a:ahLst/>
            <a:cxnLst/>
            <a:rect l="l" t="t" r="r" b="b"/>
            <a:pathLst>
              <a:path w="12406564" h="12856543">
                <a:moveTo>
                  <a:pt x="0" y="0"/>
                </a:moveTo>
                <a:lnTo>
                  <a:pt x="12406564" y="0"/>
                </a:lnTo>
                <a:lnTo>
                  <a:pt x="12406564" y="12856543"/>
                </a:lnTo>
                <a:lnTo>
                  <a:pt x="0" y="12856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503445">
            <a:off x="16271422" y="-688600"/>
            <a:ext cx="2293248" cy="2376423"/>
          </a:xfrm>
          <a:custGeom>
            <a:avLst/>
            <a:gdLst/>
            <a:ahLst/>
            <a:cxnLst/>
            <a:rect l="l" t="t" r="r" b="b"/>
            <a:pathLst>
              <a:path w="2293248" h="2376423">
                <a:moveTo>
                  <a:pt x="0" y="0"/>
                </a:moveTo>
                <a:lnTo>
                  <a:pt x="2293248" y="0"/>
                </a:lnTo>
                <a:lnTo>
                  <a:pt x="2293248" y="2376423"/>
                </a:lnTo>
                <a:lnTo>
                  <a:pt x="0" y="237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907459">
            <a:off x="-469322" y="7673063"/>
            <a:ext cx="2393626" cy="2480441"/>
          </a:xfrm>
          <a:custGeom>
            <a:avLst/>
            <a:gdLst/>
            <a:ahLst/>
            <a:cxnLst/>
            <a:rect l="l" t="t" r="r" b="b"/>
            <a:pathLst>
              <a:path w="2393626" h="2480441">
                <a:moveTo>
                  <a:pt x="0" y="0"/>
                </a:moveTo>
                <a:lnTo>
                  <a:pt x="2393626" y="0"/>
                </a:lnTo>
                <a:lnTo>
                  <a:pt x="2393626" y="2480441"/>
                </a:lnTo>
                <a:lnTo>
                  <a:pt x="0" y="24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512446">
            <a:off x="-1875930" y="3860717"/>
            <a:ext cx="10179983" cy="10549205"/>
          </a:xfrm>
          <a:custGeom>
            <a:avLst/>
            <a:gdLst/>
            <a:ahLst/>
            <a:cxnLst/>
            <a:rect l="l" t="t" r="r" b="b"/>
            <a:pathLst>
              <a:path w="10179983" h="10549205">
                <a:moveTo>
                  <a:pt x="0" y="0"/>
                </a:moveTo>
                <a:lnTo>
                  <a:pt x="10179984" y="0"/>
                </a:lnTo>
                <a:lnTo>
                  <a:pt x="10179984" y="10549205"/>
                </a:lnTo>
                <a:lnTo>
                  <a:pt x="0" y="10549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032962" y="925830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259300" y="2331504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85675" y="2188224"/>
            <a:ext cx="15716650" cy="31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200">
                <a:solidFill>
                  <a:srgbClr val="6BD4CD"/>
                </a:solidFill>
                <a:latin typeface="Josefin Sans Semi-Bold"/>
              </a:rPr>
              <a:t>QUẢN LÝ DỰ ÁN PHẦN MỀM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F15F5-6C7E-48AC-9DAB-DD9567D2B053}"/>
              </a:ext>
            </a:extLst>
          </p:cNvPr>
          <p:cNvSpPr txBox="1"/>
          <p:nvPr/>
        </p:nvSpPr>
        <p:spPr>
          <a:xfrm>
            <a:off x="9023340" y="6939833"/>
            <a:ext cx="8243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FF00"/>
                </a:solidFill>
              </a:rPr>
              <a:t>GVHD: Nguyễn Văn Hòa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2. Điểm 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717B9-396A-4F63-86ED-A0C461BF6919}"/>
              </a:ext>
            </a:extLst>
          </p:cNvPr>
          <p:cNvSpPr txBox="1"/>
          <p:nvPr/>
        </p:nvSpPr>
        <p:spPr>
          <a:xfrm>
            <a:off x="3810000" y="2068142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Tổng giá trị điểm tr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ờng hợp sử dụng (UUCW): 175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0B66C2-D348-429E-8913-C7AE7F32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77444"/>
              </p:ext>
            </p:extLst>
          </p:nvPr>
        </p:nvGraphicFramePr>
        <p:xfrm>
          <a:off x="2443839" y="2800489"/>
          <a:ext cx="13754101" cy="4748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1982">
                  <a:extLst>
                    <a:ext uri="{9D8B030D-6E8A-4147-A177-3AD203B41FA5}">
                      <a16:colId xmlns:a16="http://schemas.microsoft.com/office/drawing/2014/main" val="2500011863"/>
                    </a:ext>
                  </a:extLst>
                </a:gridCol>
                <a:gridCol w="3725069">
                  <a:extLst>
                    <a:ext uri="{9D8B030D-6E8A-4147-A177-3AD203B41FA5}">
                      <a16:colId xmlns:a16="http://schemas.microsoft.com/office/drawing/2014/main" val="3735494779"/>
                    </a:ext>
                  </a:extLst>
                </a:gridCol>
                <a:gridCol w="2292350">
                  <a:extLst>
                    <a:ext uri="{9D8B030D-6E8A-4147-A177-3AD203B41FA5}">
                      <a16:colId xmlns:a16="http://schemas.microsoft.com/office/drawing/2014/main" val="1709331412"/>
                    </a:ext>
                  </a:extLst>
                </a:gridCol>
                <a:gridCol w="2292350">
                  <a:extLst>
                    <a:ext uri="{9D8B030D-6E8A-4147-A177-3AD203B41FA5}">
                      <a16:colId xmlns:a16="http://schemas.microsoft.com/office/drawing/2014/main" val="3961496348"/>
                    </a:ext>
                  </a:extLst>
                </a:gridCol>
                <a:gridCol w="2292350">
                  <a:extLst>
                    <a:ext uri="{9D8B030D-6E8A-4147-A177-3AD203B41FA5}">
                      <a16:colId xmlns:a16="http://schemas.microsoft.com/office/drawing/2014/main" val="2654916270"/>
                    </a:ext>
                  </a:extLst>
                </a:gridCol>
              </a:tblGrid>
              <a:tr h="85616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Use Case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 số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77544"/>
                  </a:ext>
                </a:extLst>
              </a:tr>
              <a:tr h="101571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 giản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 £ 3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899772"/>
                  </a:ext>
                </a:extLst>
              </a:tr>
              <a:tr h="101571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 từ 4 đến 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352217"/>
                  </a:ext>
                </a:extLst>
              </a:tr>
              <a:tr h="101571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 tạp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giao dịch &gt; 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11564"/>
                  </a:ext>
                </a:extLst>
              </a:tr>
              <a:tr h="484695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UUCW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8439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379819-F709-448F-8521-784EF03B955E}"/>
              </a:ext>
            </a:extLst>
          </p:cNvPr>
          <p:cNvSpPr txBox="1"/>
          <p:nvPr/>
        </p:nvSpPr>
        <p:spPr>
          <a:xfrm>
            <a:off x="952500" y="8064288"/>
            <a:ext cx="1684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Tổng điểm tr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ờng hợp sử dụng ch</a:t>
            </a:r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 điều chỉnh: UUCP =  UAW + UUCW = 184</a:t>
            </a:r>
          </a:p>
        </p:txBody>
      </p:sp>
    </p:spTree>
    <p:extLst>
      <p:ext uri="{BB962C8B-B14F-4D97-AF65-F5344CB8AC3E}">
        <p14:creationId xmlns:p14="http://schemas.microsoft.com/office/powerpoint/2010/main" val="11726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2. Điểm Use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3359C6-BBB9-4254-A43A-4A528458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63289"/>
              </p:ext>
            </p:extLst>
          </p:nvPr>
        </p:nvGraphicFramePr>
        <p:xfrm>
          <a:off x="9144000" y="1280972"/>
          <a:ext cx="8153399" cy="8663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926321256"/>
                    </a:ext>
                  </a:extLst>
                </a:gridCol>
                <a:gridCol w="1407410">
                  <a:extLst>
                    <a:ext uri="{9D8B030D-6E8A-4147-A177-3AD203B41FA5}">
                      <a16:colId xmlns:a16="http://schemas.microsoft.com/office/drawing/2014/main" val="2827084402"/>
                    </a:ext>
                  </a:extLst>
                </a:gridCol>
                <a:gridCol w="1337913">
                  <a:extLst>
                    <a:ext uri="{9D8B030D-6E8A-4147-A177-3AD203B41FA5}">
                      <a16:colId xmlns:a16="http://schemas.microsoft.com/office/drawing/2014/main" val="1716580813"/>
                    </a:ext>
                  </a:extLst>
                </a:gridCol>
                <a:gridCol w="836076">
                  <a:extLst>
                    <a:ext uri="{9D8B030D-6E8A-4147-A177-3AD203B41FA5}">
                      <a16:colId xmlns:a16="http://schemas.microsoft.com/office/drawing/2014/main" val="1220235510"/>
                    </a:ext>
                  </a:extLst>
                </a:gridCol>
              </a:tblGrid>
              <a:tr h="1353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Yếu tố kỹ thuật</a:t>
                      </a:r>
                      <a:endParaRPr lang="en-US" sz="24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Trọng số</a:t>
                      </a:r>
                      <a:endParaRPr lang="en-US" sz="240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(W</a:t>
                      </a:r>
                      <a:r>
                        <a:rPr lang="vi-VN" sz="2400" baseline="-25000">
                          <a:effectLst/>
                          <a:latin typeface="+mj-lt"/>
                        </a:rPr>
                        <a:t>i</a:t>
                      </a:r>
                      <a:r>
                        <a:rPr lang="vi-VN" sz="2400">
                          <a:effectLst/>
                          <a:latin typeface="+mj-lt"/>
                        </a:rPr>
                        <a:t>)</a:t>
                      </a:r>
                      <a:endParaRPr lang="en-US" sz="24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Giá trị xếp hạng (AV</a:t>
                      </a:r>
                      <a:r>
                        <a:rPr lang="vi-VN" sz="2400" baseline="-25000">
                          <a:effectLst/>
                          <a:latin typeface="+mj-lt"/>
                        </a:rPr>
                        <a:t>i</a:t>
                      </a:r>
                      <a:r>
                        <a:rPr lang="vi-VN" sz="2400">
                          <a:effectLst/>
                          <a:latin typeface="+mj-lt"/>
                        </a:rPr>
                        <a:t>)</a:t>
                      </a:r>
                      <a:endParaRPr lang="en-US" sz="24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Tổng</a:t>
                      </a:r>
                      <a:endParaRPr lang="en-US" sz="24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1749708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Hệ thống phân tán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9169768"/>
                  </a:ext>
                </a:extLst>
              </a:tr>
              <a:tr h="972889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Tính chất đáp ứng tức thời, hoặc yêu cầu đảm bảo lưu thông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7034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Hiệu quả sử dụng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5011887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Xử lý bên trong là phức tạp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5470986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Khả năng tái sử dụng mã nguồn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6413590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Dễ cài đặt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0.5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1610034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Dễ sử dụng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0.5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4447301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Tính khả chuyển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16598648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Khả năng dễ thay đổi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0509555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Xử lý tương tranh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5505348"/>
                  </a:ext>
                </a:extLst>
              </a:tr>
              <a:tr h="576042">
                <a:tc>
                  <a:txBody>
                    <a:bodyPr/>
                    <a:lstStyle/>
                    <a:p>
                      <a:pPr marL="8890" indent="-8890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Có tính bảo mật cao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6070888"/>
                  </a:ext>
                </a:extLst>
              </a:tr>
              <a:tr h="576042">
                <a:tc grid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+mj-lt"/>
                        </a:rPr>
                        <a:t>Tổng TF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10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0176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D9BEBD-F1BE-4B22-A6DD-A51A619D6C29}"/>
              </a:ext>
            </a:extLst>
          </p:cNvPr>
          <p:cNvSpPr txBox="1"/>
          <p:nvPr/>
        </p:nvSpPr>
        <p:spPr>
          <a:xfrm>
            <a:off x="838200" y="3104568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yếu tố phức tạp kỹ thuật: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558FF9-65D2-4B57-B470-534A92A88AFF}"/>
                  </a:ext>
                </a:extLst>
              </p:cNvPr>
              <p:cNvSpPr txBox="1"/>
              <p:nvPr/>
            </p:nvSpPr>
            <p:spPr>
              <a:xfrm>
                <a:off x="609600" y="4273691"/>
                <a:ext cx="1083129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TCF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  <m:e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=0.6+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10∗0.01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e>
                    </m:nary>
                  </m:oMath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558FF9-65D2-4B57-B470-534A92A88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73691"/>
                <a:ext cx="10831291" cy="456343"/>
              </a:xfrm>
              <a:prstGeom prst="rect">
                <a:avLst/>
              </a:prstGeom>
              <a:blipFill>
                <a:blip r:embed="rId2"/>
                <a:stretch>
                  <a:fillRect l="-14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2. Điểm Use case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C71F41-A8D1-4E78-A178-9CD60491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15324"/>
              </p:ext>
            </p:extLst>
          </p:nvPr>
        </p:nvGraphicFramePr>
        <p:xfrm>
          <a:off x="1905000" y="2821858"/>
          <a:ext cx="15010411" cy="5446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6626">
                  <a:extLst>
                    <a:ext uri="{9D8B030D-6E8A-4147-A177-3AD203B41FA5}">
                      <a16:colId xmlns:a16="http://schemas.microsoft.com/office/drawing/2014/main" val="2574499436"/>
                    </a:ext>
                  </a:extLst>
                </a:gridCol>
                <a:gridCol w="2434950">
                  <a:extLst>
                    <a:ext uri="{9D8B030D-6E8A-4147-A177-3AD203B41FA5}">
                      <a16:colId xmlns:a16="http://schemas.microsoft.com/office/drawing/2014/main" val="1773353909"/>
                    </a:ext>
                  </a:extLst>
                </a:gridCol>
                <a:gridCol w="2791326">
                  <a:extLst>
                    <a:ext uri="{9D8B030D-6E8A-4147-A177-3AD203B41FA5}">
                      <a16:colId xmlns:a16="http://schemas.microsoft.com/office/drawing/2014/main" val="3663486481"/>
                    </a:ext>
                  </a:extLst>
                </a:gridCol>
                <a:gridCol w="1957509">
                  <a:extLst>
                    <a:ext uri="{9D8B030D-6E8A-4147-A177-3AD203B41FA5}">
                      <a16:colId xmlns:a16="http://schemas.microsoft.com/office/drawing/2014/main" val="4105567192"/>
                    </a:ext>
                  </a:extLst>
                </a:gridCol>
              </a:tblGrid>
              <a:tr h="881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 tố môi trường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 số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</a:t>
                      </a:r>
                      <a:r>
                        <a:rPr lang="vi-VN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xếp hạng (AV</a:t>
                      </a:r>
                      <a:r>
                        <a:rPr lang="vi-VN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5547808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 thuộc với UML, RUP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5976162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kinh nghiệm về ứng dụng tương tự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6977043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kinh nghiệm về hướng đối tượng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9280785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khả năng lảnh đạo nhóm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3625175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động lực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1270929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ổn định của các yêu cầu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8529522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nhân viên làm việc bán thời gian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372731"/>
                  </a:ext>
                </a:extLst>
              </a:tr>
              <a:tr h="50249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8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 ngôn ngữ lập trình có độ khó cao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vi-VN" sz="3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1314798"/>
                  </a:ext>
                </a:extLst>
              </a:tr>
              <a:tr h="428331">
                <a:tc grid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72111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02F302-8EF1-4FDE-9E6B-962F5ED68F1F}"/>
                  </a:ext>
                </a:extLst>
              </p:cNvPr>
              <p:cNvSpPr txBox="1"/>
              <p:nvPr/>
            </p:nvSpPr>
            <p:spPr>
              <a:xfrm>
                <a:off x="3733800" y="8686525"/>
                <a:ext cx="11848565" cy="58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</a:t>
                </a:r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sSub>
                          <m:sSubPr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𝐴𝑉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=1.4+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−0.03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∗16.5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=0.905</m:t>
                        </m:r>
                      </m:e>
                    </m:nary>
                  </m:oMath>
                </a14:m>
                <a:endParaRPr lang="en-US" sz="3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02F302-8EF1-4FDE-9E6B-962F5ED6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8686525"/>
                <a:ext cx="11848565" cy="587853"/>
              </a:xfrm>
              <a:prstGeom prst="rect">
                <a:avLst/>
              </a:prstGeom>
              <a:blipFill>
                <a:blip r:embed="rId2"/>
                <a:stretch>
                  <a:fillRect l="-2367" t="-20833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F8DFCAA-5AFA-4962-9B2A-9BC0F07086DA}"/>
              </a:ext>
            </a:extLst>
          </p:cNvPr>
          <p:cNvSpPr txBox="1"/>
          <p:nvPr/>
        </p:nvSpPr>
        <p:spPr>
          <a:xfrm>
            <a:off x="2819400" y="210659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Tính yếu tố phức tạp môi tr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</a:p>
        </p:txBody>
      </p:sp>
    </p:spTree>
    <p:extLst>
      <p:ext uri="{BB962C8B-B14F-4D97-AF65-F5344CB8AC3E}">
        <p14:creationId xmlns:p14="http://schemas.microsoft.com/office/powerpoint/2010/main" val="28866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2. Điểm Use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DFCAA-5AFA-4962-9B2A-9BC0F07086DA}"/>
              </a:ext>
            </a:extLst>
          </p:cNvPr>
          <p:cNvSpPr txBox="1"/>
          <p:nvPr/>
        </p:nvSpPr>
        <p:spPr>
          <a:xfrm>
            <a:off x="2819400" y="2106598"/>
            <a:ext cx="830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Tính giá trị điểm tr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ờng hợp sử dụng điều chỉnh: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8DACF-6E9C-4E84-830E-D989866297DB}"/>
              </a:ext>
            </a:extLst>
          </p:cNvPr>
          <p:cNvSpPr txBox="1"/>
          <p:nvPr/>
        </p:nvSpPr>
        <p:spPr>
          <a:xfrm>
            <a:off x="3200400" y="302125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UCP = UUCW * TCF * EF = 175 * 0.7 * 0.905 = 110.9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D3FEC-7EC3-4338-9FA5-73B4E4B8C61F}"/>
              </a:ext>
            </a:extLst>
          </p:cNvPr>
          <p:cNvSpPr txBox="1"/>
          <p:nvPr/>
        </p:nvSpPr>
        <p:spPr>
          <a:xfrm>
            <a:off x="2443839" y="4068522"/>
            <a:ext cx="15010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ớc l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ợng nỗ lực: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Mỗi điểm chức năng điều chỉnh cần 20 p-h (person-hour)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Tổng số giờ làm việc (person-hour) = UCP * 20 p-h = 110.9 * 20 = 2218  (person-hour)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Số người trên tháng là: 2218 / 176 = 12.6 ~ 13 người/tháng</a:t>
            </a:r>
          </a:p>
          <a:p>
            <a:pPr marL="342900" indent="-342900">
              <a:buFont typeface="Wingdings 2" panose="05020102010507070707" pitchFamily="18" charset="2"/>
              <a:buChar char="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Số ngày hoàn thành dự án dự kiến là: 2218 / 8 = 277.3 ngày/1 người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 2" panose="05020102010507070707" pitchFamily="18" charset="2"/>
              <a:buChar char="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o	Số ngày hoàn thành dự án đối với nhóm 4 thành viên là: 277.3/4 = 70 ngày/4 người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3.Tính chi phí phần mềm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A39C141F-8195-4A65-93BF-67DD0E0368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05" y="1975380"/>
            <a:ext cx="15634695" cy="77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3.Tính chi phí phần mềm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F4834E-CE18-4C58-9EBD-986950484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04906"/>
              </p:ext>
            </p:extLst>
          </p:nvPr>
        </p:nvGraphicFramePr>
        <p:xfrm>
          <a:off x="1660171" y="2231478"/>
          <a:ext cx="15392400" cy="7490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391">
                  <a:extLst>
                    <a:ext uri="{9D8B030D-6E8A-4147-A177-3AD203B41FA5}">
                      <a16:colId xmlns:a16="http://schemas.microsoft.com/office/drawing/2014/main" val="1910808176"/>
                    </a:ext>
                  </a:extLst>
                </a:gridCol>
                <a:gridCol w="5997354">
                  <a:extLst>
                    <a:ext uri="{9D8B030D-6E8A-4147-A177-3AD203B41FA5}">
                      <a16:colId xmlns:a16="http://schemas.microsoft.com/office/drawing/2014/main" val="1702272272"/>
                    </a:ext>
                  </a:extLst>
                </a:gridCol>
                <a:gridCol w="5424328">
                  <a:extLst>
                    <a:ext uri="{9D8B030D-6E8A-4147-A177-3AD203B41FA5}">
                      <a16:colId xmlns:a16="http://schemas.microsoft.com/office/drawing/2014/main" val="4081638055"/>
                    </a:ext>
                  </a:extLst>
                </a:gridCol>
                <a:gridCol w="2847327">
                  <a:extLst>
                    <a:ext uri="{9D8B030D-6E8A-4147-A177-3AD203B41FA5}">
                      <a16:colId xmlns:a16="http://schemas.microsoft.com/office/drawing/2014/main" val="383162790"/>
                    </a:ext>
                  </a:extLst>
                </a:gridCol>
              </a:tblGrid>
              <a:tr h="8023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 mục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 giải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949427"/>
                  </a:ext>
                </a:extLst>
              </a:tr>
              <a:tr h="756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điểm trường hợp sử dụng (Use-case)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22514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 Actor (TAW)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lục III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52295"/>
                  </a:ext>
                </a:extLst>
              </a:tr>
              <a:tr h="433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 Use-case (TBF)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lục IV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936273"/>
                  </a:ext>
                </a:extLst>
              </a:tr>
              <a:tr h="424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điểm UUCP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UUCP = TAW +TBF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630757"/>
                  </a:ext>
                </a:extLst>
              </a:tr>
              <a:tr h="649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số phức tạp về KT-CN (TCF)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TCF = 0,6 + (0,01 x TFW)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74054"/>
                  </a:ext>
                </a:extLst>
              </a:tr>
              <a:tr h="725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số phức tạp về môi trường (EF)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 = 1,4 + (-0,03 x EFW)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167020"/>
                  </a:ext>
                </a:extLst>
              </a:tr>
              <a:tr h="497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điểm AUCP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AUCP = UUCP x TCF x EF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8857"/>
                  </a:ext>
                </a:extLst>
              </a:tr>
              <a:tr h="563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suy thời gian lao động (P)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: người/giờ/AUCP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90063"/>
                  </a:ext>
                </a:extLst>
              </a:tr>
              <a:tr h="4278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nỗ lực thực tế (E)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= 10/6 x AUCP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438281"/>
                  </a:ext>
                </a:extLst>
              </a:tr>
              <a:tr h="7195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lương lao động bình quân (H)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H: người/giờ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822901"/>
                  </a:ext>
                </a:extLst>
              </a:tr>
              <a:tr h="578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phần mềm nội bộ (G)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= 1,4 x E x P x H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45.570.000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23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3: Báo cáo kế hoạch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FDCF91E-D5EE-4082-BC50-904F0696C3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760" y="1258112"/>
            <a:ext cx="15925800" cy="89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3: Báo cáo kế hoạch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DA0582-1AAC-407A-8C50-105C47FA443D}"/>
              </a:ext>
            </a:extLst>
          </p:cNvPr>
          <p:cNvSpPr txBox="1"/>
          <p:nvPr/>
        </p:nvSpPr>
        <p:spPr>
          <a:xfrm>
            <a:off x="2133600" y="2696005"/>
            <a:ext cx="15010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Tổng thời gian hoàn thành dự án là: 71 ngày với 4 thành viên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91B76-F004-459F-9A6B-F2FAD4E96AEB}"/>
              </a:ext>
            </a:extLst>
          </p:cNvPr>
          <p:cNvSpPr txBox="1"/>
          <p:nvPr/>
        </p:nvSpPr>
        <p:spPr>
          <a:xfrm>
            <a:off x="2133600" y="4304655"/>
            <a:ext cx="1455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Chí phí mỗi ngày làm việc của một nhân viên: 190.000 VNĐ</a:t>
            </a:r>
          </a:p>
          <a:p>
            <a:pPr marL="571500" indent="-571500"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ph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ơng pháp top-down để tính chi phí.</a:t>
            </a:r>
          </a:p>
          <a:p>
            <a:pPr marL="571500" indent="-571500"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Ngày bắt đầu: 10/10/2023 đến 11/01/2024</a:t>
            </a:r>
          </a:p>
        </p:txBody>
      </p:sp>
    </p:spTree>
    <p:extLst>
      <p:ext uri="{BB962C8B-B14F-4D97-AF65-F5344CB8AC3E}">
        <p14:creationId xmlns:p14="http://schemas.microsoft.com/office/powerpoint/2010/main" val="29861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2429" y="1113215"/>
            <a:ext cx="9525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4: Kết quả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6A96DE7C-0CEF-4B57-ACD5-75C105BD141C}"/>
              </a:ext>
            </a:extLst>
          </p:cNvPr>
          <p:cNvGrpSpPr/>
          <p:nvPr/>
        </p:nvGrpSpPr>
        <p:grpSpPr>
          <a:xfrm>
            <a:off x="10326949" y="0"/>
            <a:ext cx="6781172" cy="4559446"/>
            <a:chOff x="0" y="0"/>
            <a:chExt cx="1930400" cy="129794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985C04A-09E5-40AB-A0DE-0DC3653E1493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pSp>
        <p:nvGrpSpPr>
          <p:cNvPr id="14" name="Group 7">
            <a:extLst>
              <a:ext uri="{FF2B5EF4-FFF2-40B4-BE49-F238E27FC236}">
                <a16:creationId xmlns:a16="http://schemas.microsoft.com/office/drawing/2014/main" id="{56C05FA7-8F7D-4D68-86E7-E8F0AD07E02E}"/>
              </a:ext>
            </a:extLst>
          </p:cNvPr>
          <p:cNvGrpSpPr/>
          <p:nvPr/>
        </p:nvGrpSpPr>
        <p:grpSpPr>
          <a:xfrm rot="-10800000">
            <a:off x="10326949" y="5727554"/>
            <a:ext cx="6781172" cy="4559446"/>
            <a:chOff x="0" y="0"/>
            <a:chExt cx="1930400" cy="1297940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7B377C-D6C3-4732-8B1F-DBC15781655F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54CCF3E4-382A-4978-838F-B7EFDD63256A}"/>
              </a:ext>
            </a:extLst>
          </p:cNvPr>
          <p:cNvGrpSpPr>
            <a:grpSpLocks noChangeAspect="1"/>
          </p:cNvGrpSpPr>
          <p:nvPr/>
        </p:nvGrpSpPr>
        <p:grpSpPr>
          <a:xfrm>
            <a:off x="10172635" y="1598600"/>
            <a:ext cx="7089800" cy="7089800"/>
            <a:chOff x="0" y="0"/>
            <a:chExt cx="6350000" cy="6350000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1100A6B-AA5D-4F57-8754-8B2E86A1C928}"/>
                </a:ext>
              </a:extLst>
            </p:cNvPr>
            <p:cNvSpPr/>
            <p:nvPr/>
          </p:nvSpPr>
          <p:spPr>
            <a:xfrm>
              <a:off x="37846" y="116586"/>
              <a:ext cx="6274308" cy="6116828"/>
            </a:xfrm>
            <a:custGeom>
              <a:avLst/>
              <a:gdLst/>
              <a:ahLst/>
              <a:cxnLst/>
              <a:rect l="l" t="t" r="r" b="b"/>
              <a:pathLst>
                <a:path w="6274308" h="6116828">
                  <a:moveTo>
                    <a:pt x="3137154" y="0"/>
                  </a:moveTo>
                  <a:lnTo>
                    <a:pt x="621411" y="1211453"/>
                  </a:lnTo>
                  <a:lnTo>
                    <a:pt x="0" y="3933825"/>
                  </a:lnTo>
                  <a:lnTo>
                    <a:pt x="1741043" y="6116828"/>
                  </a:lnTo>
                  <a:lnTo>
                    <a:pt x="4533265" y="6116828"/>
                  </a:lnTo>
                  <a:lnTo>
                    <a:pt x="6274308" y="3933825"/>
                  </a:lnTo>
                  <a:lnTo>
                    <a:pt x="5652897" y="1211453"/>
                  </a:lnTo>
                  <a:close/>
                </a:path>
              </a:pathLst>
            </a:custGeom>
            <a:blipFill>
              <a:blip r:embed="rId2"/>
              <a:stretch>
                <a:fillRect t="-26930" b="-26930"/>
              </a:stretch>
            </a:blipFill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5EECDC-5FFF-4169-A642-992DEC4A5C99}"/>
              </a:ext>
            </a:extLst>
          </p:cNvPr>
          <p:cNvSpPr txBox="1"/>
          <p:nvPr/>
        </p:nvSpPr>
        <p:spPr>
          <a:xfrm>
            <a:off x="1905000" y="3998786"/>
            <a:ext cx="78486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>
                <a:solidFill>
                  <a:srgbClr val="0070C0"/>
                </a:solidFill>
                <a:latin typeface="Muli Regular" panose="020B060402020202020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083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08935" y="0"/>
            <a:ext cx="9779065" cy="10287000"/>
          </a:xfrm>
          <a:custGeom>
            <a:avLst/>
            <a:gdLst/>
            <a:ahLst/>
            <a:cxnLst/>
            <a:rect l="l" t="t" r="r" b="b"/>
            <a:pathLst>
              <a:path w="9779065" h="10287000">
                <a:moveTo>
                  <a:pt x="0" y="0"/>
                </a:moveTo>
                <a:lnTo>
                  <a:pt x="9779065" y="0"/>
                </a:lnTo>
                <a:lnTo>
                  <a:pt x="97790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40" t="-39748" r="-9073" b="-50489"/>
            </a:stretch>
          </a:blipFill>
        </p:spPr>
      </p:sp>
      <p:sp>
        <p:nvSpPr>
          <p:cNvPr id="3" name="AutoShape 3"/>
          <p:cNvSpPr/>
          <p:nvPr/>
        </p:nvSpPr>
        <p:spPr>
          <a:xfrm rot="3595211">
            <a:off x="-3308314" y="369691"/>
            <a:ext cx="16864442" cy="12676911"/>
          </a:xfrm>
          <a:prstGeom prst="rect">
            <a:avLst/>
          </a:prstGeom>
          <a:solidFill>
            <a:srgbClr val="31356E"/>
          </a:solidFill>
        </p:spPr>
      </p:sp>
      <p:sp>
        <p:nvSpPr>
          <p:cNvPr id="6" name="TextBox 6"/>
          <p:cNvSpPr txBox="1"/>
          <p:nvPr/>
        </p:nvSpPr>
        <p:spPr>
          <a:xfrm>
            <a:off x="552610" y="5143500"/>
            <a:ext cx="11658600" cy="1432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16600" b="1">
                <a:solidFill>
                  <a:srgbClr val="FFFFFF"/>
                </a:solidFill>
                <a:latin typeface="Muli Regular"/>
              </a:rPr>
              <a:t>Thank you!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857807" y="6250499"/>
            <a:ext cx="4661087" cy="4036501"/>
            <a:chOff x="0" y="0"/>
            <a:chExt cx="6350000" cy="5499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8083" y="6173501"/>
            <a:ext cx="4233170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D</a:t>
            </a:r>
            <a:r>
              <a:rPr lang="vi-VN" sz="3200">
                <a:solidFill>
                  <a:srgbClr val="FFFFFF"/>
                </a:solidFill>
                <a:latin typeface="Muli Regular Bold"/>
              </a:rPr>
              <a:t>ư</a:t>
            </a:r>
            <a:r>
              <a:rPr lang="en-US" sz="3200">
                <a:solidFill>
                  <a:srgbClr val="FFFFFF"/>
                </a:solidFill>
                <a:latin typeface="Muli Regular Bold"/>
              </a:rPr>
              <a:t>ơng Thị Kim Hồng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DTH205784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7388" y="6173501"/>
            <a:ext cx="4233170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Lê Thị Mỹ Hạnh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DTH205764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21698" y="6173501"/>
            <a:ext cx="4233170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Cao Văn Hóa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DTH205780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67000" y="799319"/>
            <a:ext cx="1345866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>
                <a:solidFill>
                  <a:srgbClr val="FFFFFF"/>
                </a:solidFill>
                <a:latin typeface="Muli Regular"/>
              </a:rPr>
              <a:t>Thành Viên Nhóm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F296F0C7-CCF5-42E0-B7DB-78B9B8AA6F4A}"/>
              </a:ext>
            </a:extLst>
          </p:cNvPr>
          <p:cNvSpPr txBox="1"/>
          <p:nvPr/>
        </p:nvSpPr>
        <p:spPr>
          <a:xfrm>
            <a:off x="13436008" y="6178147"/>
            <a:ext cx="4233170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Huỳnh Thị Huỳnh Nh</a:t>
            </a:r>
            <a:r>
              <a:rPr lang="vi-VN" sz="3200">
                <a:solidFill>
                  <a:srgbClr val="FFFFFF"/>
                </a:solidFill>
                <a:latin typeface="Muli Regular Bold"/>
              </a:rPr>
              <a:t>ư</a:t>
            </a:r>
            <a:endParaRPr lang="en-US" sz="3200">
              <a:solidFill>
                <a:srgbClr val="FFFFFF"/>
              </a:solidFill>
              <a:latin typeface="Muli Regular Bold"/>
            </a:endParaRP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Muli Regular Bold"/>
              </a:rPr>
              <a:t>DTH205907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635123D-6955-4E13-BDA6-34F52604A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8" y="2378174"/>
            <a:ext cx="3581400" cy="3581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9D00BE9-6666-4CC3-98B6-DC3A86A2A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67" y="2378175"/>
            <a:ext cx="3651133" cy="36511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C5F6ECD-81BA-4799-933C-5C9B39379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2" y="2404368"/>
            <a:ext cx="3555206" cy="35552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2D5869-AE28-48CC-9A6D-22096ECA47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026" y="2276396"/>
            <a:ext cx="3651133" cy="36511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3600" y="2628900"/>
            <a:ext cx="2975208" cy="5712115"/>
            <a:chOff x="0" y="0"/>
            <a:chExt cx="3780149" cy="761615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4" name="Group 4"/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sp>
        <p:nvSpPr>
          <p:cNvPr id="38" name="TextBox 38"/>
          <p:cNvSpPr txBox="1"/>
          <p:nvPr/>
        </p:nvSpPr>
        <p:spPr>
          <a:xfrm>
            <a:off x="300789" y="1058317"/>
            <a:ext cx="4290932" cy="876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5775">
                <a:solidFill>
                  <a:srgbClr val="31356E"/>
                </a:solidFill>
                <a:latin typeface="Muli Regular"/>
              </a:rPr>
              <a:t>Nội dung :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2203648" y="3142536"/>
            <a:ext cx="2835111" cy="2833827"/>
            <a:chOff x="0" y="0"/>
            <a:chExt cx="3032958" cy="3778438"/>
          </a:xfrm>
        </p:grpSpPr>
        <p:sp>
          <p:nvSpPr>
            <p:cNvPr id="40" name="TextBox 40"/>
            <p:cNvSpPr txBox="1"/>
            <p:nvPr/>
          </p:nvSpPr>
          <p:spPr>
            <a:xfrm>
              <a:off x="0" y="2615725"/>
              <a:ext cx="3032958" cy="1162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Báo cáo quản lý phạm vi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0"/>
              <a:ext cx="3032958" cy="1599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Ch</a:t>
              </a:r>
              <a:r>
                <a:rPr lang="vi-VN" sz="3999">
                  <a:solidFill>
                    <a:srgbClr val="31356E"/>
                  </a:solidFill>
                  <a:latin typeface="Muli Regular"/>
                </a:rPr>
                <a:t>ư</a:t>
              </a: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ơng 01</a:t>
              </a:r>
            </a:p>
          </p:txBody>
        </p:sp>
      </p:grpSp>
      <p:grpSp>
        <p:nvGrpSpPr>
          <p:cNvPr id="68" name="Group 2">
            <a:extLst>
              <a:ext uri="{FF2B5EF4-FFF2-40B4-BE49-F238E27FC236}">
                <a16:creationId xmlns:a16="http://schemas.microsoft.com/office/drawing/2014/main" id="{B91194DC-6FC6-4FF2-9FDC-BB89117CCB05}"/>
              </a:ext>
            </a:extLst>
          </p:cNvPr>
          <p:cNvGrpSpPr/>
          <p:nvPr/>
        </p:nvGrpSpPr>
        <p:grpSpPr>
          <a:xfrm>
            <a:off x="5791200" y="2628900"/>
            <a:ext cx="2975208" cy="5712115"/>
            <a:chOff x="0" y="0"/>
            <a:chExt cx="3780149" cy="7616153"/>
          </a:xfrm>
        </p:grpSpPr>
        <p:sp>
          <p:nvSpPr>
            <p:cNvPr id="69" name="AutoShape 3">
              <a:extLst>
                <a:ext uri="{FF2B5EF4-FFF2-40B4-BE49-F238E27FC236}">
                  <a16:creationId xmlns:a16="http://schemas.microsoft.com/office/drawing/2014/main" id="{19F9E3E4-0775-4501-8057-53B22CC8AEDC}"/>
                </a:ext>
              </a:extLst>
            </p:cNvPr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70" name="Group 4">
              <a:extLst>
                <a:ext uri="{FF2B5EF4-FFF2-40B4-BE49-F238E27FC236}">
                  <a16:creationId xmlns:a16="http://schemas.microsoft.com/office/drawing/2014/main" id="{FDEAA2E2-3D3F-4A95-9945-70E91C2759A4}"/>
                </a:ext>
              </a:extLst>
            </p:cNvPr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71" name="Freeform 5">
                <a:extLst>
                  <a:ext uri="{FF2B5EF4-FFF2-40B4-BE49-F238E27FC236}">
                    <a16:creationId xmlns:a16="http://schemas.microsoft.com/office/drawing/2014/main" id="{B8092DB3-3A33-4FD6-BAD0-A650E2FA75B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72" name="Group 39">
            <a:extLst>
              <a:ext uri="{FF2B5EF4-FFF2-40B4-BE49-F238E27FC236}">
                <a16:creationId xmlns:a16="http://schemas.microsoft.com/office/drawing/2014/main" id="{4A23B15B-A4D1-4AAE-BB48-7BE3C149BF5F}"/>
              </a:ext>
            </a:extLst>
          </p:cNvPr>
          <p:cNvGrpSpPr/>
          <p:nvPr/>
        </p:nvGrpSpPr>
        <p:grpSpPr>
          <a:xfrm>
            <a:off x="5861248" y="3142536"/>
            <a:ext cx="2835111" cy="2833828"/>
            <a:chOff x="0" y="0"/>
            <a:chExt cx="3032958" cy="3778439"/>
          </a:xfrm>
        </p:grpSpPr>
        <p:sp>
          <p:nvSpPr>
            <p:cNvPr id="73" name="TextBox 40">
              <a:extLst>
                <a:ext uri="{FF2B5EF4-FFF2-40B4-BE49-F238E27FC236}">
                  <a16:creationId xmlns:a16="http://schemas.microsoft.com/office/drawing/2014/main" id="{77EE39EA-DEDE-4426-9031-73EB20516A05}"/>
                </a:ext>
              </a:extLst>
            </p:cNvPr>
            <p:cNvSpPr txBox="1"/>
            <p:nvPr/>
          </p:nvSpPr>
          <p:spPr>
            <a:xfrm>
              <a:off x="0" y="2615727"/>
              <a:ext cx="3032958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Báo cáo </a:t>
              </a:r>
              <a:r>
                <a:rPr lang="vi-VN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ư</a:t>
              </a:r>
              <a:r>
                <a:rPr lang="en-US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ớc l</a:t>
              </a:r>
              <a:r>
                <a:rPr lang="vi-VN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ư</a:t>
              </a:r>
              <a:r>
                <a:rPr lang="en-US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ợng</a:t>
              </a:r>
            </a:p>
          </p:txBody>
        </p:sp>
        <p:sp>
          <p:nvSpPr>
            <p:cNvPr id="74" name="TextBox 42">
              <a:extLst>
                <a:ext uri="{FF2B5EF4-FFF2-40B4-BE49-F238E27FC236}">
                  <a16:creationId xmlns:a16="http://schemas.microsoft.com/office/drawing/2014/main" id="{681DC3F0-81F5-49FF-9A99-A7F2D5FBAE76}"/>
                </a:ext>
              </a:extLst>
            </p:cNvPr>
            <p:cNvSpPr txBox="1"/>
            <p:nvPr/>
          </p:nvSpPr>
          <p:spPr>
            <a:xfrm>
              <a:off x="0" y="0"/>
              <a:ext cx="3032958" cy="779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Ch</a:t>
              </a:r>
              <a:r>
                <a:rPr lang="vi-VN" sz="3999">
                  <a:solidFill>
                    <a:srgbClr val="31356E"/>
                  </a:solidFill>
                  <a:latin typeface="Muli Regular"/>
                </a:rPr>
                <a:t>ư</a:t>
              </a: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ơng 02</a:t>
              </a:r>
            </a:p>
          </p:txBody>
        </p:sp>
      </p:grpSp>
      <p:grpSp>
        <p:nvGrpSpPr>
          <p:cNvPr id="75" name="Group 2">
            <a:extLst>
              <a:ext uri="{FF2B5EF4-FFF2-40B4-BE49-F238E27FC236}">
                <a16:creationId xmlns:a16="http://schemas.microsoft.com/office/drawing/2014/main" id="{E3F80E19-134B-470F-B847-DA4744E7D5E0}"/>
              </a:ext>
            </a:extLst>
          </p:cNvPr>
          <p:cNvGrpSpPr/>
          <p:nvPr/>
        </p:nvGrpSpPr>
        <p:grpSpPr>
          <a:xfrm>
            <a:off x="9448800" y="2628900"/>
            <a:ext cx="2975208" cy="5712115"/>
            <a:chOff x="0" y="0"/>
            <a:chExt cx="3780149" cy="7616153"/>
          </a:xfrm>
        </p:grpSpPr>
        <p:sp>
          <p:nvSpPr>
            <p:cNvPr id="76" name="AutoShape 3">
              <a:extLst>
                <a:ext uri="{FF2B5EF4-FFF2-40B4-BE49-F238E27FC236}">
                  <a16:creationId xmlns:a16="http://schemas.microsoft.com/office/drawing/2014/main" id="{1E0E6386-EAA1-4209-B6C6-5A7553F61A09}"/>
                </a:ext>
              </a:extLst>
            </p:cNvPr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2B3CDF37-0EE5-4E26-88CA-02CBD240E132}"/>
                </a:ext>
              </a:extLst>
            </p:cNvPr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78" name="Freeform 5">
                <a:extLst>
                  <a:ext uri="{FF2B5EF4-FFF2-40B4-BE49-F238E27FC236}">
                    <a16:creationId xmlns:a16="http://schemas.microsoft.com/office/drawing/2014/main" id="{6EBCC7D1-AF4C-4A26-9450-E6CBBA94D5E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79" name="Group 39">
            <a:extLst>
              <a:ext uri="{FF2B5EF4-FFF2-40B4-BE49-F238E27FC236}">
                <a16:creationId xmlns:a16="http://schemas.microsoft.com/office/drawing/2014/main" id="{6D7F79CC-721F-48AC-A302-838D4C035F03}"/>
              </a:ext>
            </a:extLst>
          </p:cNvPr>
          <p:cNvGrpSpPr/>
          <p:nvPr/>
        </p:nvGrpSpPr>
        <p:grpSpPr>
          <a:xfrm>
            <a:off x="9518848" y="3142536"/>
            <a:ext cx="2835111" cy="2833828"/>
            <a:chOff x="0" y="0"/>
            <a:chExt cx="3032958" cy="3778439"/>
          </a:xfrm>
        </p:grpSpPr>
        <p:sp>
          <p:nvSpPr>
            <p:cNvPr id="80" name="TextBox 40">
              <a:extLst>
                <a:ext uri="{FF2B5EF4-FFF2-40B4-BE49-F238E27FC236}">
                  <a16:creationId xmlns:a16="http://schemas.microsoft.com/office/drawing/2014/main" id="{D8337B46-0270-49DE-BDDA-A979B1A11D02}"/>
                </a:ext>
              </a:extLst>
            </p:cNvPr>
            <p:cNvSpPr txBox="1"/>
            <p:nvPr/>
          </p:nvSpPr>
          <p:spPr>
            <a:xfrm>
              <a:off x="0" y="2615727"/>
              <a:ext cx="3032958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Báo cáo kế hoạch</a:t>
              </a:r>
            </a:p>
          </p:txBody>
        </p:sp>
        <p:sp>
          <p:nvSpPr>
            <p:cNvPr id="81" name="TextBox 42">
              <a:extLst>
                <a:ext uri="{FF2B5EF4-FFF2-40B4-BE49-F238E27FC236}">
                  <a16:creationId xmlns:a16="http://schemas.microsoft.com/office/drawing/2014/main" id="{8D21D0EF-7299-4113-AFFF-F7D1F9FD4F2D}"/>
                </a:ext>
              </a:extLst>
            </p:cNvPr>
            <p:cNvSpPr txBox="1"/>
            <p:nvPr/>
          </p:nvSpPr>
          <p:spPr>
            <a:xfrm>
              <a:off x="0" y="0"/>
              <a:ext cx="3032958" cy="779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Ch</a:t>
              </a:r>
              <a:r>
                <a:rPr lang="vi-VN" sz="3999">
                  <a:solidFill>
                    <a:srgbClr val="31356E"/>
                  </a:solidFill>
                  <a:latin typeface="Muli Regular"/>
                </a:rPr>
                <a:t>ư</a:t>
              </a: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ơng 03</a:t>
              </a:r>
            </a:p>
          </p:txBody>
        </p:sp>
      </p:grpSp>
      <p:grpSp>
        <p:nvGrpSpPr>
          <p:cNvPr id="82" name="Group 2">
            <a:extLst>
              <a:ext uri="{FF2B5EF4-FFF2-40B4-BE49-F238E27FC236}">
                <a16:creationId xmlns:a16="http://schemas.microsoft.com/office/drawing/2014/main" id="{A32415BB-904C-4C9C-A6F5-CED365B73D92}"/>
              </a:ext>
            </a:extLst>
          </p:cNvPr>
          <p:cNvGrpSpPr/>
          <p:nvPr/>
        </p:nvGrpSpPr>
        <p:grpSpPr>
          <a:xfrm>
            <a:off x="13072748" y="2628900"/>
            <a:ext cx="2975208" cy="5712115"/>
            <a:chOff x="0" y="0"/>
            <a:chExt cx="3780149" cy="7616153"/>
          </a:xfrm>
        </p:grpSpPr>
        <p:sp>
          <p:nvSpPr>
            <p:cNvPr id="83" name="AutoShape 3">
              <a:extLst>
                <a:ext uri="{FF2B5EF4-FFF2-40B4-BE49-F238E27FC236}">
                  <a16:creationId xmlns:a16="http://schemas.microsoft.com/office/drawing/2014/main" id="{FCE677A8-FEA1-4471-9E24-830631E51848}"/>
                </a:ext>
              </a:extLst>
            </p:cNvPr>
            <p:cNvSpPr/>
            <p:nvPr/>
          </p:nvSpPr>
          <p:spPr>
            <a:xfrm>
              <a:off x="0" y="0"/>
              <a:ext cx="3780149" cy="7616153"/>
            </a:xfrm>
            <a:prstGeom prst="rect">
              <a:avLst/>
            </a:prstGeom>
            <a:solidFill>
              <a:srgbClr val="242424">
                <a:alpha val="4706"/>
              </a:srgbClr>
            </a:solidFill>
          </p:spPr>
        </p:sp>
        <p:grpSp>
          <p:nvGrpSpPr>
            <p:cNvPr id="84" name="Group 4">
              <a:extLst>
                <a:ext uri="{FF2B5EF4-FFF2-40B4-BE49-F238E27FC236}">
                  <a16:creationId xmlns:a16="http://schemas.microsoft.com/office/drawing/2014/main" id="{CFDA09EA-53AE-4010-9015-3B165C6E4333}"/>
                </a:ext>
              </a:extLst>
            </p:cNvPr>
            <p:cNvGrpSpPr/>
            <p:nvPr/>
          </p:nvGrpSpPr>
          <p:grpSpPr>
            <a:xfrm rot="5400000">
              <a:off x="-505" y="505"/>
              <a:ext cx="631736" cy="630726"/>
              <a:chOff x="0" y="0"/>
              <a:chExt cx="6350000" cy="6339840"/>
            </a:xfrm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25A2E905-0689-43C5-BE29-69D2A49D005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86" name="Group 39">
            <a:extLst>
              <a:ext uri="{FF2B5EF4-FFF2-40B4-BE49-F238E27FC236}">
                <a16:creationId xmlns:a16="http://schemas.microsoft.com/office/drawing/2014/main" id="{9A50AD90-4110-4534-8ED7-003EFAA8ACB9}"/>
              </a:ext>
            </a:extLst>
          </p:cNvPr>
          <p:cNvGrpSpPr/>
          <p:nvPr/>
        </p:nvGrpSpPr>
        <p:grpSpPr>
          <a:xfrm>
            <a:off x="13142796" y="3142536"/>
            <a:ext cx="2835111" cy="2397811"/>
            <a:chOff x="0" y="0"/>
            <a:chExt cx="3032958" cy="3197083"/>
          </a:xfrm>
        </p:grpSpPr>
        <p:sp>
          <p:nvSpPr>
            <p:cNvPr id="87" name="TextBox 40">
              <a:extLst>
                <a:ext uri="{FF2B5EF4-FFF2-40B4-BE49-F238E27FC236}">
                  <a16:creationId xmlns:a16="http://schemas.microsoft.com/office/drawing/2014/main" id="{59B7570E-4AE4-469C-BE83-CE07BA43D917}"/>
                </a:ext>
              </a:extLst>
            </p:cNvPr>
            <p:cNvSpPr txBox="1"/>
            <p:nvPr/>
          </p:nvSpPr>
          <p:spPr>
            <a:xfrm>
              <a:off x="0" y="2615727"/>
              <a:ext cx="3032958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3200">
                  <a:solidFill>
                    <a:srgbClr val="242424"/>
                  </a:solidFill>
                  <a:latin typeface="Muli Regular"/>
                  <a:hlinkClick r:id="rId2" tooltip="https://docs.google.com/spreadsheets/d/1DUF2isFWsqVSYhbaACYtbgcLi_YjDqpE3GLQIVgkKQg/edit#gid=69851113"/>
                </a:rPr>
                <a:t>Kết quả</a:t>
              </a:r>
            </a:p>
          </p:txBody>
        </p:sp>
        <p:sp>
          <p:nvSpPr>
            <p:cNvPr id="88" name="TextBox 42">
              <a:extLst>
                <a:ext uri="{FF2B5EF4-FFF2-40B4-BE49-F238E27FC236}">
                  <a16:creationId xmlns:a16="http://schemas.microsoft.com/office/drawing/2014/main" id="{11DF3623-A2F3-4320-B59F-70D605E7CB0D}"/>
                </a:ext>
              </a:extLst>
            </p:cNvPr>
            <p:cNvSpPr txBox="1"/>
            <p:nvPr/>
          </p:nvSpPr>
          <p:spPr>
            <a:xfrm>
              <a:off x="0" y="0"/>
              <a:ext cx="3032958" cy="779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Ch</a:t>
              </a:r>
              <a:r>
                <a:rPr lang="vi-VN" sz="3999">
                  <a:solidFill>
                    <a:srgbClr val="31356E"/>
                  </a:solidFill>
                  <a:latin typeface="Muli Regular"/>
                </a:rPr>
                <a:t>ư</a:t>
              </a:r>
              <a:r>
                <a:rPr lang="en-US" sz="3999">
                  <a:solidFill>
                    <a:srgbClr val="31356E"/>
                  </a:solidFill>
                  <a:latin typeface="Muli Regular"/>
                </a:rPr>
                <a:t>ơng 04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884" y="928399"/>
            <a:ext cx="16977115" cy="2029946"/>
            <a:chOff x="-1751797" y="-1932211"/>
            <a:chExt cx="11049802" cy="1468700"/>
          </a:xfrm>
        </p:grpSpPr>
        <p:sp>
          <p:nvSpPr>
            <p:cNvPr id="4" name="TextBox 4"/>
            <p:cNvSpPr txBox="1"/>
            <p:nvPr/>
          </p:nvSpPr>
          <p:spPr>
            <a:xfrm>
              <a:off x="-1751797" y="-1932211"/>
              <a:ext cx="11049802" cy="8907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31356E"/>
                  </a:solidFill>
                  <a:latin typeface="Muli Regular"/>
                </a:rPr>
                <a:t>Ch</a:t>
              </a:r>
              <a:r>
                <a:rPr lang="vi-VN" sz="8000">
                  <a:solidFill>
                    <a:srgbClr val="31356E"/>
                  </a:solidFill>
                  <a:latin typeface="Muli Regular"/>
                </a:rPr>
                <a:t>ư</a:t>
              </a:r>
              <a:r>
                <a:rPr lang="en-US" sz="8000">
                  <a:solidFill>
                    <a:srgbClr val="31356E"/>
                  </a:solidFill>
                  <a:latin typeface="Muli Regular"/>
                </a:rPr>
                <a:t>ơng 1: Báo cáo quản lý phạm vi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478863" y="-816090"/>
              <a:ext cx="9712306" cy="352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242424"/>
                  </a:solidFill>
                  <a:latin typeface="Muli Regular Bold"/>
                </a:rPr>
                <a:t>1. Các yêu cầu và sản phẩm chuyển giao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30205"/>
            <a:ext cx="1859770" cy="1856795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801D1DEE-F080-4928-9FD0-76D6EFEE9452}"/>
              </a:ext>
            </a:extLst>
          </p:cNvPr>
          <p:cNvSpPr txBox="1"/>
          <p:nvPr/>
        </p:nvSpPr>
        <p:spPr>
          <a:xfrm>
            <a:off x="3581400" y="3445111"/>
            <a:ext cx="8921231" cy="2111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200"/>
              </a:lnSpc>
              <a:buFontTx/>
              <a:buChar char="-"/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Giao diện đẹp, đ</a:t>
            </a:r>
            <a:r>
              <a:rPr lang="vi-VN" sz="3000">
                <a:solidFill>
                  <a:srgbClr val="242424"/>
                </a:solidFill>
                <a:latin typeface="Muli Regular"/>
              </a:rPr>
              <a:t>ơ</a:t>
            </a:r>
            <a:r>
              <a:rPr lang="en-US" sz="3000">
                <a:solidFill>
                  <a:srgbClr val="242424"/>
                </a:solidFill>
                <a:latin typeface="Muli Regular"/>
              </a:rPr>
              <a:t>n giản và than thiện.</a:t>
            </a:r>
          </a:p>
          <a:p>
            <a:pPr marL="457200" indent="-457200">
              <a:lnSpc>
                <a:spcPts val="4200"/>
              </a:lnSpc>
              <a:buFontTx/>
              <a:buChar char="-"/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Cập nhập thông tin nhà hang th</a:t>
            </a:r>
            <a:r>
              <a:rPr lang="vi-VN" sz="3000">
                <a:solidFill>
                  <a:srgbClr val="242424"/>
                </a:solidFill>
                <a:latin typeface="Muli Regular"/>
              </a:rPr>
              <a:t>ư</a:t>
            </a:r>
            <a:r>
              <a:rPr lang="en-US" sz="3000">
                <a:solidFill>
                  <a:srgbClr val="242424"/>
                </a:solidFill>
                <a:latin typeface="Muli Regular"/>
              </a:rPr>
              <a:t>ợng xuyên.</a:t>
            </a:r>
          </a:p>
          <a:p>
            <a:pPr marL="457200" indent="-457200">
              <a:lnSpc>
                <a:spcPts val="4200"/>
              </a:lnSpc>
              <a:buFontTx/>
              <a:buChar char="-"/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Công cụ tìm kiếm sản phẩm dễ dàng và nhanh chóng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2EE7729-69AB-4CF5-B5AA-C25619AF5B27}"/>
              </a:ext>
            </a:extLst>
          </p:cNvPr>
          <p:cNvSpPr txBox="1"/>
          <p:nvPr/>
        </p:nvSpPr>
        <p:spPr>
          <a:xfrm>
            <a:off x="9525000" y="6043610"/>
            <a:ext cx="4209839" cy="2111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200"/>
              </a:lnSpc>
              <a:buFontTx/>
              <a:buChar char="-"/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Đảm bảo hệ thống: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+ Ổn định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+ Dễ bảo trì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+Bảo mật cao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B880C21-56A6-4BA7-A63C-4CEA0F8B4258}"/>
              </a:ext>
            </a:extLst>
          </p:cNvPr>
          <p:cNvSpPr txBox="1"/>
          <p:nvPr/>
        </p:nvSpPr>
        <p:spPr>
          <a:xfrm>
            <a:off x="3039880" y="6123541"/>
            <a:ext cx="4209839" cy="2111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200"/>
              </a:lnSpc>
              <a:buFontTx/>
              <a:buChar char="-"/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Linh hoạt: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+ Quản lí thông tin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+ Đánh giá sản phẩm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42424"/>
                </a:solidFill>
                <a:latin typeface="Muli Regular"/>
              </a:rPr>
              <a:t>+Thông tin đặt bàn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0"/>
          <p:cNvGrpSpPr/>
          <p:nvPr/>
        </p:nvGrpSpPr>
        <p:grpSpPr>
          <a:xfrm rot="5400000">
            <a:off x="-1488" y="1488"/>
            <a:ext cx="1859770" cy="1856795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pSp>
        <p:nvGrpSpPr>
          <p:cNvPr id="22" name="Group 22"/>
          <p:cNvGrpSpPr/>
          <p:nvPr/>
        </p:nvGrpSpPr>
        <p:grpSpPr>
          <a:xfrm rot="-5400000">
            <a:off x="16429717" y="8428717"/>
            <a:ext cx="1859770" cy="1856795"/>
            <a:chOff x="0" y="0"/>
            <a:chExt cx="6350000" cy="63398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4" name="TextBox 2">
            <a:extLst>
              <a:ext uri="{FF2B5EF4-FFF2-40B4-BE49-F238E27FC236}">
                <a16:creationId xmlns:a16="http://schemas.microsoft.com/office/drawing/2014/main" id="{533830F3-B12E-41BB-B233-DBC4F2571324}"/>
              </a:ext>
            </a:extLst>
          </p:cNvPr>
          <p:cNvSpPr txBox="1"/>
          <p:nvPr/>
        </p:nvSpPr>
        <p:spPr>
          <a:xfrm>
            <a:off x="1524000" y="190500"/>
            <a:ext cx="17907000" cy="114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6600">
                <a:solidFill>
                  <a:srgbClr val="31356E"/>
                </a:solidFill>
                <a:latin typeface="Muli Regular"/>
              </a:rPr>
              <a:t>Cấu trúc phân chia công việc theo WBS</a:t>
            </a:r>
          </a:p>
        </p:txBody>
      </p:sp>
      <p:pic>
        <p:nvPicPr>
          <p:cNvPr id="25" name="Picture 2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099DF198-83F6-4A84-9800-E808CCF1BB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6" y="1397875"/>
            <a:ext cx="16750003" cy="839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7755" y="593688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D067E55-E7D6-45EC-9941-58882ADA5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11085"/>
              </p:ext>
            </p:extLst>
          </p:nvPr>
        </p:nvGraphicFramePr>
        <p:xfrm>
          <a:off x="2856777" y="2599031"/>
          <a:ext cx="12574445" cy="6638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525">
                  <a:extLst>
                    <a:ext uri="{9D8B030D-6E8A-4147-A177-3AD203B41FA5}">
                      <a16:colId xmlns:a16="http://schemas.microsoft.com/office/drawing/2014/main" val="791619502"/>
                    </a:ext>
                  </a:extLst>
                </a:gridCol>
                <a:gridCol w="2047781">
                  <a:extLst>
                    <a:ext uri="{9D8B030D-6E8A-4147-A177-3AD203B41FA5}">
                      <a16:colId xmlns:a16="http://schemas.microsoft.com/office/drawing/2014/main" val="392680191"/>
                    </a:ext>
                  </a:extLst>
                </a:gridCol>
                <a:gridCol w="2729868">
                  <a:extLst>
                    <a:ext uri="{9D8B030D-6E8A-4147-A177-3AD203B41FA5}">
                      <a16:colId xmlns:a16="http://schemas.microsoft.com/office/drawing/2014/main" val="1383246738"/>
                    </a:ext>
                  </a:extLst>
                </a:gridCol>
                <a:gridCol w="2501492">
                  <a:extLst>
                    <a:ext uri="{9D8B030D-6E8A-4147-A177-3AD203B41FA5}">
                      <a16:colId xmlns:a16="http://schemas.microsoft.com/office/drawing/2014/main" val="3720066853"/>
                    </a:ext>
                  </a:extLst>
                </a:gridCol>
                <a:gridCol w="2385779">
                  <a:extLst>
                    <a:ext uri="{9D8B030D-6E8A-4147-A177-3AD203B41FA5}">
                      <a16:colId xmlns:a16="http://schemas.microsoft.com/office/drawing/2014/main" val="343445847"/>
                    </a:ext>
                  </a:extLst>
                </a:gridCol>
              </a:tblGrid>
              <a:tr h="823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3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Phức Tạp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37873"/>
                  </a:ext>
                </a:extLst>
              </a:tr>
              <a:tr h="823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124580"/>
                  </a:ext>
                </a:extLst>
              </a:tr>
              <a:tr h="823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17x3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45213"/>
                  </a:ext>
                </a:extLst>
              </a:tr>
              <a:tr h="823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26x4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1547814"/>
                  </a:ext>
                </a:extLst>
              </a:tr>
              <a:tr h="823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Queries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21x3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310531"/>
                  </a:ext>
                </a:extLst>
              </a:tr>
              <a:tr h="823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382012"/>
                  </a:ext>
                </a:extLst>
              </a:tr>
              <a:tr h="823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2x3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2867086"/>
                  </a:ext>
                </a:extLst>
              </a:tr>
              <a:tr h="87435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2466086"/>
                  </a:ext>
                </a:extLst>
              </a:tr>
            </a:tbl>
          </a:graphicData>
        </a:graphic>
      </p:graphicFrame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057400" y="1968256"/>
            <a:ext cx="8675921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>
                <a:solidFill>
                  <a:srgbClr val="242424"/>
                </a:solidFill>
                <a:latin typeface="Muli Regular Bold"/>
              </a:rPr>
              <a:t>1. Điểm chức năng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363034" y="1337481"/>
            <a:ext cx="8675921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>
                <a:solidFill>
                  <a:srgbClr val="242424"/>
                </a:solidFill>
                <a:latin typeface="Muli Regular Bold"/>
              </a:rPr>
              <a:t>1. Điểm chức năng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FE361F-9BFD-4E16-8504-2752BAE9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21422"/>
              </p:ext>
            </p:extLst>
          </p:nvPr>
        </p:nvGraphicFramePr>
        <p:xfrm>
          <a:off x="9678805" y="1280972"/>
          <a:ext cx="7978879" cy="8896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55899">
                  <a:extLst>
                    <a:ext uri="{9D8B030D-6E8A-4147-A177-3AD203B41FA5}">
                      <a16:colId xmlns:a16="http://schemas.microsoft.com/office/drawing/2014/main" val="1995284261"/>
                    </a:ext>
                  </a:extLst>
                </a:gridCol>
                <a:gridCol w="1522980">
                  <a:extLst>
                    <a:ext uri="{9D8B030D-6E8A-4147-A177-3AD203B41FA5}">
                      <a16:colId xmlns:a16="http://schemas.microsoft.com/office/drawing/2014/main" val="89409676"/>
                    </a:ext>
                  </a:extLst>
                </a:gridCol>
              </a:tblGrid>
              <a:tr h="3812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+mj-lt"/>
                        </a:rPr>
                        <a:t>14 Yếu tố phức tạp kỹ thuật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0-5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966567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Truyền thông dữ liệu (Data Communications)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514231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Xử lý dữ liệu phân tán (Distributed Functions)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0438152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Hiệu năng (Performance)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546398"/>
                  </a:ext>
                </a:extLst>
              </a:tr>
              <a:tr h="88587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Cấu hình sử dụng cao (Heavily Used Configuration)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0255156"/>
                  </a:ext>
                </a:extLst>
              </a:tr>
              <a:tr h="70391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Tỷ lệ giao dịch (Transaction Rate)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6748744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Dữ liệu vào trực tuyến (Online Data Entry)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2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921908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Hiệu quả người dùng cuối (End-User Efficiency)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187630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Cập nhật dữ liệu trực tuyến (On-line Update)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2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180511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Xử lý phức tạp (Complex Processing)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8382781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Khả năng dùng lại (Reusability)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236694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Dễ cài đặt (Installation Ease)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130821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Dễ vận hành (Operational Ease)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454888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Đa địa điểm (Multiple Sites)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557854"/>
                  </a:ext>
                </a:extLst>
              </a:tr>
              <a:tr h="53545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Thay đổi dễ dàng (Facilities Change)</a:t>
                      </a:r>
                      <a:endParaRPr lang="en-US" sz="20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952134"/>
                  </a:ext>
                </a:extLst>
              </a:tr>
              <a:tr h="44691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+mj-lt"/>
                        </a:rPr>
                        <a:t>Tổng trọng số</a:t>
                      </a:r>
                      <a:endParaRPr lang="en-US" sz="24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 b="1">
                          <a:effectLst/>
                          <a:latin typeface="+mj-lt"/>
                        </a:rPr>
                        <a:t>10</a:t>
                      </a:r>
                      <a:endParaRPr lang="en-US" sz="28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5354263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2E47C8AA-5396-460C-88B2-44C1D1B93E15}"/>
              </a:ext>
            </a:extLst>
          </p:cNvPr>
          <p:cNvSpPr txBox="1"/>
          <p:nvPr/>
        </p:nvSpPr>
        <p:spPr>
          <a:xfrm>
            <a:off x="914400" y="2608231"/>
            <a:ext cx="8675921" cy="49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 lang="en-US" sz="3000">
              <a:solidFill>
                <a:srgbClr val="242424"/>
              </a:solidFill>
              <a:latin typeface="Muli Regular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E988658-B1B9-44C0-93F7-9748C175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44" y="3047704"/>
            <a:ext cx="91638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Yếu tố phức tạp kỹ thuật của phần mềm (TCF): </a:t>
            </a:r>
            <a:endParaRPr kumimoji="0" lang="fr-FR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18FCE6-D4C1-441D-B54A-DDBF513F2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51915"/>
              </p:ext>
            </p:extLst>
          </p:nvPr>
        </p:nvGraphicFramePr>
        <p:xfrm>
          <a:off x="724376" y="4154742"/>
          <a:ext cx="5453809" cy="98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1676400" imgH="292100" progId="Equation.KSEE3">
                  <p:embed/>
                </p:oleObj>
              </mc:Choice>
              <mc:Fallback>
                <p:oleObj r:id="rId3" imgW="1676400" imgH="2921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" y="4154742"/>
                        <a:ext cx="5453809" cy="988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35D22D24-47D9-486A-B571-47A8C79B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185" y="4283936"/>
            <a:ext cx="20362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 0.75 </a:t>
            </a:r>
            <a:endParaRPr kumimoji="0" lang="fr-FR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1. Điểm chức năng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401D0F-09E7-4BCA-A00D-8823B6B2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739" y="2316885"/>
            <a:ext cx="1459180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Điểm chức năng đã điều chỉnh :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"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AFP = UFPxTCF = 231 * 0.75= 173.25</a:t>
            </a:r>
          </a:p>
          <a:p>
            <a:pPr marL="571500" lvl="0" indent="-571500">
              <a:buFont typeface="Wingdings 2" panose="05020102010507070707" pitchFamily="18" charset="2"/>
              <a:buChar char=""/>
            </a:pPr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 sử dụng là .NET (Số dòng cho mỗi FP là 57). Số dòng codes của Website là 9875.25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CE8C6A-D09B-458E-99C9-ED49A70C6A5F}"/>
                  </a:ext>
                </a:extLst>
              </p:cNvPr>
              <p:cNvSpPr txBox="1"/>
              <p:nvPr/>
            </p:nvSpPr>
            <p:spPr>
              <a:xfrm>
                <a:off x="2628405" y="5394021"/>
                <a:ext cx="12192000" cy="329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Tx/>
                  <a:buChar char="-"/>
                </a:pPr>
                <a:r>
                  <a:rPr lang="en-US" sz="4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 l</a:t>
                </a:r>
                <a:r>
                  <a:rPr lang="vi-VN" sz="4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4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 nổ lực:</a:t>
                </a:r>
              </a:p>
              <a:p>
                <a:r>
                  <a:rPr lang="en-US" sz="4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E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</m:t>
                    </m:r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𝑏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∗</m:t>
                    </m:r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𝐾𝐿𝑂𝐶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𝑏</m:t>
                            </m:r>
                          </m:sub>
                        </m:sSub>
                      </m:sup>
                    </m:sSup>
                    <m:r>
                      <a:rPr lang="en-US" sz="4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=2.4 ∗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4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9875.25</m:t>
                                </m:r>
                              </m:num>
                              <m:den>
                                <m:r>
                                  <a:rPr lang="en-US" sz="4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1000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1.05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=26.6 ~ 27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𝑃𝑒𝑟𝑠𝑜𝑛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𝑀𝑜𝑛𝑡h</m:t>
                    </m:r>
                  </m:oMath>
                </a14:m>
                <a:endParaRPr lang="en-US"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 T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</m:t>
                    </m:r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𝑏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 ∗</m:t>
                    </m:r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𝐸</m:t>
                        </m:r>
                      </m:e>
                      <m:sup>
                        <m:sSub>
                          <m:sSub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𝑏</m:t>
                            </m:r>
                          </m:sub>
                        </m:sSub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=2.5 ∗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26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0.38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=8.7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𝑀𝑜𝑢𝑡h𝑠</m:t>
                    </m:r>
                  </m:oMath>
                </a14:m>
                <a:endParaRPr lang="en-US"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CE8C6A-D09B-458E-99C9-ED49A70C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05" y="5394021"/>
                <a:ext cx="12192000" cy="3292504"/>
              </a:xfrm>
              <a:prstGeom prst="rect">
                <a:avLst/>
              </a:prstGeom>
              <a:blipFill>
                <a:blip r:embed="rId2"/>
                <a:stretch>
                  <a:fillRect l="-2000" t="-3704" b="-7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9866"/>
            <a:ext cx="1501041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1356E"/>
                </a:solidFill>
                <a:latin typeface="Muli Regular"/>
              </a:rPr>
              <a:t>Ch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ơng 2: Báo cáo 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ớc l</a:t>
            </a:r>
            <a:r>
              <a:rPr lang="vi-VN" sz="8000">
                <a:solidFill>
                  <a:srgbClr val="31356E"/>
                </a:solidFill>
                <a:latin typeface="Muli Regular"/>
              </a:rPr>
              <a:t>ư</a:t>
            </a:r>
            <a:r>
              <a:rPr lang="en-US" sz="8000">
                <a:solidFill>
                  <a:srgbClr val="31356E"/>
                </a:solidFill>
                <a:latin typeface="Muli Regular"/>
              </a:rPr>
              <a:t>ợng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16428230" y="0"/>
            <a:ext cx="1859770" cy="185679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E1C80592-BFDC-41E7-84FC-9A50021D6A09}"/>
              </a:ext>
            </a:extLst>
          </p:cNvPr>
          <p:cNvSpPr txBox="1"/>
          <p:nvPr/>
        </p:nvSpPr>
        <p:spPr>
          <a:xfrm>
            <a:off x="2443839" y="1600475"/>
            <a:ext cx="8675921" cy="51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800">
                <a:solidFill>
                  <a:srgbClr val="242424"/>
                </a:solidFill>
                <a:latin typeface="Muli Regular Bold"/>
              </a:rPr>
              <a:t>2. Điểm Use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235762-585E-470A-AC14-A42B18F8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09467"/>
              </p:ext>
            </p:extLst>
          </p:nvPr>
        </p:nvGraphicFramePr>
        <p:xfrm>
          <a:off x="2557482" y="2900286"/>
          <a:ext cx="13672129" cy="68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044">
                  <a:extLst>
                    <a:ext uri="{9D8B030D-6E8A-4147-A177-3AD203B41FA5}">
                      <a16:colId xmlns:a16="http://schemas.microsoft.com/office/drawing/2014/main" val="3875731126"/>
                    </a:ext>
                  </a:extLst>
                </a:gridCol>
                <a:gridCol w="6022475">
                  <a:extLst>
                    <a:ext uri="{9D8B030D-6E8A-4147-A177-3AD203B41FA5}">
                      <a16:colId xmlns:a16="http://schemas.microsoft.com/office/drawing/2014/main" val="825499483"/>
                    </a:ext>
                  </a:extLst>
                </a:gridCol>
                <a:gridCol w="2019674">
                  <a:extLst>
                    <a:ext uri="{9D8B030D-6E8A-4147-A177-3AD203B41FA5}">
                      <a16:colId xmlns:a16="http://schemas.microsoft.com/office/drawing/2014/main" val="2848515713"/>
                    </a:ext>
                  </a:extLst>
                </a:gridCol>
                <a:gridCol w="1924330">
                  <a:extLst>
                    <a:ext uri="{9D8B030D-6E8A-4147-A177-3AD203B41FA5}">
                      <a16:colId xmlns:a16="http://schemas.microsoft.com/office/drawing/2014/main" val="2646853193"/>
                    </a:ext>
                  </a:extLst>
                </a:gridCol>
                <a:gridCol w="1768606">
                  <a:extLst>
                    <a:ext uri="{9D8B030D-6E8A-4147-A177-3AD203B41FA5}">
                      <a16:colId xmlns:a16="http://schemas.microsoft.com/office/drawing/2014/main" val="1581842835"/>
                    </a:ext>
                  </a:extLst>
                </a:gridCol>
              </a:tblGrid>
              <a:tr h="1047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Actor</a:t>
                      </a:r>
                      <a:endParaRPr lang="en-US" sz="32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600">
                          <a:effectLst/>
                          <a:latin typeface="+mj-lt"/>
                        </a:rPr>
                        <a:t>Mô tả</a:t>
                      </a:r>
                      <a:endParaRPr lang="en-US" sz="32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600">
                          <a:effectLst/>
                          <a:latin typeface="+mj-lt"/>
                        </a:rPr>
                        <a:t>Trọng số</a:t>
                      </a:r>
                      <a:endParaRPr lang="en-US" sz="32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Số lượng Actor</a:t>
                      </a:r>
                      <a:endParaRPr lang="en-US" sz="32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Tổng</a:t>
                      </a:r>
                      <a:endParaRPr lang="en-US" sz="32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671777"/>
                  </a:ext>
                </a:extLst>
              </a:tr>
              <a:tr h="1143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Đơn giản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Tác nhân tương tác với hệ thống khác qua API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600" b="1">
                          <a:effectLst/>
                          <a:latin typeface="+mj-lt"/>
                        </a:rPr>
                        <a:t>1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0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0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785812"/>
                  </a:ext>
                </a:extLst>
              </a:tr>
              <a:tr h="2583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Trung Bình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Tác nhân tương tác với hệ thống khác thông qua một giao thức</a:t>
                      </a:r>
                      <a:endParaRPr lang="en-US" sz="28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Hoặc là tác nhân tương tác với con người qua giao diện dòng lệnh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600" b="1">
                          <a:effectLst/>
                          <a:latin typeface="+mj-lt"/>
                        </a:rPr>
                        <a:t>2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0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0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312375"/>
                  </a:ext>
                </a:extLst>
              </a:tr>
              <a:tr h="1539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Phức tạp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Tác nhân tương tác với con người thông qua giao diện đồ họa</a:t>
                      </a:r>
                      <a:endParaRPr lang="en-US" sz="28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vi-VN" sz="3600" b="1">
                          <a:effectLst/>
                          <a:latin typeface="+mj-lt"/>
                        </a:rPr>
                        <a:t>3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3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9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4095891"/>
                  </a:ext>
                </a:extLst>
              </a:tr>
              <a:tr h="510722"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+mj-lt"/>
                        </a:rPr>
                        <a:t>UAW</a:t>
                      </a:r>
                      <a:endParaRPr lang="en-US" sz="3200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3200" b="1">
                          <a:effectLst/>
                          <a:latin typeface="+mj-lt"/>
                        </a:rPr>
                        <a:t>9 </a:t>
                      </a:r>
                      <a:endParaRPr lang="en-US" sz="3200" b="1"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733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7717B9-396A-4F63-86ED-A0C461BF6919}"/>
              </a:ext>
            </a:extLst>
          </p:cNvPr>
          <p:cNvSpPr txBox="1"/>
          <p:nvPr/>
        </p:nvSpPr>
        <p:spPr>
          <a:xfrm>
            <a:off x="3810000" y="2068142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Tổng giá trị điểm tác nhân (UAW): 9</a:t>
            </a:r>
          </a:p>
        </p:txBody>
      </p:sp>
    </p:spTree>
    <p:extLst>
      <p:ext uri="{BB962C8B-B14F-4D97-AF65-F5344CB8AC3E}">
        <p14:creationId xmlns:p14="http://schemas.microsoft.com/office/powerpoint/2010/main" val="21566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1352</Words>
  <Application>Microsoft Office PowerPoint</Application>
  <PresentationFormat>Custom</PresentationFormat>
  <Paragraphs>334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Muli Regular</vt:lpstr>
      <vt:lpstr>Calibri</vt:lpstr>
      <vt:lpstr>Cambria Math</vt:lpstr>
      <vt:lpstr>Arial</vt:lpstr>
      <vt:lpstr>Josefin Sans Semi-Bold</vt:lpstr>
      <vt:lpstr>Times New Roman</vt:lpstr>
      <vt:lpstr>Muli Regular Bold</vt:lpstr>
      <vt:lpstr>Wingdings 2</vt:lpstr>
      <vt:lpstr>Office Theme</vt:lpstr>
      <vt:lpstr>Equation.KSEE3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Tím Khối Đường chéo Đề xuất Bán hàng Bản thuyết trình Bán hàng</dc:title>
  <cp:lastModifiedBy>HP</cp:lastModifiedBy>
  <cp:revision>18</cp:revision>
  <dcterms:created xsi:type="dcterms:W3CDTF">2006-08-16T00:00:00Z</dcterms:created>
  <dcterms:modified xsi:type="dcterms:W3CDTF">2023-12-17T09:59:32Z</dcterms:modified>
  <dc:identifier>DAE-hgmC4fs</dc:identifier>
</cp:coreProperties>
</file>