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7" r:id="rId2"/>
    <p:sldId id="332" r:id="rId3"/>
    <p:sldId id="341" r:id="rId4"/>
    <p:sldId id="342" r:id="rId5"/>
    <p:sldId id="356" r:id="rId6"/>
    <p:sldId id="369" r:id="rId7"/>
    <p:sldId id="358" r:id="rId8"/>
    <p:sldId id="359" r:id="rId9"/>
    <p:sldId id="360" r:id="rId10"/>
    <p:sldId id="361" r:id="rId11"/>
    <p:sldId id="363" r:id="rId12"/>
    <p:sldId id="365" r:id="rId13"/>
    <p:sldId id="364" r:id="rId14"/>
    <p:sldId id="367" r:id="rId15"/>
    <p:sldId id="368" r:id="rId16"/>
    <p:sldId id="362" r:id="rId17"/>
    <p:sldId id="370" r:id="rId18"/>
  </p:sldIdLst>
  <p:sldSz cx="9906000" cy="6858000" type="A4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맑은 고딕" panose="020B0503020000020004" pitchFamily="50" charset="-127"/>
      <p:regular r:id="rId25"/>
      <p:bold r:id="rId26"/>
    </p:embeddedFont>
    <p:embeddedFont>
      <p:font typeface="Calibri Light" panose="020F0302020204030204" pitchFamily="34" charset="0"/>
      <p:regular r:id="rId27"/>
      <p:italic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308315B-5828-49D2-8744-93E7079DE1A3}">
          <p14:sldIdLst>
            <p14:sldId id="257"/>
            <p14:sldId id="332"/>
            <p14:sldId id="341"/>
            <p14:sldId id="342"/>
            <p14:sldId id="356"/>
            <p14:sldId id="369"/>
            <p14:sldId id="358"/>
            <p14:sldId id="359"/>
            <p14:sldId id="360"/>
            <p14:sldId id="361"/>
            <p14:sldId id="363"/>
            <p14:sldId id="365"/>
            <p14:sldId id="364"/>
            <p14:sldId id="367"/>
            <p14:sldId id="368"/>
            <p14:sldId id="362"/>
            <p14:sldId id="3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7320"/>
    <a:srgbClr val="0000FF"/>
    <a:srgbClr val="E9520B"/>
    <a:srgbClr val="EC820E"/>
    <a:srgbClr val="FF9933"/>
    <a:srgbClr val="FFCC00"/>
    <a:srgbClr val="E47E0E"/>
    <a:srgbClr val="FFC000"/>
    <a:srgbClr val="404040"/>
    <a:srgbClr val="D449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6410"/>
  </p:normalViewPr>
  <p:slideViewPr>
    <p:cSldViewPr showGuides="1">
      <p:cViewPr varScale="1">
        <p:scale>
          <a:sx n="114" d="100"/>
          <a:sy n="114" d="100"/>
        </p:scale>
        <p:origin x="1230" y="108"/>
      </p:cViewPr>
      <p:guideLst>
        <p:guide orient="horz" pos="2160"/>
        <p:guide pos="3120"/>
      </p:guideLst>
    </p:cSldViewPr>
  </p:slideViewPr>
  <p:outlineViewPr>
    <p:cViewPr>
      <p:scale>
        <a:sx n="50" d="100"/>
        <a:sy n="50" d="100"/>
      </p:scale>
      <p:origin x="0" y="-987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3786" y="7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B6B10-1B09-480E-9EAC-7453F6B2BC47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CE6B7C-CF5F-4D82-98DA-3212977DB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698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49B7C-4794-4872-A925-753F194DD9F3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E8CA6-CB49-41F4-A2EA-358F92CD6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349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9"/>
          <a:stretch/>
        </p:blipFill>
        <p:spPr>
          <a:xfrm>
            <a:off x="0" y="1"/>
            <a:ext cx="9906000" cy="6857999"/>
          </a:xfrm>
          <a:prstGeom prst="rect">
            <a:avLst/>
          </a:prstGeom>
        </p:spPr>
      </p:pic>
      <p:pic>
        <p:nvPicPr>
          <p:cNvPr id="4" name="Picture 3" descr="마크컬러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87199" y="188640"/>
            <a:ext cx="1585481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42111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"/>
          <a:stretch/>
        </p:blipFill>
        <p:spPr>
          <a:xfrm flipH="1">
            <a:off x="-4006" y="-4506"/>
            <a:ext cx="9906000" cy="6858000"/>
          </a:xfrm>
          <a:prstGeom prst="rect">
            <a:avLst/>
          </a:prstGeom>
        </p:spPr>
      </p:pic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4591097" y="6520266"/>
            <a:ext cx="724421" cy="25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077" tIns="45539" rIns="91077" bIns="45539"/>
          <a:lstStyle/>
          <a:p>
            <a:pPr marL="0" marR="0" lvl="0" indent="0" algn="ctr" defTabSz="91012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212C3769-E4A2-4B9E-9272-6BE5FA27782E}" type="slidenum">
              <a:rPr kumimoji="0" lang="en-US" altLang="ko-KR" sz="9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pPr marL="0" marR="0" lvl="0" indent="0" algn="ctr" defTabSz="91012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pic>
        <p:nvPicPr>
          <p:cNvPr id="12" name="Picture 26" descr="한화로고_영문"/>
          <p:cNvPicPr>
            <a:picLocks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25408" y="6525344"/>
            <a:ext cx="942753" cy="256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0492" y="6525344"/>
            <a:ext cx="2052228" cy="243861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>
            <a:off x="166076" y="750641"/>
            <a:ext cx="900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7467172" y="750641"/>
            <a:ext cx="2268000" cy="0"/>
          </a:xfrm>
          <a:prstGeom prst="line">
            <a:avLst/>
          </a:prstGeom>
          <a:ln w="28575">
            <a:solidFill>
              <a:srgbClr val="F45A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5147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4065">
          <p15:clr>
            <a:srgbClr val="FBAE40"/>
          </p15:clr>
        </p15:guide>
        <p15:guide id="3" pos="6056">
          <p15:clr>
            <a:srgbClr val="FBAE40"/>
          </p15:clr>
        </p15:guide>
        <p15:guide id="4" orient="horz" pos="95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"/>
          <a:stretch/>
        </p:blipFill>
        <p:spPr>
          <a:xfrm flipH="1">
            <a:off x="0" y="0"/>
            <a:ext cx="9906000" cy="6858000"/>
          </a:xfrm>
          <a:prstGeom prst="rect">
            <a:avLst/>
          </a:prstGeom>
        </p:spPr>
      </p:pic>
      <p:sp>
        <p:nvSpPr>
          <p:cNvPr id="5" name="직사각형 4"/>
          <p:cNvSpPr/>
          <p:nvPr userDrawn="1"/>
        </p:nvSpPr>
        <p:spPr>
          <a:xfrm>
            <a:off x="0" y="0"/>
            <a:ext cx="4484948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alpha val="79000"/>
                </a:schemeClr>
              </a:gs>
              <a:gs pos="100000">
                <a:sysClr val="window" lastClr="FFFFFF">
                  <a:lumMod val="75000"/>
                  <a:alpha val="0"/>
                </a:sys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30977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"/>
          <a:stretch/>
        </p:blipFill>
        <p:spPr>
          <a:xfrm flipH="1">
            <a:off x="0" y="0"/>
            <a:ext cx="9906000" cy="6858000"/>
          </a:xfrm>
          <a:prstGeom prst="rect">
            <a:avLst/>
          </a:prstGeom>
        </p:spPr>
      </p:pic>
      <p:sp>
        <p:nvSpPr>
          <p:cNvPr id="5" name="직사각형 4"/>
          <p:cNvSpPr/>
          <p:nvPr userDrawn="1"/>
        </p:nvSpPr>
        <p:spPr>
          <a:xfrm>
            <a:off x="0" y="0"/>
            <a:ext cx="4484948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alpha val="79000"/>
                </a:schemeClr>
              </a:gs>
              <a:gs pos="100000">
                <a:sysClr val="window" lastClr="FFFFFF">
                  <a:lumMod val="75000"/>
                  <a:alpha val="0"/>
                </a:sys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3620852" y="2672916"/>
            <a:ext cx="2664296" cy="1019682"/>
          </a:xfrm>
          <a:prstGeom prst="rect">
            <a:avLst/>
          </a:prstGeom>
          <a:noFill/>
        </p:spPr>
        <p:txBody>
          <a:bodyPr vert="horz" wrap="square" lIns="0" tIns="47710" rIns="0" bIns="47710" rtlCol="0" anchor="ctr">
            <a:spAutoFit/>
          </a:bodyPr>
          <a:lstStyle>
            <a:lvl1pPr lvl="0">
              <a:spcBef>
                <a:spcPct val="0"/>
              </a:spcBef>
              <a:buNone/>
              <a:defRPr sz="3600" b="1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635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 algn="ctr"/>
            <a:r>
              <a:rPr lang="en-US" altLang="ko-KR" sz="6000" b="1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Q</a:t>
            </a:r>
            <a:r>
              <a:rPr lang="en-US" altLang="ko-KR" sz="6000" b="1" spc="-3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&amp; A</a:t>
            </a:r>
            <a:endParaRPr lang="ko-KR" altLang="en-US" sz="6000" b="1" spc="-3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1088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9"/>
          <a:stretch/>
        </p:blipFill>
        <p:spPr>
          <a:xfrm>
            <a:off x="0" y="0"/>
            <a:ext cx="9906000" cy="6857999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1964668" y="2996952"/>
            <a:ext cx="6480720" cy="1019682"/>
          </a:xfrm>
          <a:prstGeom prst="rect">
            <a:avLst/>
          </a:prstGeom>
          <a:noFill/>
        </p:spPr>
        <p:txBody>
          <a:bodyPr vert="horz" wrap="square" lIns="0" tIns="47710" rIns="0" bIns="47710" rtlCol="0" anchor="ctr">
            <a:spAutoFit/>
          </a:bodyPr>
          <a:lstStyle>
            <a:lvl1pPr lvl="0">
              <a:spcBef>
                <a:spcPct val="0"/>
              </a:spcBef>
              <a:buNone/>
              <a:defRPr sz="3600" b="1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635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 algn="ctr"/>
            <a:r>
              <a:rPr lang="en-US" altLang="ko-KR" sz="60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End of document</a:t>
            </a:r>
          </a:p>
        </p:txBody>
      </p:sp>
    </p:spTree>
    <p:extLst>
      <p:ext uri="{BB962C8B-B14F-4D97-AF65-F5344CB8AC3E}">
        <p14:creationId xmlns:p14="http://schemas.microsoft.com/office/powerpoint/2010/main" val="766302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201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658A3-C337-411C-A39B-D6A40476A7DB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406AD-EC7C-45D6-81C7-B35D877E6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206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8" r:id="rId2"/>
    <p:sldLayoutId id="2147483679" r:id="rId3"/>
    <p:sldLayoutId id="2147483682" r:id="rId4"/>
    <p:sldLayoutId id="2147483681" r:id="rId5"/>
    <p:sldLayoutId id="2147483680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8102" y="2240868"/>
            <a:ext cx="89633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400" b="1" spc="-3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CodeReview</a:t>
            </a:r>
            <a:r>
              <a:rPr lang="ko-KR" altLang="en-US" sz="4400" b="1" spc="-3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점검 </a:t>
            </a:r>
            <a:r>
              <a:rPr lang="en-US" altLang="ko-KR" sz="4400" b="1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Tool</a:t>
            </a:r>
            <a:r>
              <a:rPr lang="ko-KR" altLang="en-US" sz="4400" b="1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endParaRPr lang="en-US" altLang="ko-KR" sz="4400" b="1" spc="-3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400" b="1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개발 계획서</a:t>
            </a:r>
            <a:endParaRPr lang="en-US" altLang="ko-KR" sz="4400" b="1" spc="-3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0050" y="5656122"/>
            <a:ext cx="108234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2024.03.14</a:t>
            </a:r>
          </a:p>
          <a:p>
            <a:r>
              <a:rPr lang="ko-KR" altLang="en-US" sz="14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기술혁신팀</a:t>
            </a:r>
            <a:endParaRPr lang="ko-KR" altLang="en-US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8" name="Straight Connector 44"/>
          <p:cNvCxnSpPr/>
          <p:nvPr/>
        </p:nvCxnSpPr>
        <p:spPr>
          <a:xfrm>
            <a:off x="7869324" y="561779"/>
            <a:ext cx="1584176" cy="0"/>
          </a:xfrm>
          <a:prstGeom prst="line">
            <a:avLst/>
          </a:prstGeom>
          <a:noFill/>
          <a:ln w="6350" cap="flat" cmpd="sng" algn="ctr">
            <a:noFill/>
            <a:prstDash val="soli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7509284" y="964899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+mn-ea"/>
              </a:rPr>
              <a:t>영업비밀 또는 업무상 보호가 필요한 문서일 경우 </a:t>
            </a:r>
            <a:r>
              <a:rPr lang="en-US" altLang="ko-KR" sz="1000" b="1" dirty="0" smtClean="0">
                <a:latin typeface="+mn-ea"/>
              </a:rPr>
              <a:t>“Confidential” </a:t>
            </a:r>
            <a:r>
              <a:rPr lang="ko-KR" altLang="en-US" sz="1000" b="1" dirty="0" smtClean="0">
                <a:latin typeface="+mn-ea"/>
              </a:rPr>
              <a:t>표기</a:t>
            </a:r>
            <a:endParaRPr lang="ko-KR" altLang="en-US" sz="1000" b="1" dirty="0">
              <a:latin typeface="+mn-ea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7825241" y="571725"/>
            <a:ext cx="1439818" cy="369332"/>
            <a:chOff x="10420577" y="1866432"/>
            <a:chExt cx="1439818" cy="369332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10507501" y="1916832"/>
              <a:ext cx="126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10420577" y="1866432"/>
              <a:ext cx="14398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fontAlgn="base" latinLnBrk="0">
                <a:spcBef>
                  <a:spcPct val="0"/>
                </a:spcBef>
                <a:spcAft>
                  <a:spcPts val="600"/>
                </a:spcAft>
                <a:defRPr/>
              </a:pPr>
              <a:r>
                <a:rPr lang="en-US" altLang="ko-KR" kern="0" dirty="0">
                  <a:solidFill>
                    <a:srgbClr val="C0504D"/>
                  </a:solidFill>
                  <a:latin typeface="+mn-ea"/>
                </a:rPr>
                <a:t>Confidential</a:t>
              </a:r>
              <a:endParaRPr lang="ko-KR" altLang="en-US" kern="0" dirty="0">
                <a:solidFill>
                  <a:srgbClr val="C0504D"/>
                </a:solidFill>
                <a:latin typeface="+mn-ea"/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0505935" y="2191544"/>
              <a:ext cx="126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109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[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코드 표준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]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코드 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– DP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함수 예외 처리</a:t>
            </a:r>
            <a:endParaRPr lang="en-US" altLang="ko-KR" b="1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marL="457200" lvl="3">
              <a:lnSpc>
                <a:spcPct val="150000"/>
              </a:lnSpc>
            </a:pPr>
            <a:r>
              <a:rPr lang="en-US" altLang="ko-KR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- 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DP 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함수 예외처리 적용 확인 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(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함수 처리 실패 확인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)</a:t>
            </a:r>
            <a:b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</a:b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 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 DP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함수 호출 오류를 처리하고 안정성과 신뢰성을 높이기 위해 적용</a:t>
            </a:r>
            <a:endParaRPr lang="en-US" altLang="ko-KR" sz="1400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828929" y="4437112"/>
            <a:ext cx="3261940" cy="376992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[</a:t>
            </a:r>
            <a:r>
              <a:rPr lang="ko-KR" altLang="en-US" sz="1100" dirty="0" smtClean="0"/>
              <a:t>점검 방법</a:t>
            </a:r>
            <a:r>
              <a:rPr lang="en-US" altLang="ko-KR" sz="1100" dirty="0" smtClean="0"/>
              <a:t>]</a:t>
            </a:r>
            <a:r>
              <a:rPr lang="ko-KR" altLang="en-US" sz="1100" dirty="0" smtClean="0"/>
              <a:t>  </a:t>
            </a:r>
            <a:r>
              <a:rPr lang="en-US" altLang="ko-KR" sz="1100" dirty="0" smtClean="0"/>
              <a:t>DP </a:t>
            </a:r>
            <a:r>
              <a:rPr lang="ko-KR" altLang="en-US" sz="1100" dirty="0" smtClean="0"/>
              <a:t>함수 호출 후 예외처리 확인</a:t>
            </a:r>
            <a:endParaRPr lang="en-US" altLang="ko-KR" sz="11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87" y="3212976"/>
            <a:ext cx="4238625" cy="10858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r="1392" b="1106"/>
          <a:stretch/>
        </p:blipFill>
        <p:spPr>
          <a:xfrm>
            <a:off x="5565068" y="2399691"/>
            <a:ext cx="3976114" cy="271241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8" name="순서도: 처리 7"/>
          <p:cNvSpPr/>
          <p:nvPr/>
        </p:nvSpPr>
        <p:spPr>
          <a:xfrm>
            <a:off x="5417946" y="5165329"/>
            <a:ext cx="4270358" cy="376992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[</a:t>
            </a:r>
            <a:r>
              <a:rPr lang="ko-KR" altLang="en-US" sz="1100" dirty="0"/>
              <a:t>개선 방법</a:t>
            </a:r>
            <a:r>
              <a:rPr lang="en-US" altLang="ko-KR" sz="1100" dirty="0"/>
              <a:t>]</a:t>
            </a:r>
            <a:r>
              <a:rPr lang="ko-KR" altLang="en-US" sz="1100" dirty="0"/>
              <a:t> </a:t>
            </a:r>
            <a:r>
              <a:rPr lang="en-US" altLang="ko-KR" sz="1100" dirty="0" smtClean="0"/>
              <a:t>DP </a:t>
            </a:r>
            <a:r>
              <a:rPr lang="ko-KR" altLang="en-US" sz="1100" dirty="0" smtClean="0"/>
              <a:t>함수의 호출 성공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실패를 확인하여 예외처리 확인</a:t>
            </a:r>
            <a:endParaRPr lang="en-US" altLang="ko-KR" sz="1100" dirty="0"/>
          </a:p>
        </p:txBody>
      </p:sp>
      <p:sp>
        <p:nvSpPr>
          <p:cNvPr id="9" name="직사각형 8"/>
          <p:cNvSpPr/>
          <p:nvPr/>
        </p:nvSpPr>
        <p:spPr>
          <a:xfrm>
            <a:off x="5781092" y="2708920"/>
            <a:ext cx="334837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4831302" y="3539876"/>
            <a:ext cx="464946" cy="4320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1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[</a:t>
            </a: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코드 표준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]</a:t>
            </a: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코드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– Try, Catch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예외 처리</a:t>
            </a:r>
            <a:endParaRPr lang="en-US" altLang="ko-KR" b="1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marL="457200" lvl="3">
              <a:lnSpc>
                <a:spcPct val="150000"/>
              </a:lnSpc>
            </a:pPr>
            <a:r>
              <a:rPr lang="en-US" altLang="ko-KR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- 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함수의 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Body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에서 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Try, Catch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문 적용 확인</a:t>
            </a:r>
            <a:r>
              <a:rPr lang="en-US" altLang="ko-KR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/>
            </a:r>
            <a:br>
              <a:rPr lang="en-US" altLang="ko-KR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</a:b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코드가 실행되는 도중 예외가 발생할 수 있는 상황을 대비하여 사용 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(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예외 처리 로그를 통한 원인 파악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)</a:t>
            </a:r>
            <a:endParaRPr lang="en-US" altLang="ko-KR" sz="12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3345558" y="5848456"/>
            <a:ext cx="3191618" cy="376992"/>
          </a:xfrm>
          <a:prstGeom prst="flowChartProcess">
            <a:avLst/>
          </a:prstGeom>
          <a:ln>
            <a:solidFill>
              <a:srgbClr val="F4732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[</a:t>
            </a:r>
            <a:r>
              <a:rPr lang="ko-KR" altLang="en-US" sz="1100" dirty="0" smtClean="0"/>
              <a:t>점검 방법</a:t>
            </a:r>
            <a:r>
              <a:rPr lang="en-US" altLang="ko-KR" sz="1100" dirty="0" smtClean="0"/>
              <a:t>] </a:t>
            </a:r>
            <a:r>
              <a:rPr lang="ko-KR" altLang="en-US" sz="1100" dirty="0" smtClean="0"/>
              <a:t>함수 </a:t>
            </a:r>
            <a:r>
              <a:rPr lang="ko-KR" altLang="en-US" sz="1100" dirty="0" smtClean="0"/>
              <a:t>내에 </a:t>
            </a:r>
            <a:r>
              <a:rPr lang="en-US" altLang="ko-KR" sz="1100" dirty="0" smtClean="0"/>
              <a:t>Try, Catch</a:t>
            </a:r>
            <a:r>
              <a:rPr lang="ko-KR" altLang="en-US" sz="1100" dirty="0" smtClean="0"/>
              <a:t>문 적용 확인</a:t>
            </a:r>
            <a:endParaRPr lang="en-US" altLang="ko-KR" sz="11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002" y="2204864"/>
            <a:ext cx="6552730" cy="35347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2801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[</a:t>
            </a: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코드 표준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]</a:t>
            </a: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코드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–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이력 작성 확인</a:t>
            </a:r>
            <a:endParaRPr lang="en-US" altLang="ko-KR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en-US" altLang="ko-KR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- 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이력 정보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(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변수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)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가 작성 확인</a:t>
            </a:r>
            <a:endParaRPr lang="en-US" altLang="ko-KR" sz="1400" b="1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 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스크립트 변경 내역을 기록하여 문제 발생시 원인을 쉽게 파악하고 대응이 가능</a:t>
            </a:r>
            <a:endParaRPr lang="en-US" altLang="ko-KR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624" y="2204864"/>
            <a:ext cx="6305550" cy="17907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순서도: 처리 8"/>
          <p:cNvSpPr/>
          <p:nvPr/>
        </p:nvSpPr>
        <p:spPr>
          <a:xfrm>
            <a:off x="3712752" y="4122623"/>
            <a:ext cx="2608400" cy="314489"/>
          </a:xfrm>
          <a:prstGeom prst="flowChartProcess">
            <a:avLst/>
          </a:prstGeom>
          <a:ln>
            <a:solidFill>
              <a:srgbClr val="F4732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[</a:t>
            </a:r>
            <a:r>
              <a:rPr lang="ko-KR" altLang="en-US" sz="1100" dirty="0" smtClean="0"/>
              <a:t>점검 방법</a:t>
            </a:r>
            <a:r>
              <a:rPr lang="en-US" altLang="ko-KR" sz="1100" dirty="0" smtClean="0"/>
              <a:t>] </a:t>
            </a:r>
            <a:r>
              <a:rPr lang="ko-KR" altLang="en-US" sz="1100" dirty="0" smtClean="0"/>
              <a:t>이력 정보가 작성 확인</a:t>
            </a:r>
            <a:endParaRPr lang="en-US" altLang="ko-KR" sz="11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2396716" y="2780928"/>
            <a:ext cx="2736304" cy="4320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63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556" y="2168860"/>
            <a:ext cx="3390900" cy="36195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345600" y="980728"/>
            <a:ext cx="93427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[</a:t>
            </a: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코드 표준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]</a:t>
            </a: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코드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–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하드 코딩 지양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(1)</a:t>
            </a:r>
          </a:p>
          <a:p>
            <a:pPr lvl="1">
              <a:lnSpc>
                <a:spcPct val="150000"/>
              </a:lnSpc>
            </a:pPr>
            <a:r>
              <a:rPr lang="en-US" altLang="ko-KR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- for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문의 조건식에  반복 횟수가 상수로 동작하는 경우 체크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/>
            </a:r>
            <a:b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</a:b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 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조건식의 </a:t>
            </a:r>
            <a:r>
              <a:rPr lang="ko-KR" altLang="en-US" sz="1200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반속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 횟수가 고정되어 있는 경우 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index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로 접근하는 배열 크기에 따라 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index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에러 발생</a:t>
            </a:r>
            <a:endParaRPr lang="en-US" altLang="ko-KR" sz="14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452500" y="224644"/>
            <a:ext cx="6858903" cy="50405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787909" y="2232218"/>
            <a:ext cx="612068" cy="2108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처리 15"/>
          <p:cNvSpPr/>
          <p:nvPr/>
        </p:nvSpPr>
        <p:spPr>
          <a:xfrm>
            <a:off x="1056197" y="5847919"/>
            <a:ext cx="3191618" cy="376992"/>
          </a:xfrm>
          <a:prstGeom prst="flowChartProcess">
            <a:avLst/>
          </a:prstGeom>
          <a:ln>
            <a:solidFill>
              <a:srgbClr val="F4732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[</a:t>
            </a:r>
            <a:r>
              <a:rPr lang="ko-KR" altLang="en-US" sz="1100" b="1" dirty="0" smtClean="0"/>
              <a:t>점검 방법</a:t>
            </a:r>
            <a:r>
              <a:rPr lang="en-US" altLang="ko-KR" sz="1100" b="1" dirty="0" smtClean="0"/>
              <a:t>] </a:t>
            </a:r>
            <a:r>
              <a:rPr lang="en-US" altLang="ko-KR" sz="1100" dirty="0" smtClean="0"/>
              <a:t>for</a:t>
            </a:r>
            <a:r>
              <a:rPr lang="ko-KR" altLang="en-US" sz="1100" dirty="0" smtClean="0"/>
              <a:t>문의 조건식 반복 횟수 확인</a:t>
            </a:r>
            <a:endParaRPr lang="en-US" altLang="ko-KR" sz="1100" dirty="0" smtClean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096" y="2088724"/>
            <a:ext cx="3448050" cy="36099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8" name="순서도: 처리 17"/>
          <p:cNvSpPr/>
          <p:nvPr/>
        </p:nvSpPr>
        <p:spPr>
          <a:xfrm>
            <a:off x="5405942" y="5847919"/>
            <a:ext cx="4270358" cy="376992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[</a:t>
            </a:r>
            <a:r>
              <a:rPr lang="ko-KR" altLang="en-US" sz="1100" b="1" dirty="0"/>
              <a:t>개선 방법</a:t>
            </a:r>
            <a:r>
              <a:rPr lang="en-US" altLang="ko-KR" sz="1100" b="1" dirty="0"/>
              <a:t>]</a:t>
            </a:r>
            <a:r>
              <a:rPr lang="ko-KR" altLang="en-US" sz="1100" b="1" dirty="0"/>
              <a:t> </a:t>
            </a:r>
            <a:r>
              <a:rPr lang="ko-KR" altLang="en-US" sz="1100" dirty="0" smtClean="0"/>
              <a:t>반복 횟수를 </a:t>
            </a:r>
            <a:r>
              <a:rPr lang="en-US" altLang="ko-KR" sz="1100" dirty="0" smtClean="0"/>
              <a:t>for</a:t>
            </a:r>
            <a:r>
              <a:rPr lang="ko-KR" altLang="en-US" sz="1100" dirty="0" smtClean="0"/>
              <a:t>문에서 접근하는 배열의 길이로 설정</a:t>
            </a:r>
            <a:endParaRPr lang="en-US" altLang="ko-KR" sz="1100" dirty="0"/>
          </a:p>
        </p:txBody>
      </p:sp>
      <p:sp>
        <p:nvSpPr>
          <p:cNvPr id="19" name="오른쪽 화살표 18"/>
          <p:cNvSpPr/>
          <p:nvPr/>
        </p:nvSpPr>
        <p:spPr>
          <a:xfrm>
            <a:off x="4784479" y="3762586"/>
            <a:ext cx="464946" cy="4320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687806" y="2094316"/>
            <a:ext cx="1613566" cy="2837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999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1077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[</a:t>
            </a: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코드 표준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]</a:t>
            </a: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코드 리뷰 점검 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 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– </a:t>
            </a: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하드 코딩 지양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(2)</a:t>
            </a:r>
          </a:p>
          <a:p>
            <a:pPr lvl="1">
              <a:lnSpc>
                <a:spcPct val="150000"/>
              </a:lnSpc>
            </a:pPr>
            <a:r>
              <a:rPr lang="en-US" altLang="ko-KR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- </a:t>
            </a:r>
            <a:r>
              <a:rPr lang="ko-KR" altLang="en-US" sz="1400" b="1" dirty="0" err="1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조건문</a:t>
            </a:r>
            <a:r>
              <a:rPr lang="en-US" altLang="ko-KR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, </a:t>
            </a:r>
            <a:r>
              <a:rPr lang="ko-KR" altLang="en-US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함수</a:t>
            </a:r>
            <a:r>
              <a:rPr lang="en-US" altLang="ko-KR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, </a:t>
            </a:r>
            <a:r>
              <a:rPr lang="ko-KR" altLang="en-US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변수 값 변경에 상수</a:t>
            </a:r>
            <a:r>
              <a:rPr lang="en-US" altLang="ko-KR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(</a:t>
            </a:r>
            <a:r>
              <a:rPr lang="ko-KR" altLang="en-US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문자열</a:t>
            </a:r>
            <a:r>
              <a:rPr lang="en-US" altLang="ko-KR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or </a:t>
            </a:r>
            <a:r>
              <a:rPr lang="ko-KR" altLang="en-US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숫자</a:t>
            </a:r>
            <a:r>
              <a:rPr lang="en-US" altLang="ko-KR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)</a:t>
            </a:r>
            <a:r>
              <a:rPr lang="ko-KR" altLang="en-US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로 사용하는 경우 체크</a:t>
            </a:r>
            <a:r>
              <a:rPr lang="en-US" altLang="ko-KR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/>
            </a:r>
            <a:br>
              <a:rPr lang="en-US" altLang="ko-KR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</a:br>
            <a:r>
              <a:rPr lang="en-US" altLang="ko-KR" sz="12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상수나 값을 </a:t>
            </a:r>
            <a:r>
              <a:rPr lang="en-US" altLang="ko-KR" sz="12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define</a:t>
            </a:r>
            <a:r>
              <a:rPr lang="ko-KR" altLang="en-US" sz="12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으로 선언하여 코드의 </a:t>
            </a:r>
            <a:r>
              <a:rPr lang="ko-KR" altLang="en-US" sz="1200" dirty="0" err="1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가독성</a:t>
            </a:r>
            <a:r>
              <a:rPr lang="ko-KR" altLang="en-US" sz="12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 및 유지보수성이 향상</a:t>
            </a:r>
            <a:endParaRPr lang="en-US" altLang="ko-KR" sz="14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00" y="2459680"/>
            <a:ext cx="4189043" cy="31323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008" y="2423897"/>
            <a:ext cx="3862783" cy="316813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6" name="순서도: 처리 15"/>
          <p:cNvSpPr/>
          <p:nvPr/>
        </p:nvSpPr>
        <p:spPr>
          <a:xfrm>
            <a:off x="6179370" y="5657276"/>
            <a:ext cx="2626058" cy="305708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[</a:t>
            </a:r>
            <a:r>
              <a:rPr lang="ko-KR" altLang="en-US" sz="1100" dirty="0"/>
              <a:t>개선 방법</a:t>
            </a:r>
            <a:r>
              <a:rPr lang="en-US" altLang="ko-KR" sz="1100" dirty="0" smtClean="0"/>
              <a:t>] Define </a:t>
            </a:r>
            <a:r>
              <a:rPr lang="ko-KR" altLang="en-US" sz="1100" dirty="0" smtClean="0"/>
              <a:t>변수로 선언하여 </a:t>
            </a:r>
            <a:r>
              <a:rPr lang="ko-KR" altLang="en-US" sz="1100" dirty="0" smtClean="0"/>
              <a:t>사용</a:t>
            </a:r>
            <a:endParaRPr lang="en-US" altLang="ko-KR" sz="1100" dirty="0"/>
          </a:p>
        </p:txBody>
      </p:sp>
      <p:sp>
        <p:nvSpPr>
          <p:cNvPr id="17" name="오른쪽 화살표 16"/>
          <p:cNvSpPr/>
          <p:nvPr/>
        </p:nvSpPr>
        <p:spPr>
          <a:xfrm>
            <a:off x="4882249" y="3791938"/>
            <a:ext cx="464946" cy="4320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539282" y="2453118"/>
            <a:ext cx="2088232" cy="4358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598316" y="4653136"/>
            <a:ext cx="3825475" cy="4680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처리 19"/>
          <p:cNvSpPr/>
          <p:nvPr/>
        </p:nvSpPr>
        <p:spPr>
          <a:xfrm>
            <a:off x="645098" y="5661248"/>
            <a:ext cx="3803846" cy="301736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[</a:t>
            </a:r>
            <a:r>
              <a:rPr lang="ko-KR" altLang="en-US" sz="1100" dirty="0" smtClean="0"/>
              <a:t>점검 </a:t>
            </a:r>
            <a:r>
              <a:rPr lang="ko-KR" altLang="en-US" sz="1100" dirty="0"/>
              <a:t>방법</a:t>
            </a:r>
            <a:r>
              <a:rPr lang="en-US" altLang="ko-KR" sz="1100" dirty="0" smtClean="0"/>
              <a:t>] 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값 변경 및 비교 코드에 상수 사용되었는지 확인</a:t>
            </a:r>
            <a:endParaRPr lang="en-US" altLang="ko-KR" sz="1100" dirty="0"/>
          </a:p>
        </p:txBody>
      </p:sp>
      <p:sp>
        <p:nvSpPr>
          <p:cNvPr id="21" name="직사각형 20"/>
          <p:cNvSpPr/>
          <p:nvPr/>
        </p:nvSpPr>
        <p:spPr>
          <a:xfrm>
            <a:off x="596516" y="4509120"/>
            <a:ext cx="2628292" cy="4680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47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[</a:t>
            </a: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코드 표준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]</a:t>
            </a: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코드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–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하드 코딩 지양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(3)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- 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함수 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or </a:t>
            </a:r>
            <a:r>
              <a:rPr lang="ko-KR" altLang="en-US" sz="1400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조건문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사용시  숫자 및 문자열 사용하는 경우 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체크</a:t>
            </a:r>
            <a:endParaRPr lang="en-US" altLang="ko-KR" sz="14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36" y="2132855"/>
            <a:ext cx="3315144" cy="38164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776536" y="2134615"/>
            <a:ext cx="1836204" cy="2142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044788" y="2528900"/>
            <a:ext cx="936104" cy="216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4548" y="2960948"/>
            <a:ext cx="936104" cy="1800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처리 10"/>
          <p:cNvSpPr/>
          <p:nvPr/>
        </p:nvSpPr>
        <p:spPr>
          <a:xfrm>
            <a:off x="887324" y="6010213"/>
            <a:ext cx="3093568" cy="301736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[</a:t>
            </a:r>
            <a:r>
              <a:rPr lang="ko-KR" altLang="en-US" sz="1100" dirty="0" smtClean="0"/>
              <a:t>점검 </a:t>
            </a:r>
            <a:r>
              <a:rPr lang="ko-KR" altLang="en-US" sz="1100" dirty="0"/>
              <a:t>방법</a:t>
            </a:r>
            <a:r>
              <a:rPr lang="en-US" altLang="ko-KR" sz="1100" dirty="0" smtClean="0"/>
              <a:t>] 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함수 및 </a:t>
            </a:r>
            <a:r>
              <a:rPr lang="ko-KR" altLang="en-US" sz="1100" dirty="0" err="1" smtClean="0"/>
              <a:t>조건문에</a:t>
            </a:r>
            <a:r>
              <a:rPr lang="ko-KR" altLang="en-US" sz="1100" dirty="0" smtClean="0"/>
              <a:t> 상수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사용 체크</a:t>
            </a:r>
            <a:endParaRPr lang="en-US" altLang="ko-KR" sz="1100" dirty="0"/>
          </a:p>
        </p:txBody>
      </p:sp>
      <p:sp>
        <p:nvSpPr>
          <p:cNvPr id="12" name="순서도: 처리 11"/>
          <p:cNvSpPr/>
          <p:nvPr/>
        </p:nvSpPr>
        <p:spPr>
          <a:xfrm>
            <a:off x="6106314" y="5985027"/>
            <a:ext cx="2626058" cy="305708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[</a:t>
            </a:r>
            <a:r>
              <a:rPr lang="ko-KR" altLang="en-US" sz="1100" dirty="0"/>
              <a:t>개선 방법</a:t>
            </a:r>
            <a:r>
              <a:rPr lang="en-US" altLang="ko-KR" sz="1100" dirty="0"/>
              <a:t>] Define </a:t>
            </a:r>
            <a:r>
              <a:rPr lang="ko-KR" altLang="en-US" sz="1100" dirty="0"/>
              <a:t>변수로 선언하여 사용</a:t>
            </a:r>
            <a:endParaRPr lang="en-US" altLang="ko-KR" sz="1100" dirty="0"/>
          </a:p>
        </p:txBody>
      </p:sp>
      <p:sp>
        <p:nvSpPr>
          <p:cNvPr id="13" name="오른쪽 화살표 12"/>
          <p:cNvSpPr/>
          <p:nvPr/>
        </p:nvSpPr>
        <p:spPr>
          <a:xfrm>
            <a:off x="4882249" y="3791938"/>
            <a:ext cx="464946" cy="4320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248" y="2132854"/>
            <a:ext cx="2988191" cy="374441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5" name="직사각형 14"/>
          <p:cNvSpPr/>
          <p:nvPr/>
        </p:nvSpPr>
        <p:spPr>
          <a:xfrm>
            <a:off x="5925248" y="2132854"/>
            <a:ext cx="2880180" cy="15121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43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- Server</a:t>
            </a: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676422"/>
              </p:ext>
            </p:extLst>
          </p:nvPr>
        </p:nvGraphicFramePr>
        <p:xfrm>
          <a:off x="596516" y="1628800"/>
          <a:ext cx="8652538" cy="34825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5013">
                  <a:extLst>
                    <a:ext uri="{9D8B030D-6E8A-4147-A177-3AD203B41FA5}">
                      <a16:colId xmlns:a16="http://schemas.microsoft.com/office/drawing/2014/main" val="3322228484"/>
                    </a:ext>
                  </a:extLst>
                </a:gridCol>
                <a:gridCol w="3057525">
                  <a:extLst>
                    <a:ext uri="{9D8B030D-6E8A-4147-A177-3AD203B41FA5}">
                      <a16:colId xmlns:a16="http://schemas.microsoft.com/office/drawing/2014/main" val="3088701884"/>
                    </a:ext>
                  </a:extLst>
                </a:gridCol>
                <a:gridCol w="4860000">
                  <a:extLst>
                    <a:ext uri="{9D8B030D-6E8A-4147-A177-3AD203B41FA5}">
                      <a16:colId xmlns:a16="http://schemas.microsoft.com/office/drawing/2014/main" val="3637397950"/>
                    </a:ext>
                  </a:extLst>
                </a:gridCol>
              </a:tblGrid>
              <a:tr h="31458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</a:rPr>
                        <a:t>코드 리뷰 항목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</a:rPr>
                        <a:t>상세 내용 </a:t>
                      </a:r>
                      <a:r>
                        <a:rPr lang="en-US" altLang="ko-KR" sz="1100" b="1" i="0" u="none" strike="noStrik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</a:rPr>
                        <a:t>Message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5981779"/>
                  </a:ext>
                </a:extLst>
              </a:tr>
              <a:tr h="28800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성능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 smtClean="0">
                          <a:effectLst/>
                        </a:rPr>
                        <a:t>스크립트 </a:t>
                      </a:r>
                      <a:r>
                        <a:rPr lang="en-US" altLang="ko-KR" sz="1050" u="none" strike="noStrike" dirty="0">
                          <a:effectLst/>
                        </a:rPr>
                        <a:t>Active </a:t>
                      </a:r>
                      <a:r>
                        <a:rPr lang="ko-KR" altLang="en-US" sz="1050" u="none" strike="noStrike" baseline="0" dirty="0" smtClean="0">
                          <a:effectLst/>
                        </a:rPr>
                        <a:t> 동작 조건 확인</a:t>
                      </a:r>
                      <a:endParaRPr lang="ko-KR" alt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u="none" strike="noStrike" dirty="0" smtClean="0">
                          <a:effectLst/>
                        </a:rPr>
                        <a:t>서버 </a:t>
                      </a:r>
                      <a:r>
                        <a:rPr lang="en-US" altLang="ko-KR" sz="1050" u="none" strike="noStrike" dirty="0" smtClean="0">
                          <a:effectLst/>
                        </a:rPr>
                        <a:t>Active </a:t>
                      </a:r>
                      <a:r>
                        <a:rPr lang="ko-KR" altLang="en-US" sz="1050" u="none" strike="noStrike" dirty="0" smtClean="0">
                          <a:effectLst/>
                        </a:rPr>
                        <a:t>동작 조건이 누</a:t>
                      </a:r>
                      <a:r>
                        <a:rPr lang="ko-KR" altLang="en-US" sz="1050" u="none" strike="noStrike" baseline="0" dirty="0" smtClean="0">
                          <a:effectLst/>
                        </a:rPr>
                        <a:t>락 되었습니다</a:t>
                      </a:r>
                      <a:r>
                        <a:rPr lang="en-US" altLang="ko-KR" sz="1050" u="none" strike="noStrike" baseline="0" dirty="0" smtClean="0">
                          <a:effectLst/>
                        </a:rPr>
                        <a:t>.</a:t>
                      </a:r>
                      <a:endParaRPr lang="en-US" altLang="ko-KR" sz="1050" u="none" strike="noStrike" dirty="0" smtClean="0">
                        <a:effectLst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9168842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u="none" strike="noStrike" dirty="0">
                          <a:effectLst/>
                        </a:rPr>
                        <a:t>Loop</a:t>
                      </a:r>
                      <a:r>
                        <a:rPr lang="ko-KR" altLang="en-US" sz="1050" u="none" strike="noStrike" dirty="0">
                          <a:effectLst/>
                        </a:rPr>
                        <a:t>문 내에 처리 조건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while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 내에서 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delay 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코드가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확인이 필요합니다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8227982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 smtClean="0">
                          <a:effectLst/>
                        </a:rPr>
                        <a:t>이벤트 </a:t>
                      </a:r>
                      <a:r>
                        <a:rPr lang="ko-KR" altLang="en-US" sz="1050" u="none" strike="noStrike" dirty="0">
                          <a:effectLst/>
                        </a:rPr>
                        <a:t>교환 횟수 최소화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DP 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함수가 반복적으로 처리 되었습니다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12770648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>
                          <a:effectLst/>
                        </a:rPr>
                        <a:t>적절한 </a:t>
                      </a:r>
                      <a:r>
                        <a:rPr lang="en-US" altLang="ko-KR" sz="1050" u="none" strike="noStrike" dirty="0">
                          <a:effectLst/>
                        </a:rPr>
                        <a:t>DP </a:t>
                      </a:r>
                      <a:r>
                        <a:rPr lang="ko-KR" altLang="en-US" sz="1050" u="none" strike="noStrike" dirty="0">
                          <a:effectLst/>
                        </a:rPr>
                        <a:t>처리 함수 사용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Callback </a:t>
                      </a:r>
                      <a:r>
                        <a:rPr lang="ko-KR" altLang="en-US" sz="1000" dirty="0" smtClean="0"/>
                        <a:t>함수 내에서 </a:t>
                      </a:r>
                      <a:r>
                        <a:rPr lang="en-US" altLang="ko-KR" sz="1000" dirty="0" smtClean="0"/>
                        <a:t>Delay </a:t>
                      </a:r>
                      <a:r>
                        <a:rPr lang="ko-KR" altLang="en-US" sz="1000" dirty="0" smtClean="0"/>
                        <a:t>코드가</a:t>
                      </a:r>
                      <a:r>
                        <a:rPr lang="ko-KR" altLang="en-US" sz="1000" baseline="0" dirty="0" smtClean="0"/>
                        <a:t> 확인되었습니다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822993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050" u="none" strike="noStrike" dirty="0" err="1">
                          <a:effectLst/>
                        </a:rPr>
                        <a:t>Raima</a:t>
                      </a:r>
                      <a:r>
                        <a:rPr lang="en-US" sz="1050" u="none" strike="noStrike" dirty="0">
                          <a:effectLst/>
                        </a:rPr>
                        <a:t> </a:t>
                      </a:r>
                      <a:r>
                        <a:rPr lang="en-US" sz="1050" u="none" strike="noStrike" dirty="0" smtClean="0">
                          <a:effectLst/>
                        </a:rPr>
                        <a:t>DB</a:t>
                      </a:r>
                      <a:r>
                        <a:rPr lang="en-US" sz="1050" u="none" strike="noStrike" baseline="0" dirty="0" smtClean="0">
                          <a:effectLst/>
                        </a:rPr>
                        <a:t> </a:t>
                      </a:r>
                      <a:r>
                        <a:rPr lang="ko-KR" altLang="en-US" sz="1050" u="none" strike="noStrike" baseline="0" dirty="0" smtClean="0">
                          <a:effectLst/>
                        </a:rPr>
                        <a:t>증가 방지</a:t>
                      </a:r>
                      <a:endParaRPr lang="ko-KR" alt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457200" marR="0" lvl="1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none" strike="noStrike" dirty="0" smtClean="0">
                          <a:effectLst/>
                        </a:rPr>
                        <a:t>- </a:t>
                      </a:r>
                      <a:endParaRPr lang="ko-KR" altLang="en-US" sz="100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4097157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100" u="none" strike="noStrike" dirty="0" smtClean="0">
                          <a:effectLst/>
                        </a:rPr>
                        <a:t>Query </a:t>
                      </a:r>
                      <a:r>
                        <a:rPr lang="ko-KR" altLang="en-US" sz="1100" u="none" strike="noStrike" baseline="0" dirty="0" smtClean="0">
                          <a:effectLst/>
                        </a:rPr>
                        <a:t>검증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u="none" strike="noStrike" dirty="0" smtClean="0">
                          <a:effectLst/>
                        </a:rPr>
                        <a:t>Query</a:t>
                      </a:r>
                      <a:r>
                        <a:rPr lang="en-US" altLang="ko-KR" sz="1050" u="none" strike="noStrike" baseline="0" dirty="0" smtClean="0">
                          <a:effectLst/>
                        </a:rPr>
                        <a:t> </a:t>
                      </a:r>
                      <a:r>
                        <a:rPr lang="ko-KR" altLang="en-US" sz="1050" u="none" strike="noStrike" baseline="0" dirty="0" smtClean="0">
                          <a:effectLst/>
                        </a:rPr>
                        <a:t>정합성 검증 확인</a:t>
                      </a:r>
                      <a:endParaRPr lang="ko-KR" alt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457200" marR="0" lvl="1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- </a:t>
                      </a:r>
                      <a:endParaRPr lang="ko-KR" altLang="en-US" sz="100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2157061"/>
                  </a:ext>
                </a:extLst>
              </a:tr>
              <a:tr h="28800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코드 표준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u="none" strike="noStrike" dirty="0">
                          <a:effectLst/>
                        </a:rPr>
                        <a:t>DP </a:t>
                      </a:r>
                      <a:r>
                        <a:rPr lang="ko-KR" altLang="en-US" sz="1050" u="none" strike="noStrike" dirty="0">
                          <a:effectLst/>
                        </a:rPr>
                        <a:t>함수 예외 처리 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DP 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함수 예외 처리가 되지 않았습니다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04628410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050" u="none" strike="noStrike" dirty="0">
                          <a:effectLst/>
                        </a:rPr>
                        <a:t>Try, Catch </a:t>
                      </a:r>
                      <a:r>
                        <a:rPr lang="ko-KR" altLang="en-US" sz="1050" u="none" strike="noStrike" dirty="0">
                          <a:effectLst/>
                        </a:rPr>
                        <a:t>예외처리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함수에 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try, Catch 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예외 처리가 누락 되었습니다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2751360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 smtClean="0">
                          <a:effectLst/>
                        </a:rPr>
                        <a:t>이력 정보 작성 확인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스크립트의 버전 정보가 누락되었습니다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6168024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 smtClean="0">
                          <a:effectLst/>
                        </a:rPr>
                        <a:t>하드 코딩 금지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하드 코딩 구문이 포함되었습니다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9147278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>
                          <a:effectLst/>
                        </a:rPr>
                        <a:t>불필요한 코드 </a:t>
                      </a:r>
                      <a:r>
                        <a:rPr lang="ko-KR" altLang="en-US" sz="1050" u="none" strike="noStrike" dirty="0" smtClean="0">
                          <a:effectLst/>
                        </a:rPr>
                        <a:t>금지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00" dirty="0" smtClean="0"/>
                        <a:t>미사용 변수가 존재합니다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4475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968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가능 항목</a:t>
            </a:r>
            <a:endParaRPr lang="en-US" altLang="ko-KR" b="1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[</a:t>
            </a:r>
            <a:r>
              <a:rPr lang="ko-KR" altLang="en-US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기존</a:t>
            </a:r>
            <a:r>
              <a:rPr lang="en-US" altLang="ko-KR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] </a:t>
            </a:r>
            <a:r>
              <a:rPr lang="ko-KR" altLang="en-US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총 </a:t>
            </a:r>
            <a:r>
              <a:rPr lang="en-US" altLang="ko-KR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17 </a:t>
            </a:r>
            <a:r>
              <a:rPr lang="ko-KR" altLang="en-US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항목  </a:t>
            </a:r>
            <a:r>
              <a:rPr lang="en-US" altLang="ko-KR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</a:t>
            </a:r>
            <a:r>
              <a:rPr lang="ko-KR" altLang="en-US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en-US" altLang="ko-KR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9</a:t>
            </a:r>
            <a:r>
              <a:rPr lang="ko-KR" altLang="en-US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항목 점검 가능</a:t>
            </a:r>
            <a:endParaRPr lang="en-US" altLang="ko-KR" sz="1400" b="1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[</a:t>
            </a:r>
            <a:r>
              <a:rPr lang="ko-KR" altLang="en-US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변경</a:t>
            </a:r>
            <a:r>
              <a:rPr lang="en-US" altLang="ko-KR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] </a:t>
            </a:r>
            <a:r>
              <a:rPr lang="ko-KR" altLang="en-US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총 </a:t>
            </a:r>
            <a:r>
              <a:rPr lang="en-US" altLang="ko-KR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11 </a:t>
            </a:r>
            <a:r>
              <a:rPr lang="ko-KR" altLang="en-US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항목 </a:t>
            </a:r>
            <a:r>
              <a:rPr lang="en-US" altLang="ko-KR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  9</a:t>
            </a:r>
            <a:r>
              <a:rPr lang="ko-KR" altLang="en-US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항목 점검 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가능</a:t>
            </a:r>
            <a:endParaRPr lang="en-US" altLang="ko-KR" sz="1400" b="1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ym typeface="Wingdings" panose="05000000000000000000" pitchFamily="2" charset="2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결과</a:t>
            </a:r>
            <a:endParaRPr lang="ko-KR" altLang="en-US" sz="2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7993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개발 배경</a:t>
            </a:r>
            <a:endParaRPr lang="en-US" altLang="ko-KR" sz="1600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-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코드 리뷰는  품질 향상을 위해 필요하나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,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반복적이고</a:t>
            </a:r>
            <a:r>
              <a:rPr lang="en-US" altLang="ko-KR" sz="12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시간 소모적인 작업으로 생산성 저하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/>
            </a:r>
            <a:b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</a:b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[</a:t>
            </a:r>
            <a:r>
              <a:rPr lang="ko-KR" altLang="en-US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비용 절감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]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반복적인 작업을 자동화 하여 코드 리뷰 시간을 단축</a:t>
            </a:r>
            <a:endParaRPr lang="en-US" altLang="ko-KR" sz="12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[</a:t>
            </a:r>
            <a:r>
              <a:rPr lang="ko-KR" altLang="en-US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일관성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]</a:t>
            </a:r>
            <a:r>
              <a:rPr lang="ko-KR" altLang="en-US" sz="12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정해진 규칙과 알고리즘을 기반으로 코드를 분석하여 오류나 결함을 정확하게 식별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/>
            </a:r>
            <a:b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</a:b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[</a:t>
            </a:r>
            <a:r>
              <a:rPr lang="ko-KR" altLang="en-US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지속적인 개선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]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코드 리뷰 자동화 도구는 지속적으로 개선되고 업데이트 가능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/>
            </a:r>
            <a:b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</a:br>
            <a:endParaRPr lang="en-US" altLang="ko-KR" sz="1400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자동화 프로세스 </a:t>
            </a:r>
            <a:endParaRPr lang="en-US" altLang="ko-KR" sz="1600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개요</a:t>
            </a:r>
            <a:endParaRPr lang="ko-KR" altLang="en-US" sz="2800" b="1" dirty="0">
              <a:latin typeface="+mn-ea"/>
              <a:ea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182525" y="3246002"/>
            <a:ext cx="7668853" cy="3243338"/>
            <a:chOff x="596515" y="3267371"/>
            <a:chExt cx="7668853" cy="3243338"/>
          </a:xfrm>
        </p:grpSpPr>
        <p:sp>
          <p:nvSpPr>
            <p:cNvPr id="33" name="직사각형 32"/>
            <p:cNvSpPr/>
            <p:nvPr/>
          </p:nvSpPr>
          <p:spPr>
            <a:xfrm>
              <a:off x="4198343" y="5010974"/>
              <a:ext cx="2916324" cy="13338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96516" y="3267371"/>
              <a:ext cx="7668852" cy="158482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87449" y="3396723"/>
              <a:ext cx="864012" cy="936014"/>
            </a:xfrm>
            <a:prstGeom prst="rect">
              <a:avLst/>
            </a:prstGeom>
          </p:spPr>
        </p:pic>
        <p:grpSp>
          <p:nvGrpSpPr>
            <p:cNvPr id="26" name="그룹 25"/>
            <p:cNvGrpSpPr/>
            <p:nvPr/>
          </p:nvGrpSpPr>
          <p:grpSpPr>
            <a:xfrm>
              <a:off x="2389901" y="3412507"/>
              <a:ext cx="1256738" cy="1269716"/>
              <a:chOff x="2695664" y="3401244"/>
              <a:chExt cx="1256738" cy="1269716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14549" y="3401244"/>
                <a:ext cx="814463" cy="980117"/>
              </a:xfrm>
              <a:prstGeom prst="rect">
                <a:avLst/>
              </a:prstGeom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2695664" y="4409350"/>
                <a:ext cx="125673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/>
                  <a:t>① </a:t>
                </a:r>
                <a:r>
                  <a:rPr lang="en-US" altLang="ko-KR" sz="1100" dirty="0" smtClean="0"/>
                  <a:t>Code Reviewer</a:t>
                </a:r>
                <a:endParaRPr lang="ko-KR" altLang="en-US" sz="1100" dirty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5974523" y="4425207"/>
              <a:ext cx="18898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③</a:t>
              </a:r>
              <a:r>
                <a:rPr lang="en-US" altLang="ko-KR" sz="1100" dirty="0" smtClean="0"/>
                <a:t>Code Review </a:t>
              </a:r>
              <a:r>
                <a:rPr lang="ko-KR" altLang="en-US" sz="1100" dirty="0" err="1" smtClean="0"/>
                <a:t>결과서</a:t>
              </a:r>
              <a:r>
                <a:rPr lang="ko-KR" altLang="en-US" sz="1100" dirty="0" smtClean="0"/>
                <a:t> 작성</a:t>
              </a:r>
              <a:endParaRPr lang="ko-KR" altLang="en-US" sz="1100" dirty="0"/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3970687" y="3588917"/>
              <a:ext cx="1514338" cy="1101749"/>
              <a:chOff x="3970687" y="3588917"/>
              <a:chExt cx="1514338" cy="1101749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55805" y="3588917"/>
                <a:ext cx="744103" cy="732743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3970687" y="4429056"/>
                <a:ext cx="151433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/>
                  <a:t>② </a:t>
                </a:r>
                <a:r>
                  <a:rPr lang="en-US" altLang="ko-KR" sz="1100" dirty="0" smtClean="0"/>
                  <a:t>Code Review</a:t>
                </a:r>
                <a:endParaRPr lang="ko-KR" altLang="en-US" sz="1100" dirty="0"/>
              </a:p>
            </p:txBody>
          </p:sp>
          <p:pic>
            <p:nvPicPr>
              <p:cNvPr id="12" name="그림 1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3212" y="3853497"/>
                <a:ext cx="382142" cy="459866"/>
              </a:xfrm>
              <a:prstGeom prst="rect">
                <a:avLst/>
              </a:prstGeom>
            </p:spPr>
          </p:pic>
        </p:grpSp>
        <p:grpSp>
          <p:nvGrpSpPr>
            <p:cNvPr id="22" name="그룹 21"/>
            <p:cNvGrpSpPr/>
            <p:nvPr/>
          </p:nvGrpSpPr>
          <p:grpSpPr>
            <a:xfrm>
              <a:off x="2367123" y="5178927"/>
              <a:ext cx="1256738" cy="1162505"/>
              <a:chOff x="2689196" y="5001330"/>
              <a:chExt cx="1256738" cy="1162505"/>
            </a:xfrm>
          </p:grpSpPr>
          <p:pic>
            <p:nvPicPr>
              <p:cNvPr id="14" name="그림 1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01767" y="5001330"/>
                <a:ext cx="831595" cy="900895"/>
              </a:xfrm>
              <a:prstGeom prst="rect">
                <a:avLst/>
              </a:prstGeom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2689196" y="5902225"/>
                <a:ext cx="125673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/>
                  <a:t>① </a:t>
                </a:r>
                <a:r>
                  <a:rPr lang="en-US" altLang="ko-KR" sz="1100" dirty="0" smtClean="0"/>
                  <a:t>Anyone</a:t>
                </a:r>
                <a:endParaRPr lang="ko-KR" altLang="en-US" sz="1100" dirty="0"/>
              </a:p>
            </p:txBody>
          </p:sp>
        </p:grpSp>
        <p:sp>
          <p:nvSpPr>
            <p:cNvPr id="19" name="직사각형 18"/>
            <p:cNvSpPr/>
            <p:nvPr/>
          </p:nvSpPr>
          <p:spPr>
            <a:xfrm>
              <a:off x="596516" y="4904845"/>
              <a:ext cx="7668852" cy="1584822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3445595" y="5146419"/>
              <a:ext cx="4456126" cy="1364290"/>
              <a:chOff x="3697687" y="5061293"/>
              <a:chExt cx="4456126" cy="1364290"/>
            </a:xfrm>
          </p:grpSpPr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44740" y="5061293"/>
                <a:ext cx="846398" cy="895465"/>
              </a:xfrm>
              <a:prstGeom prst="rect">
                <a:avLst/>
              </a:prstGeom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3697687" y="5994696"/>
                <a:ext cx="445612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/>
                  <a:t>② </a:t>
                </a:r>
                <a:r>
                  <a:rPr lang="en-US" altLang="ko-KR" sz="1100" dirty="0" smtClean="0"/>
                  <a:t>Code Review Tool </a:t>
                </a:r>
                <a:r>
                  <a:rPr lang="en-US" altLang="ko-KR" sz="1100" dirty="0" smtClean="0">
                    <a:sym typeface="Wingdings" panose="05000000000000000000" pitchFamily="2" charset="2"/>
                  </a:rPr>
                  <a:t> </a:t>
                </a:r>
                <a:r>
                  <a:rPr lang="en-US" altLang="ko-KR" sz="1100" dirty="0"/>
                  <a:t>Code Review </a:t>
                </a:r>
                <a:r>
                  <a:rPr lang="ko-KR" altLang="en-US" sz="1100" dirty="0" err="1"/>
                  <a:t>결과서</a:t>
                </a:r>
                <a:r>
                  <a:rPr lang="ko-KR" altLang="en-US" sz="1100" dirty="0"/>
                  <a:t> 작성</a:t>
                </a:r>
              </a:p>
              <a:p>
                <a:pPr algn="ctr"/>
                <a:endParaRPr lang="ko-KR" altLang="en-US" sz="1100" dirty="0"/>
              </a:p>
            </p:txBody>
          </p:sp>
          <p:pic>
            <p:nvPicPr>
              <p:cNvPr id="17" name="그림 1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357156" y="5127319"/>
                <a:ext cx="715298" cy="774906"/>
              </a:xfrm>
              <a:prstGeom prst="rect">
                <a:avLst/>
              </a:prstGeom>
            </p:spPr>
          </p:pic>
          <p:sp>
            <p:nvSpPr>
              <p:cNvPr id="20" name="덧셈 기호 19"/>
              <p:cNvSpPr/>
              <p:nvPr/>
            </p:nvSpPr>
            <p:spPr>
              <a:xfrm>
                <a:off x="5686115" y="5273821"/>
                <a:ext cx="576064" cy="540064"/>
              </a:xfrm>
              <a:prstGeom prst="mathPlus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오른쪽 화살표 27"/>
            <p:cNvSpPr/>
            <p:nvPr/>
          </p:nvSpPr>
          <p:spPr>
            <a:xfrm>
              <a:off x="5664790" y="3834961"/>
              <a:ext cx="390717" cy="33837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96515" y="3277766"/>
              <a:ext cx="1079715" cy="3310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AS - IS</a:t>
              </a:r>
              <a:endParaRPr lang="ko-KR" altLang="en-US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96515" y="4904845"/>
              <a:ext cx="1079715" cy="33103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TO-BE</a:t>
              </a:r>
              <a:endParaRPr lang="ko-KR" altLang="en-US" dirty="0"/>
            </a:p>
          </p:txBody>
        </p:sp>
        <p:sp>
          <p:nvSpPr>
            <p:cNvPr id="31" name="오른쪽 화살표 30"/>
            <p:cNvSpPr/>
            <p:nvPr/>
          </p:nvSpPr>
          <p:spPr>
            <a:xfrm>
              <a:off x="3679016" y="3861018"/>
              <a:ext cx="390717" cy="33837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오른쪽 화살표 31"/>
            <p:cNvSpPr/>
            <p:nvPr/>
          </p:nvSpPr>
          <p:spPr>
            <a:xfrm>
              <a:off x="3640170" y="5483014"/>
              <a:ext cx="390717" cy="338372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37387" y="3799965"/>
              <a:ext cx="382142" cy="4598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430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98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점검 </a:t>
            </a:r>
            <a:r>
              <a:rPr lang="en-US" altLang="ko-KR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 </a:t>
            </a:r>
            <a:r>
              <a:rPr lang="ko-KR" altLang="en-US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개발 플랫폼</a:t>
            </a:r>
            <a:endParaRPr lang="en-US" altLang="ko-KR" sz="1600" b="1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- [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사용 편의성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]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코드 리뷰 자동화 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Tool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사용자가 사용이 쉬운 인터페이스 제공 필요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/>
            </a:r>
            <a:b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</a:b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- [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유지 보수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]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새로운 기능을 쉽게 추가할 수 있어야 하고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,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발견된 오류는 신속하게 수정이 가능</a:t>
            </a:r>
            <a:endParaRPr lang="en-US" altLang="ko-KR" sz="12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개요</a:t>
            </a:r>
            <a:endParaRPr lang="ko-KR" altLang="en-US" sz="28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337154"/>
              </p:ext>
            </p:extLst>
          </p:nvPr>
        </p:nvGraphicFramePr>
        <p:xfrm>
          <a:off x="1064568" y="2218283"/>
          <a:ext cx="7200800" cy="1318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44">
                  <a:extLst>
                    <a:ext uri="{9D8B030D-6E8A-4147-A177-3AD203B41FA5}">
                      <a16:colId xmlns:a16="http://schemas.microsoft.com/office/drawing/2014/main" val="487116699"/>
                    </a:ext>
                  </a:extLst>
                </a:gridCol>
                <a:gridCol w="2785561">
                  <a:extLst>
                    <a:ext uri="{9D8B030D-6E8A-4147-A177-3AD203B41FA5}">
                      <a16:colId xmlns:a16="http://schemas.microsoft.com/office/drawing/2014/main" val="3006451524"/>
                    </a:ext>
                  </a:extLst>
                </a:gridCol>
                <a:gridCol w="2843595">
                  <a:extLst>
                    <a:ext uri="{9D8B030D-6E8A-4147-A177-3AD203B41FA5}">
                      <a16:colId xmlns:a16="http://schemas.microsoft.com/office/drawing/2014/main" val="2375278112"/>
                    </a:ext>
                  </a:extLst>
                </a:gridCol>
              </a:tblGrid>
              <a:tr h="313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개발 </a:t>
                      </a:r>
                      <a:r>
                        <a:rPr lang="en-US" altLang="ko-KR" sz="1200" dirty="0" smtClean="0"/>
                        <a:t>Tool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장점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단점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0504345"/>
                  </a:ext>
                </a:extLst>
              </a:tr>
              <a:tr h="412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 smtClean="0"/>
                        <a:t>WinCC</a:t>
                      </a:r>
                      <a:r>
                        <a:rPr lang="en-US" altLang="ko-KR" sz="1200" b="1" baseline="0" dirty="0" smtClean="0"/>
                        <a:t> OA Panel</a:t>
                      </a:r>
                      <a:endParaRPr lang="en-US" altLang="ko-KR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WinCC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OA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언어로 누구나 수정 가능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Tool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사용시 </a:t>
                      </a:r>
                      <a:r>
                        <a:rPr lang="en-US" altLang="ko-KR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GEDI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실행 필요</a:t>
                      </a:r>
                      <a:endParaRPr lang="en-US" altLang="ko-KR" sz="11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82632312"/>
                  </a:ext>
                </a:extLst>
              </a:tr>
              <a:tr h="5928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Windows</a:t>
                      </a:r>
                      <a:r>
                        <a:rPr lang="en-US" altLang="ko-KR" sz="1200" b="1" baseline="0" dirty="0" smtClean="0"/>
                        <a:t> Tool</a:t>
                      </a:r>
                    </a:p>
                    <a:p>
                      <a:pPr algn="ctr" latinLnBrk="1"/>
                      <a:r>
                        <a:rPr lang="en-US" altLang="ko-KR" sz="1200" b="1" baseline="0" dirty="0" smtClean="0"/>
                        <a:t>(Python </a:t>
                      </a:r>
                      <a:r>
                        <a:rPr lang="en-US" altLang="ko-KR" sz="1200" b="1" baseline="0" dirty="0" err="1" smtClean="0"/>
                        <a:t>QT</a:t>
                      </a:r>
                      <a:r>
                        <a:rPr lang="en-US" altLang="ko-KR" sz="1200" b="1" baseline="0" dirty="0" smtClean="0"/>
                        <a:t>)</a:t>
                      </a:r>
                      <a:endParaRPr lang="en-US" altLang="ko-KR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환경 제약없이 실행 호환성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장점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Python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언어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이해</a:t>
                      </a:r>
                      <a:endParaRPr lang="en-US" altLang="ko-KR" sz="11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lvl="0" algn="ctr" fontAlgn="ctr"/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(easy </a:t>
                      </a:r>
                      <a:r>
                        <a:rPr lang="en-US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lanuage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83743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731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692" y="1585566"/>
            <a:ext cx="7440731" cy="46227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5600" y="980728"/>
            <a:ext cx="9342704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 UI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초안</a:t>
            </a:r>
            <a:endParaRPr lang="en-US" altLang="ko-KR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UI</a:t>
            </a:r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 설계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664968" y="4685020"/>
            <a:ext cx="3924436" cy="28009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오른쪽 화살표 3"/>
          <p:cNvSpPr/>
          <p:nvPr/>
        </p:nvSpPr>
        <p:spPr>
          <a:xfrm>
            <a:off x="4336684" y="4685019"/>
            <a:ext cx="234026" cy="27003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처리 9"/>
          <p:cNvSpPr/>
          <p:nvPr/>
        </p:nvSpPr>
        <p:spPr>
          <a:xfrm>
            <a:off x="2612740" y="4545124"/>
            <a:ext cx="1629687" cy="504056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③ 더블 클릭 시  상</a:t>
            </a:r>
            <a:r>
              <a:rPr lang="ko-KR" altLang="en-US" sz="1000" dirty="0"/>
              <a:t>세</a:t>
            </a:r>
            <a:r>
              <a:rPr lang="ko-KR" altLang="en-US" sz="1000" dirty="0" smtClean="0"/>
              <a:t> 내용 팝업 창 표시</a:t>
            </a:r>
            <a:endParaRPr lang="en-US" altLang="ko-KR" sz="1000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1496121" y="2591635"/>
            <a:ext cx="1474392" cy="36931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순서도: 처리 12"/>
          <p:cNvSpPr/>
          <p:nvPr/>
        </p:nvSpPr>
        <p:spPr>
          <a:xfrm>
            <a:off x="3384211" y="2714100"/>
            <a:ext cx="1632741" cy="366439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② 코드 리뷰 파일 선택</a:t>
            </a:r>
            <a:endParaRPr lang="en-US" altLang="ko-KR" sz="1000" dirty="0" smtClean="0"/>
          </a:p>
        </p:txBody>
      </p:sp>
      <p:sp>
        <p:nvSpPr>
          <p:cNvPr id="14" name="오른쪽 화살표 13"/>
          <p:cNvSpPr/>
          <p:nvPr/>
        </p:nvSpPr>
        <p:spPr>
          <a:xfrm rot="10800000">
            <a:off x="3030114" y="2762305"/>
            <a:ext cx="234026" cy="27003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383064" y="1873157"/>
            <a:ext cx="350946" cy="33994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순서도: 처리 15"/>
          <p:cNvSpPr/>
          <p:nvPr/>
        </p:nvSpPr>
        <p:spPr>
          <a:xfrm>
            <a:off x="6743693" y="1088740"/>
            <a:ext cx="1629687" cy="423424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① 코드 리뷰 수행할 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파일 선택</a:t>
            </a:r>
            <a:endParaRPr lang="en-US" altLang="ko-KR" sz="1000" dirty="0" smtClean="0"/>
          </a:p>
        </p:txBody>
      </p:sp>
      <p:sp>
        <p:nvSpPr>
          <p:cNvPr id="17" name="오른쪽 화살표 16"/>
          <p:cNvSpPr/>
          <p:nvPr/>
        </p:nvSpPr>
        <p:spPr>
          <a:xfrm rot="5400000">
            <a:off x="7441524" y="1591872"/>
            <a:ext cx="234026" cy="27003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44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- Server</a:t>
            </a: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118799"/>
              </p:ext>
            </p:extLst>
          </p:nvPr>
        </p:nvGraphicFramePr>
        <p:xfrm>
          <a:off x="724953" y="1628800"/>
          <a:ext cx="8583998" cy="41203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3322228484"/>
                    </a:ext>
                  </a:extLst>
                </a:gridCol>
                <a:gridCol w="3057525">
                  <a:extLst>
                    <a:ext uri="{9D8B030D-6E8A-4147-A177-3AD203B41FA5}">
                      <a16:colId xmlns:a16="http://schemas.microsoft.com/office/drawing/2014/main" val="308870188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637397950"/>
                    </a:ext>
                  </a:extLst>
                </a:gridCol>
                <a:gridCol w="3366233">
                  <a:extLst>
                    <a:ext uri="{9D8B030D-6E8A-4147-A177-3AD203B41FA5}">
                      <a16:colId xmlns:a16="http://schemas.microsoft.com/office/drawing/2014/main" val="1474204968"/>
                    </a:ext>
                  </a:extLst>
                </a:gridCol>
              </a:tblGrid>
              <a:tr h="33453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코드 리뷰 항목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검증 가능성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검증 방법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5981779"/>
                  </a:ext>
                </a:extLst>
              </a:tr>
              <a:tr h="344164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성능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 smtClean="0">
                          <a:effectLst/>
                        </a:rPr>
                        <a:t>스크립트 </a:t>
                      </a:r>
                      <a:r>
                        <a:rPr lang="en-US" altLang="ko-KR" sz="1050" u="none" strike="noStrike" dirty="0">
                          <a:effectLst/>
                        </a:rPr>
                        <a:t>Active </a:t>
                      </a:r>
                      <a:r>
                        <a:rPr lang="ko-KR" altLang="en-US" sz="1050" u="none" strike="noStrike" baseline="0" dirty="0" smtClean="0">
                          <a:effectLst/>
                        </a:rPr>
                        <a:t> 동작 조건 확인</a:t>
                      </a:r>
                      <a:endParaRPr lang="ko-KR" alt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u="none" strike="noStrike" dirty="0" smtClean="0">
                          <a:effectLst/>
                        </a:rPr>
                        <a:t>○</a:t>
                      </a:r>
                      <a:endParaRPr lang="ko-KR" altLang="en-US" sz="105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 smtClean="0">
                          <a:effectLst/>
                        </a:rPr>
                        <a:t>   -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스크립트 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Active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적용 여부 확인</a:t>
                      </a:r>
                      <a:endParaRPr lang="ko-KR" alt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9168842"/>
                  </a:ext>
                </a:extLst>
              </a:tr>
              <a:tr h="34416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u="none" strike="noStrike" dirty="0">
                          <a:effectLst/>
                        </a:rPr>
                        <a:t>Loop</a:t>
                      </a:r>
                      <a:r>
                        <a:rPr lang="ko-KR" altLang="en-US" sz="1050" u="none" strike="noStrike" dirty="0">
                          <a:effectLst/>
                        </a:rPr>
                        <a:t>문 내에 처리 조건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 smtClean="0">
                          <a:effectLst/>
                        </a:rPr>
                        <a:t>○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baseline="0" dirty="0" smtClean="0">
                          <a:effectLst/>
                        </a:rPr>
                        <a:t>  - while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문 내 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delay 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적용 확인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8227982"/>
                  </a:ext>
                </a:extLst>
              </a:tr>
              <a:tr h="34416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u="none" strike="noStrike" dirty="0">
                          <a:effectLst/>
                        </a:rPr>
                        <a:t>Event, Ctrl Manager </a:t>
                      </a:r>
                      <a:r>
                        <a:rPr lang="ko-KR" altLang="en-US" sz="1050" u="none" strike="noStrike" dirty="0">
                          <a:effectLst/>
                        </a:rPr>
                        <a:t>이벤트 교환 횟수 최소화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 smtClean="0">
                          <a:effectLst/>
                        </a:rPr>
                        <a:t>○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strike="noStrike" dirty="0" smtClean="0">
                          <a:effectLst/>
                        </a:rPr>
                        <a:t>  - </a:t>
                      </a:r>
                      <a:r>
                        <a:rPr lang="en-US" altLang="ko-KR" sz="900" u="none" strike="noStrike" dirty="0" err="1" smtClean="0">
                          <a:effectLst/>
                        </a:rPr>
                        <a:t>dpGet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, </a:t>
                      </a:r>
                      <a:r>
                        <a:rPr lang="en-US" altLang="ko-KR" sz="900" u="none" strike="noStrike" dirty="0" err="1" smtClean="0">
                          <a:effectLst/>
                        </a:rPr>
                        <a:t>dpSet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연속 처리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 경우 확인 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(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불합리 사항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12770648"/>
                  </a:ext>
                </a:extLst>
              </a:tr>
              <a:tr h="34416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>
                          <a:effectLst/>
                        </a:rPr>
                        <a:t>적절한 </a:t>
                      </a:r>
                      <a:r>
                        <a:rPr lang="en-US" altLang="ko-KR" sz="1050" u="none" strike="noStrike" dirty="0">
                          <a:effectLst/>
                        </a:rPr>
                        <a:t>DP </a:t>
                      </a:r>
                      <a:r>
                        <a:rPr lang="ko-KR" altLang="en-US" sz="1050" u="none" strike="noStrike" dirty="0">
                          <a:effectLst/>
                        </a:rPr>
                        <a:t>처리 함수 사용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u="none" strike="noStrike" dirty="0" smtClean="0">
                          <a:effectLst/>
                        </a:rPr>
                        <a:t>○</a:t>
                      </a:r>
                      <a:endParaRPr lang="ko-KR" altLang="en-US" sz="105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 smtClean="0">
                          <a:effectLst/>
                        </a:rPr>
                        <a:t>  - Callback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 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함수 내 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Delay 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처리 경우 확인 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(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불합리 사항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822993"/>
                  </a:ext>
                </a:extLst>
              </a:tr>
              <a:tr h="34416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050" u="none" strike="noStrike" dirty="0" err="1">
                          <a:effectLst/>
                        </a:rPr>
                        <a:t>Raima</a:t>
                      </a:r>
                      <a:r>
                        <a:rPr lang="en-US" sz="1050" u="none" strike="noStrike" dirty="0">
                          <a:effectLst/>
                        </a:rPr>
                        <a:t> </a:t>
                      </a:r>
                      <a:r>
                        <a:rPr lang="en-US" sz="1050" u="none" strike="noStrike" dirty="0" smtClean="0">
                          <a:effectLst/>
                        </a:rPr>
                        <a:t>DB</a:t>
                      </a:r>
                      <a:r>
                        <a:rPr lang="en-US" sz="1050" u="none" strike="noStrike" baseline="0" dirty="0" smtClean="0">
                          <a:effectLst/>
                        </a:rPr>
                        <a:t> </a:t>
                      </a:r>
                      <a:r>
                        <a:rPr lang="ko-KR" altLang="en-US" sz="1050" u="none" strike="noStrike" baseline="0" dirty="0" smtClean="0">
                          <a:effectLst/>
                        </a:rPr>
                        <a:t>증가 방지</a:t>
                      </a:r>
                      <a:endParaRPr lang="ko-KR" alt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u="none" strike="noStrike" dirty="0" smtClean="0">
                          <a:effectLst/>
                        </a:rPr>
                        <a:t>X</a:t>
                      </a:r>
                      <a:endParaRPr lang="ko-KR" altLang="en-US" sz="105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strike="noStrike" dirty="0" smtClean="0">
                          <a:effectLst/>
                        </a:rPr>
                        <a:t> 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 - </a:t>
                      </a:r>
                      <a:r>
                        <a:rPr lang="en-US" altLang="ko-KR" sz="900" u="none" strike="noStrike" baseline="0" dirty="0" err="1" smtClean="0">
                          <a:effectLst/>
                        </a:rPr>
                        <a:t>dpSet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 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처리하는 대상의 </a:t>
                      </a:r>
                      <a:r>
                        <a:rPr lang="en-US" altLang="ko-KR" sz="900" u="none" strike="noStrike" baseline="0" dirty="0" err="1" smtClean="0">
                          <a:effectLst/>
                        </a:rPr>
                        <a:t>DataPoint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 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확인 어려움</a:t>
                      </a:r>
                      <a:endParaRPr lang="ko-KR" alt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40971575"/>
                  </a:ext>
                </a:extLst>
              </a:tr>
              <a:tr h="34416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100" u="none" strike="noStrike" dirty="0" smtClean="0">
                          <a:effectLst/>
                        </a:rPr>
                        <a:t>Query </a:t>
                      </a:r>
                      <a:r>
                        <a:rPr lang="ko-KR" altLang="en-US" sz="1100" u="none" strike="noStrike" baseline="0" dirty="0" smtClean="0">
                          <a:effectLst/>
                        </a:rPr>
                        <a:t>검증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u="none" strike="noStrike" dirty="0" smtClean="0">
                          <a:effectLst/>
                        </a:rPr>
                        <a:t>Query</a:t>
                      </a:r>
                      <a:r>
                        <a:rPr lang="en-US" altLang="ko-KR" sz="1050" u="none" strike="noStrike" baseline="0" dirty="0" smtClean="0">
                          <a:effectLst/>
                        </a:rPr>
                        <a:t> </a:t>
                      </a:r>
                      <a:r>
                        <a:rPr lang="ko-KR" altLang="en-US" sz="1050" u="none" strike="noStrike" baseline="0" dirty="0" smtClean="0">
                          <a:effectLst/>
                        </a:rPr>
                        <a:t>정합성 검증 확인</a:t>
                      </a:r>
                      <a:endParaRPr lang="ko-KR" alt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X</a:t>
                      </a:r>
                      <a:endParaRPr lang="ko-KR" altLang="en-US" sz="105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strike="noStrike" dirty="0" smtClean="0">
                          <a:effectLst/>
                        </a:rPr>
                        <a:t>  - Query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에 문자열의 정합성 체크 확인 어려움</a:t>
                      </a:r>
                      <a:endParaRPr lang="ko-KR" alt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2157061"/>
                  </a:ext>
                </a:extLst>
              </a:tr>
              <a:tr h="344164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코드 표준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u="none" strike="noStrike" dirty="0">
                          <a:effectLst/>
                        </a:rPr>
                        <a:t>DP </a:t>
                      </a:r>
                      <a:r>
                        <a:rPr lang="ko-KR" altLang="en-US" sz="1050" u="none" strike="noStrike" dirty="0">
                          <a:effectLst/>
                        </a:rPr>
                        <a:t>함수 예외 처리 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 smtClean="0">
                          <a:effectLst/>
                        </a:rPr>
                        <a:t>○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 smtClean="0">
                          <a:effectLst/>
                        </a:rPr>
                        <a:t> - 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DP 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처리 함수 확인하여 예외처리 확인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04628410"/>
                  </a:ext>
                </a:extLst>
              </a:tr>
              <a:tr h="34416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050" u="none" strike="noStrike" dirty="0">
                          <a:effectLst/>
                        </a:rPr>
                        <a:t>Try, Catch </a:t>
                      </a:r>
                      <a:r>
                        <a:rPr lang="ko-KR" altLang="en-US" sz="1050" u="none" strike="noStrike" dirty="0">
                          <a:effectLst/>
                        </a:rPr>
                        <a:t>예외처리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u="none" strike="noStrike" dirty="0" smtClean="0">
                          <a:effectLst/>
                        </a:rPr>
                        <a:t>○</a:t>
                      </a:r>
                      <a:endParaRPr lang="ko-KR" altLang="en-US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 smtClean="0">
                          <a:effectLst/>
                        </a:rPr>
                        <a:t> -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함수 내에서 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try/catch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예외처리 작성 확인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2751360"/>
                  </a:ext>
                </a:extLst>
              </a:tr>
              <a:tr h="34416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 smtClean="0">
                          <a:effectLst/>
                        </a:rPr>
                        <a:t>이력 작성 체크 확인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u="none" strike="noStrike" dirty="0" smtClean="0">
                          <a:effectLst/>
                        </a:rPr>
                        <a:t>○</a:t>
                      </a:r>
                      <a:endParaRPr lang="ko-KR" altLang="en-US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 smtClean="0">
                          <a:effectLst/>
                        </a:rPr>
                        <a:t> -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스크립트 버전 및 배포 이력 작성 확인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6168024"/>
                  </a:ext>
                </a:extLst>
              </a:tr>
              <a:tr h="34416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 smtClean="0">
                          <a:effectLst/>
                        </a:rPr>
                        <a:t>하드 코딩 </a:t>
                      </a:r>
                      <a:r>
                        <a:rPr lang="ko-KR" altLang="en-US" sz="1050" u="none" strike="noStrike" dirty="0">
                          <a:effectLst/>
                        </a:rPr>
                        <a:t>지양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u="none" strike="noStrike" dirty="0" smtClean="0">
                          <a:effectLst/>
                        </a:rPr>
                        <a:t>○</a:t>
                      </a:r>
                      <a:endParaRPr lang="ko-KR" altLang="en-US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 smtClean="0">
                          <a:effectLst/>
                        </a:rPr>
                        <a:t> -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함수 안에서  하드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 코딩으로 작성된 경우 확인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 (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불합리 사항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9147278"/>
                  </a:ext>
                </a:extLst>
              </a:tr>
              <a:tr h="34416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>
                          <a:effectLst/>
                        </a:rPr>
                        <a:t>불필요한 코드 지양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 smtClean="0">
                          <a:effectLst/>
                        </a:rPr>
                        <a:t>○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 smtClean="0">
                          <a:effectLst/>
                        </a:rPr>
                        <a:t> -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미사용 함수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,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변수 유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/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무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 확인 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(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불합리 사항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4475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231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[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성능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]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코드 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– 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</a:t>
            </a: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스크립트 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Active </a:t>
            </a: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동작 조건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확인</a:t>
            </a:r>
            <a:endParaRPr lang="en-US" altLang="ko-KR" b="1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marL="457200" lvl="2">
              <a:lnSpc>
                <a:spcPct val="150000"/>
              </a:lnSpc>
            </a:pP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- 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스크립트 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Active 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동작 조건 코드 사용 확인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/>
            </a:r>
            <a:b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</a:b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중복 동작 방지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(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이중화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서버 동작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)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를 위해서 </a:t>
            </a:r>
            <a:r>
              <a:rPr lang="en-US" altLang="ko-KR" sz="1200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Acitve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동작 조건을 확인</a:t>
            </a:r>
            <a:endParaRPr lang="en-US" altLang="ko-KR" sz="14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548" t="1332" r="546" b="1332"/>
          <a:stretch/>
        </p:blipFill>
        <p:spPr>
          <a:xfrm>
            <a:off x="1748644" y="2340752"/>
            <a:ext cx="6264696" cy="21602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순서도: 처리 6"/>
          <p:cNvSpPr/>
          <p:nvPr/>
        </p:nvSpPr>
        <p:spPr>
          <a:xfrm>
            <a:off x="2756756" y="4617132"/>
            <a:ext cx="4248472" cy="288032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[</a:t>
            </a:r>
            <a:r>
              <a:rPr lang="ko-KR" altLang="en-US" sz="1100" dirty="0"/>
              <a:t>점검 방법</a:t>
            </a:r>
            <a:r>
              <a:rPr lang="en-US" altLang="ko-KR" sz="1100" dirty="0"/>
              <a:t>]</a:t>
            </a:r>
            <a:r>
              <a:rPr lang="ko-KR" altLang="en-US" sz="1100" dirty="0"/>
              <a:t> </a:t>
            </a:r>
            <a:r>
              <a:rPr lang="en-US" altLang="ko-KR" sz="1100" dirty="0" smtClean="0"/>
              <a:t> Active </a:t>
            </a:r>
            <a:r>
              <a:rPr lang="ko-KR" altLang="en-US" sz="1100" dirty="0" smtClean="0"/>
              <a:t>동작 조건 적용 확인</a:t>
            </a:r>
            <a:endParaRPr lang="en-US" altLang="ko-KR" sz="1100" dirty="0"/>
          </a:p>
        </p:txBody>
      </p:sp>
      <p:sp>
        <p:nvSpPr>
          <p:cNvPr id="8" name="직사각형 7"/>
          <p:cNvSpPr/>
          <p:nvPr/>
        </p:nvSpPr>
        <p:spPr>
          <a:xfrm>
            <a:off x="1785236" y="2600908"/>
            <a:ext cx="1115535" cy="252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30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[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성능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]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코드 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– 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Loop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문내 처리 조건</a:t>
            </a:r>
            <a:endParaRPr lang="en-US" altLang="ko-KR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- Loop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문 내에 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delay 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코드 적용 확인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/>
            </a:r>
            <a:b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</a:b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 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 while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문에서 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delay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설정이 누락된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경우</a:t>
            </a:r>
            <a:r>
              <a:rPr lang="en-US" altLang="ko-KR" sz="12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CPU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부하 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100%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상승 원인을 제거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(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delay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코드 위치 중요</a:t>
            </a:r>
            <a:r>
              <a:rPr lang="en-US" altLang="ko-KR" sz="12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)</a:t>
            </a:r>
            <a:endParaRPr lang="en-US" altLang="ko-KR" sz="14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4380" r="9645" b="3500"/>
          <a:stretch/>
        </p:blipFill>
        <p:spPr>
          <a:xfrm>
            <a:off x="4062522" y="2456892"/>
            <a:ext cx="1693235" cy="33241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r="2059" b="4638"/>
          <a:stretch/>
        </p:blipFill>
        <p:spPr>
          <a:xfrm>
            <a:off x="1805035" y="2468107"/>
            <a:ext cx="1709541" cy="33129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rcRect l="4867" t="1812" b="2060"/>
          <a:stretch/>
        </p:blipFill>
        <p:spPr>
          <a:xfrm>
            <a:off x="6573180" y="2456892"/>
            <a:ext cx="1711950" cy="33977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3" name="순서도: 처리 12"/>
          <p:cNvSpPr/>
          <p:nvPr/>
        </p:nvSpPr>
        <p:spPr>
          <a:xfrm>
            <a:off x="1817576" y="5882434"/>
            <a:ext cx="1709542" cy="390880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① </a:t>
            </a:r>
            <a:r>
              <a:rPr lang="en-US" altLang="ko-KR" sz="1100" dirty="0" smtClean="0"/>
              <a:t>while</a:t>
            </a:r>
            <a:r>
              <a:rPr lang="ko-KR" altLang="en-US" sz="1100" dirty="0" smtClean="0"/>
              <a:t>문 코드 찾기</a:t>
            </a:r>
            <a:endParaRPr lang="en-US" altLang="ko-KR" sz="1100" dirty="0" smtClean="0"/>
          </a:p>
        </p:txBody>
      </p:sp>
      <p:sp>
        <p:nvSpPr>
          <p:cNvPr id="14" name="순서도: 처리 13"/>
          <p:cNvSpPr/>
          <p:nvPr/>
        </p:nvSpPr>
        <p:spPr>
          <a:xfrm>
            <a:off x="3737128" y="5895986"/>
            <a:ext cx="2344022" cy="381171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② </a:t>
            </a:r>
            <a:r>
              <a:rPr lang="en-US" altLang="ko-KR" sz="1100" dirty="0" smtClean="0"/>
              <a:t>while</a:t>
            </a:r>
            <a:r>
              <a:rPr lang="ko-KR" altLang="en-US" sz="1100" dirty="0" smtClean="0"/>
              <a:t>문 내의 블록 문은 제외</a:t>
            </a:r>
            <a:endParaRPr lang="en-US" altLang="ko-KR" sz="1100" dirty="0" smtClean="0"/>
          </a:p>
        </p:txBody>
      </p:sp>
      <p:sp>
        <p:nvSpPr>
          <p:cNvPr id="15" name="순서도: 처리 14"/>
          <p:cNvSpPr/>
          <p:nvPr/>
        </p:nvSpPr>
        <p:spPr>
          <a:xfrm>
            <a:off x="6414326" y="5892145"/>
            <a:ext cx="2027251" cy="381169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③ </a:t>
            </a:r>
            <a:r>
              <a:rPr lang="en-US" altLang="ko-KR" sz="1100" dirty="0" smtClean="0"/>
              <a:t>delay </a:t>
            </a:r>
            <a:r>
              <a:rPr lang="ko-KR" altLang="en-US" sz="1100" dirty="0" smtClean="0"/>
              <a:t>코드 위치 확인</a:t>
            </a:r>
            <a:endParaRPr lang="en-US" altLang="ko-KR" sz="1100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1890531" y="2708921"/>
            <a:ext cx="1010242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942038" y="5373216"/>
            <a:ext cx="738730" cy="2643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4488" y="979200"/>
            <a:ext cx="9342704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[</a:t>
            </a: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성능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]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코드 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–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이벤트 교환 횟수 최소화</a:t>
            </a:r>
            <a:endParaRPr lang="en-US" altLang="ko-KR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marL="457200" lvl="2">
              <a:lnSpc>
                <a:spcPct val="150000"/>
              </a:lnSpc>
            </a:pPr>
            <a:r>
              <a:rPr lang="en-US" altLang="ko-KR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- for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문 </a:t>
            </a:r>
            <a:r>
              <a:rPr lang="ko-KR" altLang="en-US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내에 </a:t>
            </a:r>
            <a:r>
              <a:rPr lang="en-US" altLang="ko-KR" sz="1400" b="1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dp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함수 연속 처리 체크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/>
            </a:r>
            <a:b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</a:b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 </a:t>
            </a:r>
            <a:r>
              <a:rPr lang="en-US" altLang="ko-KR" sz="1200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dp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함수 호출을 최소화 하여 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EV Manage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부하를 최소화 목적</a:t>
            </a:r>
            <a:endParaRPr lang="en-US" altLang="ko-KR" sz="14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1171603" y="5322402"/>
            <a:ext cx="2108344" cy="376992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① </a:t>
            </a:r>
            <a:r>
              <a:rPr lang="en-US" altLang="ko-KR" sz="1100" dirty="0" smtClean="0"/>
              <a:t>for</a:t>
            </a:r>
            <a:r>
              <a:rPr lang="ko-KR" altLang="en-US" sz="1100" dirty="0" smtClean="0"/>
              <a:t>문 코드 찾기</a:t>
            </a:r>
            <a:endParaRPr lang="en-US" altLang="ko-KR" sz="1100" dirty="0" smtClean="0"/>
          </a:p>
        </p:txBody>
      </p:sp>
      <p:sp>
        <p:nvSpPr>
          <p:cNvPr id="9" name="순서도: 처리 8"/>
          <p:cNvSpPr/>
          <p:nvPr/>
        </p:nvSpPr>
        <p:spPr>
          <a:xfrm>
            <a:off x="706197" y="6021288"/>
            <a:ext cx="3274696" cy="376992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[</a:t>
            </a:r>
            <a:r>
              <a:rPr lang="ko-KR" altLang="en-US" sz="1100" dirty="0" smtClean="0"/>
              <a:t>점검 방법</a:t>
            </a:r>
            <a:r>
              <a:rPr lang="en-US" altLang="ko-KR" sz="1100" dirty="0" smtClean="0"/>
              <a:t>]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 for</a:t>
            </a:r>
            <a:r>
              <a:rPr lang="ko-KR" altLang="en-US" sz="1100" dirty="0" smtClean="0"/>
              <a:t>문 내 </a:t>
            </a:r>
            <a:r>
              <a:rPr lang="en-US" altLang="ko-KR" sz="1100" dirty="0" err="1" smtClean="0"/>
              <a:t>dpGet</a:t>
            </a:r>
            <a:r>
              <a:rPr lang="en-US" altLang="ko-KR" sz="1100" dirty="0" smtClean="0"/>
              <a:t>, </a:t>
            </a:r>
            <a:r>
              <a:rPr lang="en-US" altLang="ko-KR" sz="1100" dirty="0" err="1" smtClean="0"/>
              <a:t>dpSet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연속 처리 확인</a:t>
            </a:r>
            <a:endParaRPr lang="en-US" altLang="ko-KR" sz="11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1922"/>
          <a:stretch/>
        </p:blipFill>
        <p:spPr>
          <a:xfrm>
            <a:off x="886220" y="2276872"/>
            <a:ext cx="2914651" cy="367341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" name="순서도: 처리 11"/>
          <p:cNvSpPr/>
          <p:nvPr/>
        </p:nvSpPr>
        <p:spPr>
          <a:xfrm>
            <a:off x="4944160" y="6052641"/>
            <a:ext cx="4581348" cy="376992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[</a:t>
            </a:r>
            <a:r>
              <a:rPr lang="ko-KR" altLang="en-US" sz="1100" dirty="0" smtClean="0"/>
              <a:t>개선 방법</a:t>
            </a:r>
            <a:r>
              <a:rPr lang="en-US" altLang="ko-KR" sz="1100" dirty="0" smtClean="0"/>
              <a:t>]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for</a:t>
            </a:r>
            <a:r>
              <a:rPr lang="ko-KR" altLang="en-US" sz="1100" dirty="0" smtClean="0"/>
              <a:t>문에서 개별 호출 </a:t>
            </a:r>
            <a:r>
              <a:rPr lang="en-US" altLang="ko-KR" sz="1100" dirty="0" smtClean="0">
                <a:sym typeface="Wingdings" panose="05000000000000000000" pitchFamily="2" charset="2"/>
              </a:rPr>
              <a:t> </a:t>
            </a:r>
            <a:r>
              <a:rPr lang="ko-KR" altLang="en-US" sz="1100" dirty="0" smtClean="0">
                <a:sym typeface="Wingdings" panose="05000000000000000000" pitchFamily="2" charset="2"/>
              </a:rPr>
              <a:t>일괄 호출 방식 변경 필요</a:t>
            </a:r>
            <a:endParaRPr lang="en-US" altLang="ko-KR" sz="1100" dirty="0" smtClean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076" y="2949910"/>
            <a:ext cx="3114675" cy="30003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직사각형 14"/>
          <p:cNvSpPr/>
          <p:nvPr/>
        </p:nvSpPr>
        <p:spPr>
          <a:xfrm>
            <a:off x="5956834" y="4647979"/>
            <a:ext cx="2709137" cy="11772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4488951" y="3573016"/>
            <a:ext cx="464946" cy="4320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32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>
              <a:lnSpc>
                <a:spcPct val="150000"/>
              </a:lnSpc>
            </a:pP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[</a:t>
            </a: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성능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]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코드 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–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적절한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DP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처리 함수</a:t>
            </a:r>
            <a:endParaRPr lang="en-US" altLang="ko-KR" b="1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marL="457200" lvl="3">
              <a:lnSpc>
                <a:spcPct val="150000"/>
              </a:lnSpc>
            </a:pP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en-US" altLang="ko-KR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- 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Callback 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함수 내 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delay 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체크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/>
            </a:r>
            <a:b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</a:b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 Callback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함수에서 지연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동작 경우 비동기처리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가 불가능하며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,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메모리 사용 증가 발생</a:t>
            </a:r>
            <a:endParaRPr lang="en-US" altLang="ko-KR" sz="1400" b="1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308" t="8057" r="24785" b="-2990"/>
          <a:stretch/>
        </p:blipFill>
        <p:spPr>
          <a:xfrm>
            <a:off x="596657" y="2996951"/>
            <a:ext cx="4068452" cy="23528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순서도: 처리 8"/>
          <p:cNvSpPr/>
          <p:nvPr/>
        </p:nvSpPr>
        <p:spPr>
          <a:xfrm>
            <a:off x="1172862" y="5497610"/>
            <a:ext cx="2844034" cy="307654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[</a:t>
            </a:r>
            <a:r>
              <a:rPr lang="ko-KR" altLang="en-US" sz="1100" dirty="0" smtClean="0"/>
              <a:t>점검 방법 </a:t>
            </a:r>
            <a:r>
              <a:rPr lang="en-US" altLang="ko-KR" sz="1100" dirty="0" smtClean="0"/>
              <a:t>]</a:t>
            </a:r>
            <a:r>
              <a:rPr lang="ko-KR" altLang="en-US" sz="1100" dirty="0" smtClean="0"/>
              <a:t>① </a:t>
            </a:r>
            <a:r>
              <a:rPr lang="en-US" altLang="ko-KR" sz="1100" dirty="0" smtClean="0"/>
              <a:t>Callback </a:t>
            </a:r>
            <a:r>
              <a:rPr lang="ko-KR" altLang="en-US" sz="1100" dirty="0" smtClean="0"/>
              <a:t>함수 호출 코드 확인</a:t>
            </a:r>
            <a:endParaRPr lang="en-US" altLang="ko-KR" sz="1100" dirty="0" smtClean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l="2880" t="15590" r="2082" b="6459"/>
          <a:stretch/>
        </p:blipFill>
        <p:spPr>
          <a:xfrm>
            <a:off x="5529205" y="3969060"/>
            <a:ext cx="3564396" cy="12601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" name="순서도: 처리 11"/>
          <p:cNvSpPr/>
          <p:nvPr/>
        </p:nvSpPr>
        <p:spPr>
          <a:xfrm>
            <a:off x="5823480" y="5497610"/>
            <a:ext cx="2945944" cy="307654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[</a:t>
            </a:r>
            <a:r>
              <a:rPr lang="ko-KR" altLang="en-US" sz="1100" dirty="0" smtClean="0"/>
              <a:t>점검 방법</a:t>
            </a:r>
            <a:r>
              <a:rPr lang="en-US" altLang="ko-KR" sz="1100" dirty="0" smtClean="0"/>
              <a:t>] </a:t>
            </a:r>
            <a:r>
              <a:rPr lang="ko-KR" altLang="en-US" sz="1100" dirty="0" smtClean="0"/>
              <a:t>② </a:t>
            </a:r>
            <a:r>
              <a:rPr lang="en-US" altLang="ko-KR" sz="1100" dirty="0" smtClean="0"/>
              <a:t>Callback </a:t>
            </a:r>
            <a:r>
              <a:rPr lang="ko-KR" altLang="en-US" sz="1100" dirty="0" smtClean="0"/>
              <a:t>함수에서 </a:t>
            </a:r>
            <a:r>
              <a:rPr lang="en-US" altLang="ko-KR" sz="1100" dirty="0" smtClean="0"/>
              <a:t>delay </a:t>
            </a:r>
            <a:r>
              <a:rPr lang="ko-KR" altLang="en-US" sz="1100" dirty="0" smtClean="0"/>
              <a:t>체크</a:t>
            </a:r>
            <a:endParaRPr lang="en-US" altLang="ko-KR" sz="11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5961112" y="5013176"/>
            <a:ext cx="72008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270842" y="3465004"/>
            <a:ext cx="1025973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823480" y="3973802"/>
            <a:ext cx="1217752" cy="2472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32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38281</TotalTime>
  <Words>976</Words>
  <Application>Microsoft Office PowerPoint</Application>
  <PresentationFormat>A4 용지(210x297mm)</PresentationFormat>
  <Paragraphs>164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Calibri</vt:lpstr>
      <vt:lpstr>Wingdings</vt:lpstr>
      <vt:lpstr>맑은 고딕</vt:lpstr>
      <vt:lpstr>Arial</vt:lpstr>
      <vt:lpstr>Calibri Light</vt:lpstr>
      <vt:lpstr>Office 테마</vt:lpstr>
      <vt:lpstr>PowerPoint 프레젠테이션</vt:lpstr>
      <vt:lpstr>개요</vt:lpstr>
      <vt:lpstr>개요</vt:lpstr>
      <vt:lpstr>UI 설계</vt:lpstr>
      <vt:lpstr>기능 정의</vt:lpstr>
      <vt:lpstr>기능 정의</vt:lpstr>
      <vt:lpstr>기능 정의</vt:lpstr>
      <vt:lpstr>기능 정의</vt:lpstr>
      <vt:lpstr>기능 정의</vt:lpstr>
      <vt:lpstr>기능 정의</vt:lpstr>
      <vt:lpstr>기능 정의</vt:lpstr>
      <vt:lpstr>기능 정의</vt:lpstr>
      <vt:lpstr>PowerPoint 프레젠테이션</vt:lpstr>
      <vt:lpstr>기능 정의</vt:lpstr>
      <vt:lpstr>기능 정의</vt:lpstr>
      <vt:lpstr>기능 정의</vt:lpstr>
      <vt:lpstr>결과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이선희(Sunny Lee)</dc:creator>
  <cp:lastModifiedBy>KIMJH</cp:lastModifiedBy>
  <cp:revision>1073</cp:revision>
  <dcterms:created xsi:type="dcterms:W3CDTF">2016-05-20T04:46:02Z</dcterms:created>
  <dcterms:modified xsi:type="dcterms:W3CDTF">2024-09-12T08:43:23Z</dcterms:modified>
</cp:coreProperties>
</file>