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7" r:id="rId2"/>
    <p:sldId id="332" r:id="rId3"/>
    <p:sldId id="341" r:id="rId4"/>
    <p:sldId id="342" r:id="rId5"/>
    <p:sldId id="356" r:id="rId6"/>
    <p:sldId id="358" r:id="rId7"/>
    <p:sldId id="359" r:id="rId8"/>
    <p:sldId id="360" r:id="rId9"/>
    <p:sldId id="361" r:id="rId10"/>
    <p:sldId id="363" r:id="rId11"/>
    <p:sldId id="365" r:id="rId12"/>
    <p:sldId id="364" r:id="rId13"/>
    <p:sldId id="367" r:id="rId14"/>
    <p:sldId id="368" r:id="rId15"/>
    <p:sldId id="362" r:id="rId16"/>
    <p:sldId id="335" r:id="rId17"/>
  </p:sldIdLst>
  <p:sldSz cx="9906000" cy="6858000" type="A4"/>
  <p:notesSz cx="6858000" cy="9144000"/>
  <p:embeddedFontLst>
    <p:embeddedFont>
      <p:font typeface="Calibri Light" panose="020F0302020204030204" pitchFamily="34" charset="0"/>
      <p:regular r:id="rId20"/>
      <p: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308315B-5828-49D2-8744-93E7079DE1A3}">
          <p14:sldIdLst>
            <p14:sldId id="257"/>
            <p14:sldId id="332"/>
            <p14:sldId id="341"/>
            <p14:sldId id="342"/>
            <p14:sldId id="356"/>
            <p14:sldId id="358"/>
            <p14:sldId id="359"/>
            <p14:sldId id="360"/>
            <p14:sldId id="361"/>
            <p14:sldId id="363"/>
            <p14:sldId id="365"/>
            <p14:sldId id="364"/>
            <p14:sldId id="367"/>
            <p14:sldId id="368"/>
            <p14:sldId id="362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47320"/>
    <a:srgbClr val="E9520B"/>
    <a:srgbClr val="EC820E"/>
    <a:srgbClr val="FF9933"/>
    <a:srgbClr val="FFCC00"/>
    <a:srgbClr val="E47E0E"/>
    <a:srgbClr val="FFC000"/>
    <a:srgbClr val="404040"/>
    <a:srgbClr val="D44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86410"/>
  </p:normalViewPr>
  <p:slideViewPr>
    <p:cSldViewPr showGuides="1">
      <p:cViewPr varScale="1">
        <p:scale>
          <a:sx n="114" d="100"/>
          <a:sy n="114" d="100"/>
        </p:scale>
        <p:origin x="546" y="108"/>
      </p:cViewPr>
      <p:guideLst>
        <p:guide orient="horz" pos="2160"/>
        <p:guide pos="3120"/>
      </p:guideLst>
    </p:cSldViewPr>
  </p:slideViewPr>
  <p:outlineViewPr>
    <p:cViewPr>
      <p:scale>
        <a:sx n="50" d="100"/>
        <a:sy n="50" d="100"/>
      </p:scale>
      <p:origin x="0" y="-987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6B10-1B09-480E-9EAC-7453F6B2BC47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E6B7C-CF5F-4D82-98DA-3212977DB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98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49B7C-4794-4872-A925-753F194DD9F3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E8CA6-CB49-41F4-A2EA-358F92CD6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4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"/>
          <a:stretch/>
        </p:blipFill>
        <p:spPr>
          <a:xfrm>
            <a:off x="0" y="1"/>
            <a:ext cx="9906000" cy="6857999"/>
          </a:xfrm>
          <a:prstGeom prst="rect">
            <a:avLst/>
          </a:prstGeom>
        </p:spPr>
      </p:pic>
      <p:pic>
        <p:nvPicPr>
          <p:cNvPr id="4" name="Picture 3" descr="마크컬러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87199" y="188640"/>
            <a:ext cx="158548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211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-4006" y="-4506"/>
            <a:ext cx="9906000" cy="6858000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4591097" y="6520266"/>
            <a:ext cx="724421" cy="2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77" tIns="45539" rIns="91077" bIns="45539"/>
          <a:lstStyle/>
          <a:p>
            <a:pPr marL="0" marR="0" lvl="0" indent="0" algn="ctr" defTabSz="9101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12C3769-E4A2-4B9E-9272-6BE5FA27782E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ctr" defTabSz="91012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2" name="Picture 26" descr="한화로고_영문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25408" y="6525344"/>
            <a:ext cx="942753" cy="25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0492" y="6525344"/>
            <a:ext cx="2052228" cy="243861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166076" y="750641"/>
            <a:ext cx="90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7467172" y="750641"/>
            <a:ext cx="2268000" cy="0"/>
          </a:xfrm>
          <a:prstGeom prst="line">
            <a:avLst/>
          </a:prstGeom>
          <a:ln w="28575">
            <a:solidFill>
              <a:srgbClr val="F45A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147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4065">
          <p15:clr>
            <a:srgbClr val="FBAE40"/>
          </p15:clr>
        </p15:guide>
        <p15:guide id="3" pos="6056">
          <p15:clr>
            <a:srgbClr val="FBAE40"/>
          </p15:clr>
        </p15:guide>
        <p15:guide id="4" orient="horz" pos="95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0" y="0"/>
            <a:ext cx="448494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79000"/>
                </a:schemeClr>
              </a:gs>
              <a:gs pos="100000">
                <a:sysClr val="window" lastClr="FFFFFF">
                  <a:lumMod val="75000"/>
                  <a:alpha val="0"/>
                </a:sys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097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0" y="0"/>
            <a:ext cx="448494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79000"/>
                </a:schemeClr>
              </a:gs>
              <a:gs pos="100000">
                <a:sysClr val="window" lastClr="FFFFFF">
                  <a:lumMod val="75000"/>
                  <a:alpha val="0"/>
                </a:sys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620852" y="2672916"/>
            <a:ext cx="2664296" cy="1019682"/>
          </a:xfrm>
          <a:prstGeom prst="rect">
            <a:avLst/>
          </a:prstGeom>
          <a:noFill/>
        </p:spPr>
        <p:txBody>
          <a:bodyPr vert="horz" wrap="square" lIns="0" tIns="47710" rIns="0" bIns="47710" rtlCol="0" anchor="ctr">
            <a:spAutoFit/>
          </a:bodyPr>
          <a:lstStyle>
            <a:lvl1pPr lvl="0">
              <a:spcBef>
                <a:spcPct val="0"/>
              </a:spcBef>
              <a:buNone/>
              <a:defRPr sz="36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 algn="ctr"/>
            <a:r>
              <a:rPr lang="en-US" altLang="ko-KR" sz="60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</a:t>
            </a:r>
            <a:r>
              <a:rPr lang="en-US" altLang="ko-KR" sz="6000" b="1" spc="-3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&amp; A</a:t>
            </a:r>
            <a:endParaRPr lang="ko-KR" altLang="en-US" sz="6000" b="1" spc="-3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08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"/>
          <a:stretch/>
        </p:blipFill>
        <p:spPr>
          <a:xfrm>
            <a:off x="0" y="0"/>
            <a:ext cx="9906000" cy="6857999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964668" y="2996952"/>
            <a:ext cx="6480720" cy="1019682"/>
          </a:xfrm>
          <a:prstGeom prst="rect">
            <a:avLst/>
          </a:prstGeom>
          <a:noFill/>
        </p:spPr>
        <p:txBody>
          <a:bodyPr vert="horz" wrap="square" lIns="0" tIns="47710" rIns="0" bIns="47710" rtlCol="0" anchor="ctr">
            <a:spAutoFit/>
          </a:bodyPr>
          <a:lstStyle>
            <a:lvl1pPr lvl="0">
              <a:spcBef>
                <a:spcPct val="0"/>
              </a:spcBef>
              <a:buNone/>
              <a:defRPr sz="36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 algn="ctr"/>
            <a:r>
              <a:rPr lang="en-US" altLang="ko-KR" sz="6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End of document</a:t>
            </a:r>
          </a:p>
        </p:txBody>
      </p:sp>
    </p:spTree>
    <p:extLst>
      <p:ext uri="{BB962C8B-B14F-4D97-AF65-F5344CB8AC3E}">
        <p14:creationId xmlns:p14="http://schemas.microsoft.com/office/powerpoint/2010/main" val="76630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01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658A3-C337-411C-A39B-D6A40476A7DB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06AD-EC7C-45D6-81C7-B35D877E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0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9" r:id="rId3"/>
    <p:sldLayoutId id="2147483682" r:id="rId4"/>
    <p:sldLayoutId id="2147483681" r:id="rId5"/>
    <p:sldLayoutId id="2147483680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8102" y="2240868"/>
            <a:ext cx="89633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spc="-3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CodeReview</a:t>
            </a:r>
            <a:r>
              <a:rPr lang="ko-KR" altLang="en-US" sz="4400" b="1" spc="-3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점검 </a:t>
            </a:r>
            <a:r>
              <a:rPr lang="en-US" altLang="ko-KR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Tool</a:t>
            </a:r>
            <a:r>
              <a:rPr lang="ko-KR" altLang="en-US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endParaRPr lang="en-US" altLang="ko-KR" sz="4400" b="1" spc="-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개발 계획서</a:t>
            </a:r>
            <a:endParaRPr lang="en-US" altLang="ko-KR" sz="4400" b="1" spc="-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050" y="5656122"/>
            <a:ext cx="10823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2024.03.14</a:t>
            </a:r>
          </a:p>
          <a:p>
            <a:r>
              <a:rPr lang="ko-KR" altLang="en-US" sz="1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기술혁신팀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Straight Connector 44"/>
          <p:cNvCxnSpPr/>
          <p:nvPr/>
        </p:nvCxnSpPr>
        <p:spPr>
          <a:xfrm>
            <a:off x="7869324" y="561779"/>
            <a:ext cx="1584176" cy="0"/>
          </a:xfrm>
          <a:prstGeom prst="line">
            <a:avLst/>
          </a:prstGeom>
          <a:noFill/>
          <a:ln w="6350" cap="flat" cmpd="sng" algn="ctr">
            <a:noFill/>
            <a:prstDash val="soli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7509284" y="964899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영업비밀 또는 업무상 보호가 필요한 문서일 경우 </a:t>
            </a:r>
            <a:r>
              <a:rPr lang="en-US" altLang="ko-KR" sz="1000" b="1" dirty="0" smtClean="0">
                <a:latin typeface="+mn-ea"/>
              </a:rPr>
              <a:t>“Confidential” </a:t>
            </a:r>
            <a:r>
              <a:rPr lang="ko-KR" altLang="en-US" sz="1000" b="1" dirty="0" smtClean="0">
                <a:latin typeface="+mn-ea"/>
              </a:rPr>
              <a:t>표기</a:t>
            </a:r>
            <a:endParaRPr lang="ko-KR" altLang="en-US" sz="1000" b="1" dirty="0">
              <a:latin typeface="+mn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825241" y="571725"/>
            <a:ext cx="1439818" cy="369332"/>
            <a:chOff x="10420577" y="1866432"/>
            <a:chExt cx="1439818" cy="369332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0507501" y="1916832"/>
              <a:ext cx="12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10420577" y="1866432"/>
              <a:ext cx="1439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fontAlgn="base" latinLnBrk="0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altLang="ko-KR" kern="0" dirty="0">
                  <a:solidFill>
                    <a:srgbClr val="C0504D"/>
                  </a:solidFill>
                  <a:latin typeface="+mn-ea"/>
                </a:rPr>
                <a:t>Confidential</a:t>
              </a:r>
              <a:endParaRPr lang="ko-KR" altLang="en-US" kern="0" dirty="0">
                <a:solidFill>
                  <a:srgbClr val="C0504D"/>
                </a:solidFill>
                <a:latin typeface="+mn-ea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0505935" y="2191544"/>
              <a:ext cx="12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09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Try, Catch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예외 처리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3"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-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함수의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Body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에서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Try, Catch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문 적용 확인</a:t>
            </a:r>
            <a:endParaRPr lang="en-US" altLang="ko-KR" sz="20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3619165" y="5848456"/>
            <a:ext cx="2644404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함수 내에 </a:t>
            </a:r>
            <a:r>
              <a:rPr lang="en-US" altLang="ko-KR" sz="1100" dirty="0" smtClean="0"/>
              <a:t>Try, Catch</a:t>
            </a:r>
            <a:r>
              <a:rPr lang="ko-KR" altLang="en-US" sz="1100" dirty="0" smtClean="0"/>
              <a:t>문 적용 확인</a:t>
            </a:r>
            <a:endParaRPr lang="en-US" altLang="ko-KR" sz="11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02" y="2204864"/>
            <a:ext cx="6552730" cy="353473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2801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이력 작성 확인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이력 정보의 변수가 작성되어 있는지 확인</a:t>
            </a:r>
            <a:endParaRPr lang="en-US" altLang="ko-KR" sz="20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56" y="1811725"/>
            <a:ext cx="7214020" cy="200297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56556" y="2432508"/>
            <a:ext cx="5256584" cy="4204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63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하드 코딩 지양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(1)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for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문 동작을 상수로 동작하는 경우 체크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440" t="3328" r="1153" b="4775"/>
          <a:stretch/>
        </p:blipFill>
        <p:spPr>
          <a:xfrm>
            <a:off x="1136575" y="1880827"/>
            <a:ext cx="7704857" cy="19082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2288704" y="1880826"/>
            <a:ext cx="612068" cy="2909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99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하드 코딩 지양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(2)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대입 연산자에 문자열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or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숫자로 사용하는 경우 체크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476" t="4052" r="979" b="3032"/>
          <a:stretch/>
        </p:blipFill>
        <p:spPr>
          <a:xfrm>
            <a:off x="1136576" y="1880828"/>
            <a:ext cx="7452828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1316596" y="3032956"/>
            <a:ext cx="972108" cy="2189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47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976" t="2185" r="990" b="1678"/>
          <a:stretch/>
        </p:blipFill>
        <p:spPr>
          <a:xfrm>
            <a:off x="1100573" y="1916833"/>
            <a:ext cx="7236804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45600" y="980728"/>
            <a:ext cx="9342704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하드 코딩 지양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(3)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함수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or </a:t>
            </a:r>
            <a:r>
              <a:rPr lang="ko-KR" altLang="en-US" sz="14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조건문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사용시  숫자 및 문자열 사용하는 경우 체크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비적용 대상 케이스 설정하여 관리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(ex: </a:t>
            </a:r>
            <a:r>
              <a:rPr lang="en-US" altLang="ko-KR" sz="1400" b="1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DebugTN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altLang="ko-KR" sz="1400" b="1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StartThread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altLang="ko-KR" sz="1400" b="1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dpConnect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, delay, </a:t>
            </a:r>
            <a:r>
              <a:rPr lang="en-US" altLang="ko-KR" sz="1400" b="1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config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)</a:t>
            </a:r>
            <a:endParaRPr lang="en-US" altLang="ko-KR" sz="14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243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- Server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867568"/>
              </p:ext>
            </p:extLst>
          </p:nvPr>
        </p:nvGraphicFramePr>
        <p:xfrm>
          <a:off x="596516" y="1628800"/>
          <a:ext cx="8652538" cy="38121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5013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4860000">
                  <a:extLst>
                    <a:ext uri="{9D8B030D-6E8A-4147-A177-3AD203B41FA5}">
                      <a16:colId xmlns:a16="http://schemas.microsoft.com/office/drawing/2014/main" val="3637397950"/>
                    </a:ext>
                  </a:extLst>
                </a:gridCol>
              </a:tblGrid>
              <a:tr h="3145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코드 리뷰 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상세 내용 </a:t>
                      </a:r>
                      <a:r>
                        <a:rPr lang="en-US" altLang="ko-KR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Message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2880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성능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스크립트 </a:t>
                      </a:r>
                      <a:r>
                        <a:rPr lang="en-US" altLang="ko-KR" sz="1050" u="none" strike="noStrike" dirty="0">
                          <a:effectLst/>
                        </a:rPr>
                        <a:t>Active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 동작 조건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u="none" strike="noStrike" dirty="0" smtClean="0">
                          <a:effectLst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Loop</a:t>
                      </a:r>
                      <a:r>
                        <a:rPr lang="ko-KR" altLang="en-US" sz="1050" u="none" strike="noStrike" dirty="0">
                          <a:effectLst/>
                        </a:rPr>
                        <a:t>문 내에 처리 조건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 내에서 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delay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코드가 작성되지 않았습니다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22798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Event, Ctrl Manager </a:t>
                      </a:r>
                      <a:r>
                        <a:rPr lang="ko-KR" altLang="en-US" sz="1050" u="none" strike="noStrike" dirty="0">
                          <a:effectLst/>
                        </a:rPr>
                        <a:t>이벤트 교환 횟수 최소화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함수가 반복적으로 처리 되었습니다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277064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적절한 </a:t>
                      </a:r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처리 함수 사용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Callback </a:t>
                      </a:r>
                      <a:r>
                        <a:rPr lang="ko-KR" altLang="en-US" sz="1000" dirty="0" smtClean="0"/>
                        <a:t>함수에서 </a:t>
                      </a:r>
                      <a:r>
                        <a:rPr lang="en-US" altLang="ko-KR" sz="1000" dirty="0" smtClean="0"/>
                        <a:t>delay </a:t>
                      </a:r>
                      <a:r>
                        <a:rPr lang="ko-KR" altLang="en-US" sz="1000" dirty="0" smtClean="0"/>
                        <a:t>코드가 존재합니다</a:t>
                      </a:r>
                      <a:r>
                        <a:rPr lang="en-US" altLang="ko-KR" sz="1000" dirty="0" smtClean="0"/>
                        <a:t>. 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82299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 err="1">
                          <a:effectLst/>
                        </a:rPr>
                        <a:t>Raima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effectLst/>
                        </a:rPr>
                        <a:t>DB</a:t>
                      </a:r>
                      <a:r>
                        <a:rPr lang="en-US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증가 방지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 smtClean="0">
                          <a:effectLst/>
                        </a:rPr>
                        <a:t>- </a:t>
                      </a:r>
                      <a:endParaRPr lang="ko-KR" altLang="en-US" sz="10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09715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u="none" strike="noStrike" dirty="0" smtClean="0">
                          <a:effectLst/>
                        </a:rPr>
                        <a:t>Query </a:t>
                      </a:r>
                      <a:r>
                        <a:rPr lang="ko-KR" altLang="en-US" sz="1100" u="none" strike="noStrike" baseline="0" dirty="0" smtClean="0">
                          <a:effectLst/>
                        </a:rPr>
                        <a:t>검증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 smtClean="0">
                          <a:effectLst/>
                        </a:rPr>
                        <a:t>Query</a:t>
                      </a:r>
                      <a:r>
                        <a:rPr lang="en-US" altLang="ko-KR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정합성 검증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- </a:t>
                      </a:r>
                      <a:endParaRPr lang="ko-KR" altLang="en-US" sz="10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2157061"/>
                  </a:ext>
                </a:extLst>
              </a:tr>
              <a:tr h="2880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코드 표준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함수 예외 처리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 예외 처리가 되지 않았습니다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62841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>
                          <a:effectLst/>
                        </a:rPr>
                        <a:t>Try, Catch </a:t>
                      </a:r>
                      <a:r>
                        <a:rPr lang="ko-KR" altLang="en-US" sz="1050" u="none" strike="noStrike" dirty="0">
                          <a:effectLst/>
                        </a:rPr>
                        <a:t>예외처리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함수에 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try, Catch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예외 처리가 누락 되었습니다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75136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이력 정보 작성 확인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이력 정보가 누락되었습니다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16802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예상하지 못한 </a:t>
                      </a:r>
                      <a:r>
                        <a:rPr lang="en-US" altLang="ko-KR" sz="1050" u="none" strike="noStrike" dirty="0" smtClean="0">
                          <a:effectLst/>
                        </a:rPr>
                        <a:t>Logic </a:t>
                      </a:r>
                      <a:r>
                        <a:rPr lang="ko-KR" altLang="en-US" sz="1050" u="none" strike="noStrike" dirty="0" smtClean="0">
                          <a:effectLst/>
                        </a:rPr>
                        <a:t>동작 확인</a:t>
                      </a:r>
                      <a:r>
                        <a:rPr lang="en-US" altLang="ko-KR" sz="105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1050" u="none" strike="noStrike" dirty="0" smtClean="0">
                          <a:effectLst/>
                        </a:rPr>
                      </a:br>
                      <a:r>
                        <a:rPr lang="en-US" altLang="ko-KR" sz="1050" u="none" strike="noStrike" dirty="0" smtClean="0">
                          <a:effectLst/>
                        </a:rPr>
                        <a:t>(Logic </a:t>
                      </a:r>
                      <a:r>
                        <a:rPr lang="ko-KR" altLang="en-US" sz="1050" u="none" strike="noStrike" dirty="0" smtClean="0">
                          <a:effectLst/>
                        </a:rPr>
                        <a:t>요구사항 동작 체크</a:t>
                      </a:r>
                      <a:r>
                        <a:rPr lang="en-US" altLang="ko-KR" sz="1050" u="none" strike="noStrike" dirty="0" smtClean="0">
                          <a:effectLst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 smtClean="0">
                          <a:effectLst/>
                        </a:rPr>
                        <a:t>-</a:t>
                      </a:r>
                      <a:endParaRPr lang="ko-KR" altLang="en-US" sz="10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025296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하드 코딩 금지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하드 코딩으로 작성되었습니다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914727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불필요한 코드 </a:t>
                      </a:r>
                      <a:r>
                        <a:rPr lang="ko-KR" altLang="en-US" sz="1050" u="none" strike="noStrike" dirty="0" smtClean="0">
                          <a:effectLst/>
                        </a:rPr>
                        <a:t>금지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00" dirty="0" smtClean="0"/>
                        <a:t>변수가 사용 이력이 없습니다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447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6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784" y="979200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개발 공수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개발</a:t>
            </a:r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 </a:t>
            </a:r>
            <a:r>
              <a:rPr lang="ko-KR" altLang="en-US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계획서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87953"/>
              </p:ext>
            </p:extLst>
          </p:nvPr>
        </p:nvGraphicFramePr>
        <p:xfrm>
          <a:off x="1028564" y="1628800"/>
          <a:ext cx="8172908" cy="47692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2921769722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566665886"/>
                    </a:ext>
                  </a:extLst>
                </a:gridCol>
                <a:gridCol w="4968839">
                  <a:extLst>
                    <a:ext uri="{9D8B030D-6E8A-4147-A177-3AD203B41FA5}">
                      <a16:colId xmlns:a16="http://schemas.microsoft.com/office/drawing/2014/main" val="865690630"/>
                    </a:ext>
                  </a:extLst>
                </a:gridCol>
                <a:gridCol w="755797">
                  <a:extLst>
                    <a:ext uri="{9D8B030D-6E8A-4147-A177-3AD203B41FA5}">
                      <a16:colId xmlns:a16="http://schemas.microsoft.com/office/drawing/2014/main" val="3154329030"/>
                    </a:ext>
                  </a:extLst>
                </a:gridCol>
              </a:tblGrid>
              <a:tr h="1924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분류</a:t>
                      </a:r>
                      <a:endParaRPr lang="ko-KR" alt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내용</a:t>
                      </a:r>
                      <a:endParaRPr lang="ko-KR" altLang="en-US" sz="6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설명 </a:t>
                      </a:r>
                      <a:endParaRPr lang="ko-KR" alt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 err="1">
                          <a:effectLst/>
                        </a:rPr>
                        <a:t>투입공수</a:t>
                      </a:r>
                      <a:endParaRPr lang="ko-KR" alt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88137"/>
                  </a:ext>
                </a:extLst>
              </a:tr>
              <a:tr h="10440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분석 </a:t>
                      </a:r>
                      <a:r>
                        <a:rPr lang="en-US" altLang="ko-KR" sz="800" u="none" strike="noStrike" dirty="0">
                          <a:effectLst/>
                        </a:rPr>
                        <a:t>/ </a:t>
                      </a:r>
                      <a:r>
                        <a:rPr lang="ko-KR" altLang="en-US" sz="800" u="none" strike="noStrike" dirty="0">
                          <a:effectLst/>
                        </a:rPr>
                        <a:t>설계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기술검토 및 설계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요구사항 분석 및 기능 정의 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UI </a:t>
                      </a:r>
                      <a:r>
                        <a:rPr lang="ko-KR" altLang="en-US" sz="800" u="none" strike="noStrike" dirty="0">
                          <a:effectLst/>
                        </a:rPr>
                        <a:t>설계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M/D</a:t>
                      </a:r>
                    </a:p>
                  </a:txBody>
                  <a:tcPr marL="9525" marR="142875" marT="9525" marB="0" anchor="ctr"/>
                </a:tc>
                <a:extLst>
                  <a:ext uri="{0D108BD9-81ED-4DB2-BD59-A6C34878D82A}">
                    <a16:rowId xmlns:a16="http://schemas.microsoft.com/office/drawing/2014/main" val="699156240"/>
                  </a:ext>
                </a:extLst>
              </a:tr>
              <a:tr h="4024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개발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UI </a:t>
                      </a:r>
                      <a:r>
                        <a:rPr lang="ko-KR" altLang="en-US" sz="800" u="none" strike="noStrike">
                          <a:effectLst/>
                        </a:rPr>
                        <a:t>기능 구현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코드 리뷰 점검 </a:t>
                      </a:r>
                      <a:r>
                        <a:rPr lang="en-US" altLang="ko-KR" sz="800" u="none" strike="noStrike" dirty="0">
                          <a:effectLst/>
                        </a:rPr>
                        <a:t>Tool </a:t>
                      </a:r>
                      <a:r>
                        <a:rPr lang="ko-KR" altLang="en-US" sz="800" u="none" strike="noStrike" dirty="0">
                          <a:effectLst/>
                        </a:rPr>
                        <a:t>화면 구성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코드 리뷰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결과서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Export </a:t>
                      </a:r>
                      <a:r>
                        <a:rPr lang="ko-KR" altLang="en-US" sz="800" u="none" strike="noStrike" dirty="0">
                          <a:effectLst/>
                        </a:rPr>
                        <a:t>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M/D</a:t>
                      </a:r>
                    </a:p>
                  </a:txBody>
                  <a:tcPr marL="9525" marR="142875" marT="9525" marB="0" anchor="ctr"/>
                </a:tc>
                <a:extLst>
                  <a:ext uri="{0D108BD9-81ED-4DB2-BD59-A6C34878D82A}">
                    <a16:rowId xmlns:a16="http://schemas.microsoft.com/office/drawing/2014/main" val="3568693360"/>
                  </a:ext>
                </a:extLst>
              </a:tr>
              <a:tr h="1994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코드 리뷰 점검 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800" u="none" strike="noStrike" dirty="0" smtClean="0">
                          <a:effectLst/>
                        </a:rPr>
                      </a:br>
                      <a:r>
                        <a:rPr lang="ko-KR" altLang="en-US" sz="800" u="none" strike="noStrike" dirty="0" smtClean="0">
                          <a:effectLst/>
                        </a:rPr>
                        <a:t>기능 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[</a:t>
                      </a:r>
                      <a:r>
                        <a:rPr lang="ko-KR" altLang="en-US" sz="800" u="none" strike="noStrike" dirty="0">
                          <a:effectLst/>
                        </a:rPr>
                        <a:t>성능</a:t>
                      </a:r>
                      <a:r>
                        <a:rPr lang="en-US" altLang="ko-KR" sz="800" u="none" strike="noStrike" dirty="0">
                          <a:effectLst/>
                        </a:rPr>
                        <a:t>]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 - </a:t>
                      </a:r>
                      <a:r>
                        <a:rPr lang="ko-KR" altLang="en-US" sz="800" u="none" strike="noStrike" dirty="0">
                          <a:effectLst/>
                        </a:rPr>
                        <a:t>스크립트 동작 </a:t>
                      </a:r>
                      <a:r>
                        <a:rPr lang="en-US" altLang="ko-KR" sz="800" u="none" strike="noStrike" dirty="0">
                          <a:effectLst/>
                        </a:rPr>
                        <a:t>Active </a:t>
                      </a:r>
                      <a:r>
                        <a:rPr lang="ko-KR" altLang="en-US" sz="800" u="none" strike="noStrike" dirty="0">
                          <a:effectLst/>
                        </a:rPr>
                        <a:t>감시 적용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Loop</a:t>
                      </a:r>
                      <a:r>
                        <a:rPr lang="ko-KR" altLang="en-US" sz="800" u="none" strike="noStrike" dirty="0">
                          <a:effectLst/>
                        </a:rPr>
                        <a:t>문 내 처리 조건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이벤트 교환 횟수 최소화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적절한 </a:t>
                      </a:r>
                      <a:r>
                        <a:rPr lang="en-US" altLang="ko-KR" sz="800" u="none" strike="noStrike" dirty="0">
                          <a:effectLst/>
                        </a:rPr>
                        <a:t>DP </a:t>
                      </a:r>
                      <a:r>
                        <a:rPr lang="ko-KR" altLang="en-US" sz="800" u="none" strike="noStrike" dirty="0">
                          <a:effectLst/>
                        </a:rPr>
                        <a:t>처리 함수 사용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DP Query </a:t>
                      </a:r>
                      <a:r>
                        <a:rPr lang="ko-KR" altLang="en-US" sz="800" u="none" strike="noStrike" dirty="0">
                          <a:effectLst/>
                        </a:rPr>
                        <a:t>최적화 구현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Raima</a:t>
                      </a:r>
                      <a:r>
                        <a:rPr lang="en-US" altLang="ko-KR" sz="800" u="none" strike="noStrike" dirty="0">
                          <a:effectLst/>
                        </a:rPr>
                        <a:t> DB </a:t>
                      </a:r>
                      <a:r>
                        <a:rPr lang="ko-KR" altLang="en-US" sz="800" u="none" strike="noStrike" dirty="0">
                          <a:effectLst/>
                        </a:rPr>
                        <a:t>증가 방지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[DB]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 - DB </a:t>
                      </a:r>
                      <a:r>
                        <a:rPr lang="ko-KR" altLang="en-US" sz="800" u="none" strike="noStrike" dirty="0">
                          <a:effectLst/>
                        </a:rPr>
                        <a:t>쿼리 바인딩 처리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쿼리 주석 처리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쿼리 검증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DB Query Error 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[</a:t>
                      </a:r>
                      <a:r>
                        <a:rPr lang="ko-KR" altLang="en-US" sz="800" u="none" strike="noStrike" dirty="0">
                          <a:effectLst/>
                        </a:rPr>
                        <a:t>공통</a:t>
                      </a:r>
                      <a:r>
                        <a:rPr lang="en-US" altLang="ko-KR" sz="800" u="none" strike="noStrike" dirty="0">
                          <a:effectLst/>
                        </a:rPr>
                        <a:t>]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 - DP </a:t>
                      </a:r>
                      <a:r>
                        <a:rPr lang="ko-KR" altLang="en-US" sz="800" u="none" strike="noStrike" dirty="0">
                          <a:effectLst/>
                        </a:rPr>
                        <a:t>함수 예외처리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Try, Catch </a:t>
                      </a:r>
                      <a:r>
                        <a:rPr lang="ko-KR" altLang="en-US" sz="800" u="none" strike="noStrike" dirty="0">
                          <a:effectLst/>
                        </a:rPr>
                        <a:t>예외 처리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스크립트 버전 관리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제약 조건 확인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하드 코딩 지양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불필요한 코드 지양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미사용 코드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M/D</a:t>
                      </a:r>
                    </a:p>
                  </a:txBody>
                  <a:tcPr marL="9525" marR="142875" marT="9525" marB="0" anchor="ctr"/>
                </a:tc>
                <a:extLst>
                  <a:ext uri="{0D108BD9-81ED-4DB2-BD59-A6C34878D82A}">
                    <a16:rowId xmlns:a16="http://schemas.microsoft.com/office/drawing/2014/main" val="539354076"/>
                  </a:ext>
                </a:extLst>
              </a:tr>
              <a:tr h="5249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테스트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테스트 및 디버깅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기능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성능 테스트 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</a:rPr>
                        <a:t>&gt; </a:t>
                      </a:r>
                      <a:r>
                        <a:rPr lang="ko-KR" altLang="en-US" sz="800" u="none" strike="noStrike" dirty="0">
                          <a:effectLst/>
                        </a:rPr>
                        <a:t>테스트 케이스 작성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</a:rPr>
                        <a:t>&gt; </a:t>
                      </a:r>
                      <a:r>
                        <a:rPr lang="ko-KR" altLang="en-US" sz="800" u="none" strike="noStrike" dirty="0">
                          <a:effectLst/>
                        </a:rPr>
                        <a:t>기능 테스트 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/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코드리뷰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M/D</a:t>
                      </a:r>
                    </a:p>
                  </a:txBody>
                  <a:tcPr marL="9525" marR="142875" marT="9525" marB="0" anchor="ctr"/>
                </a:tc>
                <a:extLst>
                  <a:ext uri="{0D108BD9-81ED-4DB2-BD59-A6C34878D82A}">
                    <a16:rowId xmlns:a16="http://schemas.microsoft.com/office/drawing/2014/main" val="4244337214"/>
                  </a:ext>
                </a:extLst>
              </a:tr>
              <a:tr h="19248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합계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M/D</a:t>
                      </a:r>
                    </a:p>
                  </a:txBody>
                  <a:tcPr marL="9525" marR="142875" marT="9525" marB="0" anchor="ctr"/>
                </a:tc>
                <a:extLst>
                  <a:ext uri="{0D108BD9-81ED-4DB2-BD59-A6C34878D82A}">
                    <a16:rowId xmlns:a16="http://schemas.microsoft.com/office/drawing/2014/main" val="3887632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42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4198343" y="5010974"/>
            <a:ext cx="2916324" cy="1333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96516" y="3267371"/>
            <a:ext cx="7668852" cy="158482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5600" y="980728"/>
            <a:ext cx="9342704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개발 배경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리뷰는  품질 향상을 위해 필요하나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반복적이고</a:t>
            </a:r>
            <a:r>
              <a:rPr lang="en-US" altLang="ko-KR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시간 소모적인 작업으로 생산성 저하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비용 절감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반복적인 작업을 자동화 하여 코드 리뷰 시간을 단축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일관성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ko-KR" altLang="en-US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정해진 규칙과 알고리즘을 기반으로 코드를 분석하여 오류나 결함을 정확하게 식별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지속적인 개선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 자동화 도구는 지속적으로 개선되고 업데이트 가능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endParaRPr lang="en-US" altLang="ko-KR" sz="14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자동화 프로세스 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개요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449" y="3396723"/>
            <a:ext cx="864012" cy="936014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389901" y="3412507"/>
            <a:ext cx="1256738" cy="1269716"/>
            <a:chOff x="2695664" y="3401244"/>
            <a:chExt cx="1256738" cy="126971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549" y="3401244"/>
              <a:ext cx="814463" cy="98011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695664" y="4409350"/>
              <a:ext cx="12567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① </a:t>
              </a:r>
              <a:r>
                <a:rPr lang="en-US" altLang="ko-KR" sz="1100" dirty="0" smtClean="0"/>
                <a:t>Code Reviewer</a:t>
              </a:r>
              <a:endParaRPr lang="ko-KR" altLang="en-US" sz="11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974523" y="4425207"/>
            <a:ext cx="1889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③</a:t>
            </a:r>
            <a:r>
              <a:rPr lang="en-US" altLang="ko-KR" sz="1100" dirty="0" smtClean="0"/>
              <a:t>Code Review </a:t>
            </a:r>
            <a:r>
              <a:rPr lang="ko-KR" altLang="en-US" sz="1100" dirty="0" err="1" smtClean="0"/>
              <a:t>결과서</a:t>
            </a:r>
            <a:r>
              <a:rPr lang="ko-KR" altLang="en-US" sz="1100" dirty="0" smtClean="0"/>
              <a:t> 작성</a:t>
            </a:r>
            <a:endParaRPr lang="ko-KR" altLang="en-US" sz="11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3970687" y="3588917"/>
            <a:ext cx="1514338" cy="1101749"/>
            <a:chOff x="3970687" y="3588917"/>
            <a:chExt cx="1514338" cy="110174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5805" y="3588917"/>
              <a:ext cx="744103" cy="7327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70687" y="4429056"/>
              <a:ext cx="15143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② </a:t>
              </a:r>
              <a:r>
                <a:rPr lang="en-US" altLang="ko-KR" sz="1100" dirty="0" smtClean="0"/>
                <a:t>Code Review</a:t>
              </a:r>
              <a:endParaRPr lang="ko-KR" altLang="en-US" sz="1100" dirty="0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3212" y="3853497"/>
              <a:ext cx="382142" cy="459866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2367123" y="5178927"/>
            <a:ext cx="1256738" cy="1162505"/>
            <a:chOff x="2689196" y="5001330"/>
            <a:chExt cx="1256738" cy="116250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01767" y="5001330"/>
              <a:ext cx="831595" cy="90089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689196" y="5902225"/>
              <a:ext cx="12567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① </a:t>
              </a:r>
              <a:r>
                <a:rPr lang="en-US" altLang="ko-KR" sz="1100" dirty="0" smtClean="0"/>
                <a:t>Anyone</a:t>
              </a:r>
              <a:endParaRPr lang="ko-KR" altLang="en-US" sz="1100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596516" y="4904845"/>
            <a:ext cx="7668852" cy="158482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3445595" y="5146419"/>
            <a:ext cx="4456126" cy="1364290"/>
            <a:chOff x="3697687" y="5061293"/>
            <a:chExt cx="4456126" cy="136429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44740" y="5061293"/>
              <a:ext cx="846398" cy="89546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697687" y="5994696"/>
              <a:ext cx="44561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② </a:t>
              </a:r>
              <a:r>
                <a:rPr lang="en-US" altLang="ko-KR" sz="1100" dirty="0" smtClean="0"/>
                <a:t>Code Review Tool </a:t>
              </a:r>
              <a:r>
                <a:rPr lang="en-US" altLang="ko-KR" sz="1100" dirty="0" smtClean="0">
                  <a:sym typeface="Wingdings" panose="05000000000000000000" pitchFamily="2" charset="2"/>
                </a:rPr>
                <a:t> </a:t>
              </a:r>
              <a:r>
                <a:rPr lang="en-US" altLang="ko-KR" sz="1100" dirty="0"/>
                <a:t>Code Review </a:t>
              </a:r>
              <a:r>
                <a:rPr lang="ko-KR" altLang="en-US" sz="1100" dirty="0" err="1"/>
                <a:t>결과서</a:t>
              </a:r>
              <a:r>
                <a:rPr lang="ko-KR" altLang="en-US" sz="1100" dirty="0"/>
                <a:t> 작성</a:t>
              </a:r>
            </a:p>
            <a:p>
              <a:pPr algn="ctr"/>
              <a:endParaRPr lang="ko-KR" altLang="en-US" sz="1100" dirty="0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7156" y="5127319"/>
              <a:ext cx="715298" cy="774906"/>
            </a:xfrm>
            <a:prstGeom prst="rect">
              <a:avLst/>
            </a:prstGeom>
          </p:spPr>
        </p:pic>
        <p:sp>
          <p:nvSpPr>
            <p:cNvPr id="20" name="덧셈 기호 19"/>
            <p:cNvSpPr/>
            <p:nvPr/>
          </p:nvSpPr>
          <p:spPr>
            <a:xfrm>
              <a:off x="5686115" y="5273821"/>
              <a:ext cx="576064" cy="540064"/>
            </a:xfrm>
            <a:prstGeom prst="math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오른쪽 화살표 27"/>
          <p:cNvSpPr/>
          <p:nvPr/>
        </p:nvSpPr>
        <p:spPr>
          <a:xfrm>
            <a:off x="5664790" y="3834961"/>
            <a:ext cx="390717" cy="33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96515" y="3277766"/>
            <a:ext cx="1079715" cy="33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AS - IS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96515" y="4904845"/>
            <a:ext cx="1079715" cy="3310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TO-BE</a:t>
            </a:r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>
            <a:off x="3679016" y="3861018"/>
            <a:ext cx="390717" cy="33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>
            <a:off x="3640170" y="5483014"/>
            <a:ext cx="390717" cy="3383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387" y="3799965"/>
            <a:ext cx="382142" cy="4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0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98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점검 </a:t>
            </a:r>
            <a:r>
              <a:rPr lang="en-US" altLang="ko-KR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 </a:t>
            </a: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개발 플랫폼</a:t>
            </a:r>
            <a:endParaRPr lang="en-US" altLang="ko-KR" sz="1600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[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사용 편의성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 자동화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Tool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사용자가 사용이 쉬운 인터페이스 제공 필요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[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유지 보수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새로운 기능을 쉽게 추가할 수 있어야 하고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발견된 오류는 신속하게 수정이 가능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개요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362985"/>
              </p:ext>
            </p:extLst>
          </p:nvPr>
        </p:nvGraphicFramePr>
        <p:xfrm>
          <a:off x="1064568" y="2218283"/>
          <a:ext cx="7200800" cy="131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44">
                  <a:extLst>
                    <a:ext uri="{9D8B030D-6E8A-4147-A177-3AD203B41FA5}">
                      <a16:colId xmlns:a16="http://schemas.microsoft.com/office/drawing/2014/main" val="487116699"/>
                    </a:ext>
                  </a:extLst>
                </a:gridCol>
                <a:gridCol w="2785561">
                  <a:extLst>
                    <a:ext uri="{9D8B030D-6E8A-4147-A177-3AD203B41FA5}">
                      <a16:colId xmlns:a16="http://schemas.microsoft.com/office/drawing/2014/main" val="3006451524"/>
                    </a:ext>
                  </a:extLst>
                </a:gridCol>
                <a:gridCol w="2843595">
                  <a:extLst>
                    <a:ext uri="{9D8B030D-6E8A-4147-A177-3AD203B41FA5}">
                      <a16:colId xmlns:a16="http://schemas.microsoft.com/office/drawing/2014/main" val="2375278112"/>
                    </a:ext>
                  </a:extLst>
                </a:gridCol>
              </a:tblGrid>
              <a:tr h="313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개발 </a:t>
                      </a:r>
                      <a:r>
                        <a:rPr lang="en-US" altLang="ko-KR" sz="1200" dirty="0" smtClean="0"/>
                        <a:t>Tool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장점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단점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504345"/>
                  </a:ext>
                </a:extLst>
              </a:tr>
              <a:tr h="412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WinCC</a:t>
                      </a:r>
                      <a:r>
                        <a:rPr lang="en-US" altLang="ko-KR" sz="1200" b="1" baseline="0" dirty="0" smtClean="0"/>
                        <a:t> OA Panel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WinCC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OA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언어로 누구나 수정 가능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Tool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사용시 </a:t>
                      </a:r>
                      <a:r>
                        <a:rPr lang="en-US" altLang="ko-KR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GEDI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 필요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2632312"/>
                  </a:ext>
                </a:extLst>
              </a:tr>
              <a:tr h="592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Windows</a:t>
                      </a:r>
                      <a:r>
                        <a:rPr lang="en-US" altLang="ko-KR" sz="1200" b="1" baseline="0" dirty="0" smtClean="0"/>
                        <a:t> Tool</a:t>
                      </a:r>
                    </a:p>
                    <a:p>
                      <a:pPr algn="ctr" latinLnBrk="1"/>
                      <a:r>
                        <a:rPr lang="en-US" altLang="ko-KR" sz="1200" b="1" baseline="0" dirty="0" smtClean="0"/>
                        <a:t>(C#, Python </a:t>
                      </a:r>
                      <a:r>
                        <a:rPr lang="en-US" altLang="ko-KR" sz="1200" b="1" baseline="0" dirty="0" err="1" smtClean="0"/>
                        <a:t>QT</a:t>
                      </a:r>
                      <a:r>
                        <a:rPr lang="en-US" altLang="ko-KR" sz="1200" b="1" baseline="0" dirty="0" smtClean="0"/>
                        <a:t>)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환경 제약없이 실행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유지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보수시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Language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이해 필요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3743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3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107" y="1583535"/>
            <a:ext cx="7169690" cy="48851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5" name="TextBox 4"/>
          <p:cNvSpPr txBox="1"/>
          <p:nvPr/>
        </p:nvSpPr>
        <p:spPr>
          <a:xfrm>
            <a:off x="345600" y="980728"/>
            <a:ext cx="93427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 UI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초안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337045" y="4981673"/>
            <a:ext cx="1043834" cy="3604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 rot="5400000">
            <a:off x="7741948" y="4699588"/>
            <a:ext cx="234026" cy="27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7044118" y="3932460"/>
            <a:ext cx="1629687" cy="589710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더블 클릭 시  상</a:t>
            </a:r>
            <a:r>
              <a:rPr lang="ko-KR" altLang="en-US" sz="1100" dirty="0"/>
              <a:t>세</a:t>
            </a:r>
            <a:r>
              <a:rPr lang="ko-KR" altLang="en-US" sz="1100" dirty="0" smtClean="0"/>
              <a:t> 내용 </a:t>
            </a:r>
            <a:r>
              <a:rPr lang="ko-KR" altLang="en-US" sz="1100" dirty="0" err="1" smtClean="0"/>
              <a:t>팝업창</a:t>
            </a:r>
            <a:r>
              <a:rPr lang="ko-KR" altLang="en-US" sz="1100" dirty="0" smtClean="0"/>
              <a:t> 표시</a:t>
            </a:r>
            <a:endParaRPr lang="en-US" altLang="ko-KR" sz="11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577895" y="2739600"/>
            <a:ext cx="1474392" cy="38400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3445003" y="2636746"/>
            <a:ext cx="1629687" cy="589710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② 코드 리뷰 점검할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파일 선택</a:t>
            </a:r>
            <a:endParaRPr lang="en-US" altLang="ko-KR" sz="1100" dirty="0" smtClean="0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3142297" y="2796586"/>
            <a:ext cx="234026" cy="27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290287" y="1873157"/>
            <a:ext cx="350946" cy="3399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6650916" y="922454"/>
            <a:ext cx="1629687" cy="589710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코드 리뷰 수행할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파일 선택</a:t>
            </a:r>
            <a:endParaRPr lang="en-US" altLang="ko-KR" sz="1100" dirty="0" smtClean="0"/>
          </a:p>
        </p:txBody>
      </p:sp>
      <p:sp>
        <p:nvSpPr>
          <p:cNvPr id="17" name="오른쪽 화살표 16"/>
          <p:cNvSpPr/>
          <p:nvPr/>
        </p:nvSpPr>
        <p:spPr>
          <a:xfrm rot="5400000">
            <a:off x="7348747" y="1591872"/>
            <a:ext cx="234026" cy="27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44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- Server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751314"/>
              </p:ext>
            </p:extLst>
          </p:nvPr>
        </p:nvGraphicFramePr>
        <p:xfrm>
          <a:off x="724953" y="1628800"/>
          <a:ext cx="8583998" cy="4120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637397950"/>
                    </a:ext>
                  </a:extLst>
                </a:gridCol>
                <a:gridCol w="3366233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3345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코드 리뷰 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검증 가능성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4416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성능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스크립트 </a:t>
                      </a:r>
                      <a:r>
                        <a:rPr lang="en-US" altLang="ko-KR" sz="1050" u="none" strike="noStrike" dirty="0">
                          <a:effectLst/>
                        </a:rPr>
                        <a:t>Active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 동작 조건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u="none" strike="noStrike" dirty="0" smtClean="0">
                          <a:effectLst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 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코드 구현에 따른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Active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조건 패턴 확인 불가능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Loop</a:t>
                      </a:r>
                      <a:r>
                        <a:rPr lang="ko-KR" altLang="en-US" sz="1050" u="none" strike="noStrike" dirty="0">
                          <a:effectLst/>
                        </a:rPr>
                        <a:t>문 내에 처리 조건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baseline="0" dirty="0" smtClean="0">
                          <a:effectLst/>
                        </a:rPr>
                        <a:t>  - while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문 내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delay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적용 확인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227982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Event, Ctrl Manager </a:t>
                      </a:r>
                      <a:r>
                        <a:rPr lang="ko-KR" altLang="en-US" sz="1050" u="none" strike="noStrike" dirty="0">
                          <a:effectLst/>
                        </a:rPr>
                        <a:t>이벤트 교환 횟수 최소화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  - </a:t>
                      </a:r>
                      <a:r>
                        <a:rPr lang="en-US" altLang="ko-KR" sz="900" u="none" strike="noStrike" dirty="0" err="1" smtClean="0">
                          <a:effectLst/>
                        </a:rPr>
                        <a:t>dpGet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, </a:t>
                      </a:r>
                      <a:r>
                        <a:rPr lang="en-US" altLang="ko-KR" sz="900" u="none" strike="noStrike" dirty="0" err="1" smtClean="0">
                          <a:effectLst/>
                        </a:rPr>
                        <a:t>dpSet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연속 처리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 경우 확인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2770648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적절한 </a:t>
                      </a:r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처리 함수 사용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 - Callback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함수 내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Delay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처리 경우 확인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822993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 err="1">
                          <a:effectLst/>
                        </a:rPr>
                        <a:t>Raima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effectLst/>
                        </a:rPr>
                        <a:t>DB</a:t>
                      </a:r>
                      <a:r>
                        <a:rPr lang="en-US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증가 방지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u="none" strike="noStrike" dirty="0" smtClean="0">
                          <a:effectLst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- </a:t>
                      </a:r>
                      <a:r>
                        <a:rPr lang="en-US" altLang="ko-KR" sz="900" u="none" strike="noStrike" baseline="0" dirty="0" err="1" smtClean="0">
                          <a:effectLst/>
                        </a:rPr>
                        <a:t>dpSet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처리하는 대상의 </a:t>
                      </a:r>
                      <a:r>
                        <a:rPr lang="en-US" altLang="ko-KR" sz="900" u="none" strike="noStrike" baseline="0" dirty="0" err="1" smtClean="0">
                          <a:effectLst/>
                        </a:rPr>
                        <a:t>DataPoint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확인 어려움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0971575"/>
                  </a:ext>
                </a:extLst>
              </a:tr>
              <a:tr h="34416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u="none" strike="noStrike" dirty="0" smtClean="0">
                          <a:effectLst/>
                        </a:rPr>
                        <a:t>Query </a:t>
                      </a:r>
                      <a:r>
                        <a:rPr lang="ko-KR" altLang="en-US" sz="1100" u="none" strike="noStrike" baseline="0" dirty="0" smtClean="0">
                          <a:effectLst/>
                        </a:rPr>
                        <a:t>검증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 smtClean="0">
                          <a:effectLst/>
                        </a:rPr>
                        <a:t>Query</a:t>
                      </a:r>
                      <a:r>
                        <a:rPr lang="en-US" altLang="ko-KR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정합성 검증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  - Query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에 문자열의 정합성 체크 확인 어려움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2157061"/>
                  </a:ext>
                </a:extLst>
              </a:tr>
              <a:tr h="34416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코드 표준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함수 예외 처리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DP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처리 함수 확인하여 예외처리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628410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>
                          <a:effectLst/>
                        </a:rPr>
                        <a:t>Try, Catch </a:t>
                      </a:r>
                      <a:r>
                        <a:rPr lang="ko-KR" altLang="en-US" sz="1050" u="none" strike="noStrike" dirty="0">
                          <a:effectLst/>
                        </a:rPr>
                        <a:t>예외처리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함수 내에서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try/catch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예외처리 작성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751360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이력 작성 체크 확인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스크립트 버전 및 배포 이력 작성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168024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하드 코딩 </a:t>
                      </a:r>
                      <a:r>
                        <a:rPr lang="ko-KR" altLang="en-US" sz="1050" u="none" strike="noStrike" dirty="0">
                          <a:effectLst/>
                        </a:rPr>
                        <a:t>지양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함수내 하드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 코딩으로 작성된 경우 확인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br>
                        <a:rPr lang="en-US" altLang="ko-KR" sz="900" u="none" strike="noStrike" baseline="0" dirty="0" smtClean="0">
                          <a:effectLst/>
                        </a:rPr>
                      </a:br>
                      <a:r>
                        <a:rPr lang="en-US" altLang="ko-KR" sz="900" u="none" strike="noStrike" baseline="0" dirty="0" smtClean="0">
                          <a:effectLst/>
                        </a:rPr>
                        <a:t>   ex)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하드 코딩 정의는 상세 페이지에서 설명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9147278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불필요한 코드 지양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미사용 함수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변수 유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/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무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 확인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447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31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Loop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문내 처리 조건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Loop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문 내에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delay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적용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확인</a:t>
            </a:r>
            <a:endParaRPr lang="en-US" altLang="ko-KR" sz="14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698681" y="2240868"/>
            <a:ext cx="6636542" cy="3816423"/>
            <a:chOff x="1124770" y="1674399"/>
            <a:chExt cx="8184714" cy="480279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rcRect l="4380" r="9645" b="3500"/>
            <a:stretch/>
          </p:blipFill>
          <p:spPr>
            <a:xfrm>
              <a:off x="3908883" y="1674399"/>
              <a:ext cx="2088233" cy="418333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/>
            <a:srcRect r="2059" b="4638"/>
            <a:stretch/>
          </p:blipFill>
          <p:spPr>
            <a:xfrm>
              <a:off x="1124770" y="1688512"/>
              <a:ext cx="2108342" cy="416922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/>
            <a:srcRect l="4867" t="1812" b="2060"/>
            <a:stretch/>
          </p:blipFill>
          <p:spPr>
            <a:xfrm>
              <a:off x="7005228" y="1674399"/>
              <a:ext cx="2111313" cy="4275906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3" name="순서도: 처리 12"/>
            <p:cNvSpPr/>
            <p:nvPr/>
          </p:nvSpPr>
          <p:spPr>
            <a:xfrm>
              <a:off x="1140237" y="5985285"/>
              <a:ext cx="2108344" cy="491904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① </a:t>
              </a:r>
              <a:r>
                <a:rPr lang="en-US" altLang="ko-KR" sz="1100" dirty="0" smtClean="0"/>
                <a:t>while</a:t>
              </a:r>
              <a:r>
                <a:rPr lang="ko-KR" altLang="en-US" sz="1100" dirty="0" smtClean="0"/>
                <a:t>문 코드 찾기</a:t>
              </a:r>
              <a:endParaRPr lang="en-US" altLang="ko-KR" sz="1100" dirty="0" smtClean="0"/>
            </a:p>
          </p:txBody>
        </p:sp>
        <p:sp>
          <p:nvSpPr>
            <p:cNvPr id="14" name="순서도: 처리 13"/>
            <p:cNvSpPr/>
            <p:nvPr/>
          </p:nvSpPr>
          <p:spPr>
            <a:xfrm>
              <a:off x="3490705" y="5997505"/>
              <a:ext cx="2890835" cy="479686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② </a:t>
              </a:r>
              <a:r>
                <a:rPr lang="en-US" altLang="ko-KR" sz="1100" dirty="0" smtClean="0"/>
                <a:t>while</a:t>
              </a:r>
              <a:r>
                <a:rPr lang="ko-KR" altLang="en-US" sz="1100" dirty="0" smtClean="0"/>
                <a:t>문 내의 블록 문은 제외</a:t>
              </a:r>
              <a:endParaRPr lang="en-US" altLang="ko-KR" sz="1100" dirty="0" smtClean="0"/>
            </a:p>
          </p:txBody>
        </p:sp>
        <p:sp>
          <p:nvSpPr>
            <p:cNvPr id="15" name="순서도: 처리 14"/>
            <p:cNvSpPr/>
            <p:nvPr/>
          </p:nvSpPr>
          <p:spPr>
            <a:xfrm>
              <a:off x="6809316" y="5997506"/>
              <a:ext cx="2500168" cy="479684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③ </a:t>
              </a:r>
              <a:r>
                <a:rPr lang="en-US" altLang="ko-KR" sz="1100" dirty="0" smtClean="0"/>
                <a:t>while</a:t>
              </a:r>
              <a:r>
                <a:rPr lang="ko-KR" altLang="en-US" sz="1100" dirty="0" smtClean="0"/>
                <a:t>문 내 </a:t>
              </a:r>
              <a:r>
                <a:rPr lang="en-US" altLang="ko-KR" sz="1100" dirty="0" smtClean="0"/>
                <a:t>delay </a:t>
              </a:r>
              <a:r>
                <a:rPr lang="ko-KR" altLang="en-US" sz="1100" dirty="0" smtClean="0"/>
                <a:t>위치 정상 확인</a:t>
              </a:r>
              <a:endParaRPr lang="en-US" altLang="ko-KR" sz="11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468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이벤트 교환 횟수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최소화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for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문 </a:t>
            </a:r>
            <a:r>
              <a:rPr lang="ko-KR" altLang="en-US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내에 </a:t>
            </a:r>
            <a:r>
              <a:rPr lang="en-US" altLang="ko-KR" sz="1400" b="1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dp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함수 연속 처리 체크</a:t>
            </a:r>
            <a:endParaRPr lang="en-US" altLang="ko-KR" sz="14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1567648" y="5250395"/>
            <a:ext cx="2108344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</a:t>
            </a:r>
            <a:r>
              <a:rPr lang="en-US" altLang="ko-KR" sz="1100" dirty="0" smtClean="0"/>
              <a:t>for</a:t>
            </a:r>
            <a:r>
              <a:rPr lang="ko-KR" altLang="en-US" sz="1100" dirty="0" smtClean="0"/>
              <a:t>문 코드 찾기</a:t>
            </a:r>
            <a:endParaRPr lang="en-US" altLang="ko-KR" sz="11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364" t="8052" r="1893" b="2222"/>
          <a:stretch/>
        </p:blipFill>
        <p:spPr>
          <a:xfrm>
            <a:off x="1244589" y="2132857"/>
            <a:ext cx="2916324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순서도: 처리 8"/>
          <p:cNvSpPr/>
          <p:nvPr/>
        </p:nvSpPr>
        <p:spPr>
          <a:xfrm>
            <a:off x="4772980" y="3677253"/>
            <a:ext cx="3528392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②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for</a:t>
            </a:r>
            <a:r>
              <a:rPr lang="ko-KR" altLang="en-US" sz="1100" dirty="0" smtClean="0"/>
              <a:t>문 내 </a:t>
            </a:r>
            <a:r>
              <a:rPr lang="en-US" altLang="ko-KR" sz="1100" dirty="0" err="1" smtClean="0"/>
              <a:t>dpGet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dpSet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연속 처리 확인</a:t>
            </a:r>
            <a:endParaRPr lang="en-US" altLang="ko-KR" sz="1100" dirty="0" smtClean="0"/>
          </a:p>
        </p:txBody>
      </p:sp>
      <p:sp>
        <p:nvSpPr>
          <p:cNvPr id="10" name="오른쪽 중괄호 9"/>
          <p:cNvSpPr/>
          <p:nvPr/>
        </p:nvSpPr>
        <p:spPr>
          <a:xfrm>
            <a:off x="4340932" y="3101189"/>
            <a:ext cx="252028" cy="1800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32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적절한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DP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처리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함수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3"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Callback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함수 내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delay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체크</a:t>
            </a:r>
            <a:endParaRPr lang="en-US" altLang="ko-KR" sz="1400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308" t="8057" r="24785" b="-2990"/>
          <a:stretch/>
        </p:blipFill>
        <p:spPr>
          <a:xfrm>
            <a:off x="776536" y="2348880"/>
            <a:ext cx="4068452" cy="23528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순서도: 처리 8"/>
          <p:cNvSpPr/>
          <p:nvPr/>
        </p:nvSpPr>
        <p:spPr>
          <a:xfrm>
            <a:off x="1452556" y="4849539"/>
            <a:ext cx="2644404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</a:t>
            </a:r>
            <a:r>
              <a:rPr lang="en-US" altLang="ko-KR" sz="1100" dirty="0" smtClean="0"/>
              <a:t>Callback </a:t>
            </a:r>
            <a:r>
              <a:rPr lang="ko-KR" altLang="en-US" sz="1100" dirty="0" smtClean="0"/>
              <a:t>함수 호출 코드 확인</a:t>
            </a:r>
            <a:endParaRPr lang="en-US" altLang="ko-KR" sz="11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2880" t="15590" r="2082" b="6459"/>
          <a:stretch/>
        </p:blipFill>
        <p:spPr>
          <a:xfrm>
            <a:off x="5709084" y="3320989"/>
            <a:ext cx="3564396" cy="12601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순서도: 처리 11"/>
          <p:cNvSpPr/>
          <p:nvPr/>
        </p:nvSpPr>
        <p:spPr>
          <a:xfrm>
            <a:off x="6154129" y="4849539"/>
            <a:ext cx="2644404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② </a:t>
            </a:r>
            <a:r>
              <a:rPr lang="en-US" altLang="ko-KR" sz="1100" dirty="0" smtClean="0"/>
              <a:t>Callback </a:t>
            </a:r>
            <a:r>
              <a:rPr lang="ko-KR" altLang="en-US" sz="1100" dirty="0" smtClean="0"/>
              <a:t>함수에서 </a:t>
            </a:r>
            <a:r>
              <a:rPr lang="en-US" altLang="ko-KR" sz="1100" dirty="0" smtClean="0"/>
              <a:t>delay </a:t>
            </a:r>
            <a:r>
              <a:rPr lang="ko-KR" altLang="en-US" sz="1100" dirty="0" smtClean="0"/>
              <a:t>체크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18753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DP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함수 예외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처리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3"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-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DP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함수 예외처리 적용 확인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(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함수 처리 실패 확인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)</a:t>
            </a:r>
            <a:endParaRPr lang="en-US" altLang="ko-KR" sz="20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711" t="5322"/>
          <a:stretch/>
        </p:blipFill>
        <p:spPr>
          <a:xfrm>
            <a:off x="1892660" y="2096852"/>
            <a:ext cx="6205426" cy="38430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순서도: 처리 6"/>
          <p:cNvSpPr/>
          <p:nvPr/>
        </p:nvSpPr>
        <p:spPr>
          <a:xfrm>
            <a:off x="3619165" y="6057939"/>
            <a:ext cx="2644404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 </a:t>
            </a:r>
            <a:r>
              <a:rPr lang="en-US" altLang="ko-KR" sz="1100" dirty="0" smtClean="0"/>
              <a:t>DP </a:t>
            </a:r>
            <a:r>
              <a:rPr lang="ko-KR" altLang="en-US" sz="1100" dirty="0" smtClean="0"/>
              <a:t>함수 실패에 대한 예외 처리 확인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40901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37066</TotalTime>
  <Words>858</Words>
  <Application>Microsoft Office PowerPoint</Application>
  <PresentationFormat>A4 용지(210x297mm)</PresentationFormat>
  <Paragraphs>178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Calibri Light</vt:lpstr>
      <vt:lpstr>Calibri</vt:lpstr>
      <vt:lpstr>Wingdings</vt:lpstr>
      <vt:lpstr>맑은 고딕</vt:lpstr>
      <vt:lpstr>Arial</vt:lpstr>
      <vt:lpstr>Office 테마</vt:lpstr>
      <vt:lpstr>PowerPoint 프레젠테이션</vt:lpstr>
      <vt:lpstr>개요</vt:lpstr>
      <vt:lpstr>개요</vt:lpstr>
      <vt:lpstr>UI 설계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개발 계획서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이선희(Sunny Lee)</dc:creator>
  <cp:lastModifiedBy>KIMJH</cp:lastModifiedBy>
  <cp:revision>1022</cp:revision>
  <dcterms:created xsi:type="dcterms:W3CDTF">2016-05-20T04:46:02Z</dcterms:created>
  <dcterms:modified xsi:type="dcterms:W3CDTF">2024-09-03T09:39:38Z</dcterms:modified>
</cp:coreProperties>
</file>