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32" r:id="rId3"/>
    <p:sldId id="341" r:id="rId4"/>
    <p:sldId id="342" r:id="rId5"/>
    <p:sldId id="356" r:id="rId6"/>
    <p:sldId id="357" r:id="rId7"/>
    <p:sldId id="358" r:id="rId8"/>
    <p:sldId id="359" r:id="rId9"/>
    <p:sldId id="360" r:id="rId10"/>
    <p:sldId id="361" r:id="rId11"/>
    <p:sldId id="343" r:id="rId12"/>
    <p:sldId id="344" r:id="rId13"/>
    <p:sldId id="348" r:id="rId14"/>
    <p:sldId id="350" r:id="rId15"/>
    <p:sldId id="349" r:id="rId16"/>
    <p:sldId id="351" r:id="rId17"/>
    <p:sldId id="352" r:id="rId18"/>
    <p:sldId id="354" r:id="rId19"/>
    <p:sldId id="353" r:id="rId20"/>
    <p:sldId id="347" r:id="rId21"/>
    <p:sldId id="335" r:id="rId22"/>
    <p:sldId id="355" r:id="rId23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57"/>
            <p14:sldId id="358"/>
            <p14:sldId id="359"/>
            <p14:sldId id="360"/>
            <p14:sldId id="361"/>
            <p14:sldId id="343"/>
            <p14:sldId id="344"/>
            <p14:sldId id="348"/>
            <p14:sldId id="350"/>
            <p14:sldId id="349"/>
            <p14:sldId id="351"/>
            <p14:sldId id="352"/>
            <p14:sldId id="354"/>
            <p14:sldId id="353"/>
            <p14:sldId id="347"/>
            <p14:sldId id="33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566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488559"/>
            <a:ext cx="7223950" cy="4644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순서도: 처리 9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76863"/>
              </p:ext>
            </p:extLst>
          </p:nvPr>
        </p:nvGraphicFramePr>
        <p:xfrm>
          <a:off x="668524" y="1664806"/>
          <a:ext cx="8874845" cy="45608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스크립트 동작 </a:t>
                      </a:r>
                      <a:r>
                        <a:rPr lang="en-US" altLang="ko-KR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감시 적용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while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 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7222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코드가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내에 사용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Callback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DP Query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최적화 구현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3517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처리하는 변수에 저장하는 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517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</a:t>
                      </a:r>
                      <a:r>
                        <a:rPr lang="ko-KR" altLang="en-US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바인딩  </a:t>
                      </a:r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주석 처리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쿼리 검증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altLang="ko-KR" sz="9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DB Query Error</a:t>
                      </a:r>
                      <a:endParaRPr 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DB Query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확인 어려움</a:t>
                      </a:r>
                      <a:endParaRPr 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2459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함수내에서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try~catch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스크립트 이력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제약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제약 조건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지역변수에서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1388604" y="1795285"/>
            <a:ext cx="1692188" cy="604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시작</a:t>
            </a:r>
            <a:endParaRPr lang="ko-KR" altLang="en-US" sz="1400" b="1" dirty="0"/>
          </a:p>
        </p:txBody>
      </p:sp>
      <p:sp>
        <p:nvSpPr>
          <p:cNvPr id="3" name="순서도: 처리 2"/>
          <p:cNvSpPr/>
          <p:nvPr/>
        </p:nvSpPr>
        <p:spPr>
          <a:xfrm>
            <a:off x="884548" y="3125231"/>
            <a:ext cx="2700300" cy="45116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Code</a:t>
            </a:r>
            <a:r>
              <a:rPr lang="ko-KR" altLang="en-US" sz="1400" b="1" dirty="0" smtClean="0"/>
              <a:t>의 구조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Level</a:t>
            </a:r>
            <a:r>
              <a:rPr lang="ko-KR" altLang="en-US" sz="1400" b="1" dirty="0" smtClean="0"/>
              <a:t> 구조화</a:t>
            </a:r>
            <a:endParaRPr lang="ko-KR" altLang="en-US" sz="14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2072680" y="2607700"/>
            <a:ext cx="324036" cy="3627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7" name="순서도: 처리 6"/>
          <p:cNvSpPr/>
          <p:nvPr/>
        </p:nvSpPr>
        <p:spPr>
          <a:xfrm>
            <a:off x="884548" y="4185661"/>
            <a:ext cx="2700300" cy="45116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코드 리뷰 항목 점검</a:t>
            </a:r>
            <a:endParaRPr lang="ko-KR" altLang="en-US" sz="14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889715" y="5246091"/>
            <a:ext cx="2700300" cy="45116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점검 결과 출력</a:t>
            </a:r>
            <a:endParaRPr lang="ko-KR" altLang="en-US" sz="14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2072680" y="3727948"/>
            <a:ext cx="324036" cy="3627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11" name="아래쪽 화살표 10"/>
          <p:cNvSpPr/>
          <p:nvPr/>
        </p:nvSpPr>
        <p:spPr>
          <a:xfrm>
            <a:off x="2072680" y="4766315"/>
            <a:ext cx="324036" cy="3627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06266"/>
              </p:ext>
            </p:extLst>
          </p:nvPr>
        </p:nvGraphicFramePr>
        <p:xfrm>
          <a:off x="4304928" y="3152091"/>
          <a:ext cx="4934999" cy="23247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1950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540638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2325398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1254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코드 리뷰 항목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1234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6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600" u="none" strike="noStrike" dirty="0">
                          <a:effectLst/>
                        </a:rPr>
                        <a:t>감시 적용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>
                          <a:effectLst/>
                        </a:rPr>
                        <a:t>Loop</a:t>
                      </a:r>
                      <a:r>
                        <a:rPr lang="ko-KR" altLang="en-US" sz="600" u="none" strike="noStrike" dirty="0">
                          <a:effectLst/>
                        </a:rPr>
                        <a:t>문 내에 처리 조건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while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 별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353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60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dpGet</a:t>
                      </a:r>
                      <a:r>
                        <a:rPr lang="en-US" altLang="ko-KR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코드가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내에 사용 확인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600" u="none" strike="noStrike" dirty="0">
                          <a:effectLst/>
                        </a:rPr>
                        <a:t>DP </a:t>
                      </a:r>
                      <a:r>
                        <a:rPr lang="ko-KR" altLang="en-US" sz="600" u="none" strike="noStrike" dirty="0">
                          <a:effectLst/>
                        </a:rPr>
                        <a:t>처리 함수 사용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effectLst/>
                        </a:rPr>
                        <a:t>DP Query </a:t>
                      </a:r>
                      <a:r>
                        <a:rPr lang="ko-KR" altLang="en-US" sz="600" u="none" strike="noStrike" dirty="0">
                          <a:effectLst/>
                        </a:rPr>
                        <a:t>최적화 구현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들이 함수화 처리되어 완성된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어려움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2353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en-US" sz="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시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대상이 </a:t>
                      </a:r>
                      <a:r>
                        <a:rPr lang="en-US" altLang="ko-KR" sz="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확인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6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사용있는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경우 에러 판단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12347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 smtClean="0">
                          <a:effectLst/>
                        </a:rPr>
                        <a:t>DB </a:t>
                      </a:r>
                      <a:r>
                        <a:rPr lang="ko-KR" altLang="en-US" sz="600" u="none" strike="noStrike" dirty="0" smtClean="0">
                          <a:effectLst/>
                        </a:rPr>
                        <a:t>쿼리 바인딩  </a:t>
                      </a:r>
                      <a:r>
                        <a:rPr lang="ko-KR" altLang="en-US" sz="600" u="none" strike="noStrike" dirty="0">
                          <a:effectLst/>
                        </a:rPr>
                        <a:t>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Query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문에서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절에서 바인딩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쿼리 주석 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DB Query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문에서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/**/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확인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쿼리 검증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effectLst/>
                        </a:rPr>
                        <a:t>DB Query Error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Query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후 실패 동작 확인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12347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600" u="none" strike="noStrike" dirty="0">
                          <a:effectLst/>
                        </a:rPr>
                        <a:t>DP </a:t>
                      </a:r>
                      <a:r>
                        <a:rPr lang="ko-KR" altLang="en-US" sz="600" u="none" strike="noStrike" dirty="0">
                          <a:effectLst/>
                        </a:rPr>
                        <a:t>함수 예외 처리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DP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함수 확인하여 예외처리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60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600" u="none" strike="noStrike" dirty="0">
                          <a:effectLst/>
                        </a:rPr>
                        <a:t>예외처리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내에서 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try~catch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작성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스크립트 이력 관리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제약 조건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 err="1">
                          <a:effectLst/>
                        </a:rPr>
                        <a:t>하드코딩</a:t>
                      </a:r>
                      <a:r>
                        <a:rPr lang="ko-KR" altLang="en-US" sz="600" u="none" strike="noStrike" dirty="0">
                          <a:effectLst/>
                        </a:rPr>
                        <a:t> 지양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지역변수에서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12347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600" u="none" strike="noStrike" dirty="0">
                          <a:effectLst/>
                        </a:rPr>
                        <a:t>불필요한 코드 지양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  <p:cxnSp>
        <p:nvCxnSpPr>
          <p:cNvPr id="15" name="구부러진 연결선 14"/>
          <p:cNvCxnSpPr>
            <a:stCxn id="7" idx="3"/>
            <a:endCxn id="12" idx="1"/>
          </p:cNvCxnSpPr>
          <p:nvPr/>
        </p:nvCxnSpPr>
        <p:spPr>
          <a:xfrm flipV="1">
            <a:off x="3584848" y="4314487"/>
            <a:ext cx="720080" cy="967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/>
              <a:t>스크립트 동작 </a:t>
            </a:r>
            <a:r>
              <a:rPr lang="en-US" altLang="ko-KR" sz="1200" dirty="0"/>
              <a:t>Active </a:t>
            </a:r>
            <a:r>
              <a:rPr lang="ko-KR" altLang="en-US" sz="1200" dirty="0"/>
              <a:t>감시 </a:t>
            </a:r>
            <a:r>
              <a:rPr lang="ko-KR" altLang="en-US" sz="1200" dirty="0" smtClean="0"/>
              <a:t>적용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이중화 중복 처리 코드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처리 확인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30120"/>
              </p:ext>
            </p:extLst>
          </p:nvPr>
        </p:nvGraphicFramePr>
        <p:xfrm>
          <a:off x="1083585" y="2583458"/>
          <a:ext cx="7866733" cy="790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67254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Query(Insert, Update,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Delete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코드보다 상위 레벨에서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Active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조건 확인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459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코드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3585" y="3712328"/>
            <a:ext cx="7937867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value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map_humi_status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map_humi_sp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sp_index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formatTime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:%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tNow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makeDynString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tag_name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pjt_id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ctrl_date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pre_sp_value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curr_sp_value,host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EQP_NO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BEFORE_VAL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AFTER_VAL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CLIENT_NAME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queryQueue_append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insert_query,dsParams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3.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Dewinsert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//실행 코드보다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Loop</a:t>
            </a:r>
            <a:r>
              <a:rPr lang="ko-KR" altLang="en-US" sz="1200" dirty="0" smtClean="0"/>
              <a:t>문 내에 처리 조건 확인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85850" lvl="3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내에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없이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있는지 체크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8026"/>
              </p:ext>
            </p:extLst>
          </p:nvPr>
        </p:nvGraphicFramePr>
        <p:xfrm>
          <a:off x="1083585" y="2319556"/>
          <a:ext cx="7866733" cy="6537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288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45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하위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Delay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코드에서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조건문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(if)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이 없는 지 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6961" y="3395755"/>
            <a:ext cx="4424288" cy="24929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while (1)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if (</a:t>
            </a:r>
            <a:r>
              <a:rPr lang="en-US" altLang="ko-K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isScriptActive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latin typeface="Consolas" panose="020B0609020204030204" pitchFamily="49" charset="0"/>
              </a:rPr>
              <a:t>    {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for (</a:t>
            </a:r>
            <a:r>
              <a:rPr lang="en-US" altLang="ko-KR" sz="900" dirty="0" err="1"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= 1;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 &lt;= </a:t>
            </a:r>
            <a:r>
              <a:rPr lang="en-US" altLang="ko-KR" sz="900" dirty="0" err="1"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); 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++)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dpExists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dpGet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LDL.cmd.LDL_SP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fLdl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dpSet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 + </a:t>
            </a:r>
            <a:r>
              <a:rPr lang="en-US" altLang="ko-KR" sz="900" dirty="0" err="1">
                <a:latin typeface="Consolas" panose="020B0609020204030204" pitchFamily="49" charset="0"/>
              </a:rPr>
              <a:t>PVLAST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fPvlast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} 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DebugTN</a:t>
            </a:r>
            <a:r>
              <a:rPr lang="en-US" altLang="ko-KR" sz="900" dirty="0">
                <a:latin typeface="Consolas" panose="020B0609020204030204" pitchFamily="49" charset="0"/>
              </a:rPr>
              <a:t>("DP Does not exist : " + </a:t>
            </a:r>
            <a:r>
              <a:rPr lang="en-US" altLang="ko-KR" sz="900" dirty="0" err="1">
                <a:latin typeface="Consolas" panose="020B0609020204030204" pitchFamily="49" charset="0"/>
              </a:rPr>
              <a:t>dyn_dp</a:t>
            </a:r>
            <a:r>
              <a:rPr lang="en-US" altLang="ko-KR" sz="900" dirty="0"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latin typeface="Consolas" panose="020B0609020204030204" pitchFamily="49" charset="0"/>
              </a:rPr>
              <a:t>] + "_</a:t>
            </a:r>
            <a:r>
              <a:rPr lang="en-US" altLang="ko-KR" sz="900" dirty="0" err="1">
                <a:latin typeface="Consolas" panose="020B0609020204030204" pitchFamily="49" charset="0"/>
              </a:rPr>
              <a:t>LDL</a:t>
            </a:r>
            <a:r>
              <a:rPr lang="en-US" altLang="ko-KR" sz="900" dirty="0">
                <a:latin typeface="Consolas" panose="020B0609020204030204" pitchFamily="49" charset="0"/>
              </a:rPr>
              <a:t>");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 delay(3</a:t>
            </a:r>
            <a:r>
              <a:rPr lang="en-US" altLang="ko-KR" sz="900" dirty="0" smtClean="0">
                <a:latin typeface="Consolas" panose="020B0609020204030204" pitchFamily="49" charset="0"/>
              </a:rPr>
              <a:t>); 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//While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문 하위 코드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Level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 </a:t>
            </a:r>
            <a:r>
              <a:rPr lang="ko-KR" alt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조건문</a:t>
            </a:r>
            <a:r>
              <a:rPr lang="ko-KR" alt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삭제 필요</a:t>
            </a:r>
            <a:r>
              <a:rPr lang="ko-KR" altLang="en-US" sz="900" dirty="0" smtClean="0">
                <a:latin typeface="Consolas" panose="020B0609020204030204" pitchFamily="49" charset="0"/>
              </a:rPr>
              <a:t> 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</a:t>
            </a:r>
            <a:r>
              <a:rPr lang="en-US" altLang="ko-KR" sz="900" dirty="0" smtClean="0">
                <a:latin typeface="Consolas" panose="020B0609020204030204" pitchFamily="49" charset="0"/>
              </a:rPr>
              <a:t>}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③ </a:t>
            </a:r>
            <a:r>
              <a:rPr lang="en-US" altLang="ko-KR" sz="1200" dirty="0"/>
              <a:t>Event, Ctrl Manager </a:t>
            </a:r>
            <a:r>
              <a:rPr lang="ko-KR" altLang="en-US" sz="1200" dirty="0"/>
              <a:t>이벤트 교환 횟수 </a:t>
            </a:r>
            <a:r>
              <a:rPr lang="ko-KR" altLang="en-US" sz="1200" dirty="0" smtClean="0"/>
              <a:t>최소화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for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내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작성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dpGet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조건문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없는 영역에서 연속 사용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2" indent="-285750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3656"/>
              </p:ext>
            </p:extLst>
          </p:nvPr>
        </p:nvGraphicFramePr>
        <p:xfrm>
          <a:off x="992560" y="2501028"/>
          <a:ext cx="7866733" cy="9721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영역 내에 있는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0654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코드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사용되어 있는지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1078974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1816" y="3933056"/>
            <a:ext cx="5044110" cy="20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</a:rPr>
              <a:t>for (</a:t>
            </a:r>
            <a:r>
              <a:rPr lang="en-US" altLang="ko-KR" sz="1000" b="1" dirty="0" err="1">
                <a:solidFill>
                  <a:srgbClr val="0000FF"/>
                </a:solidFill>
              </a:rPr>
              <a:t>int</a:t>
            </a:r>
            <a:r>
              <a:rPr lang="en-US" altLang="ko-KR" sz="1000" b="1" dirty="0">
                <a:solidFill>
                  <a:srgbClr val="0000FF"/>
                </a:solidFill>
              </a:rPr>
              <a:t>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= 1;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 &lt;= </a:t>
            </a:r>
            <a:r>
              <a:rPr lang="en-US" altLang="ko-KR" sz="1000" b="1" dirty="0" err="1">
                <a:solidFill>
                  <a:srgbClr val="0000FF"/>
                </a:solidFill>
              </a:rPr>
              <a:t>dynlen</a:t>
            </a:r>
            <a:r>
              <a:rPr lang="en-US" altLang="ko-KR" sz="1000" b="1" dirty="0">
                <a:solidFill>
                  <a:srgbClr val="0000FF"/>
                </a:solidFill>
              </a:rPr>
              <a:t>(</a:t>
            </a:r>
            <a:r>
              <a:rPr lang="en-US" altLang="ko-KR" sz="1000" b="1" dirty="0" err="1">
                <a:solidFill>
                  <a:srgbClr val="0000FF"/>
                </a:solidFill>
              </a:rPr>
              <a:t>dyn_dp</a:t>
            </a:r>
            <a:r>
              <a:rPr lang="en-US" altLang="ko-KR" sz="1000" b="1" dirty="0">
                <a:solidFill>
                  <a:srgbClr val="0000FF"/>
                </a:solidFill>
              </a:rPr>
              <a:t>); </a:t>
            </a:r>
            <a:r>
              <a:rPr lang="en-US" altLang="ko-KR" sz="1000" b="1" dirty="0" err="1">
                <a:solidFill>
                  <a:srgbClr val="0000FF"/>
                </a:solidFill>
              </a:rPr>
              <a:t>i</a:t>
            </a:r>
            <a:r>
              <a:rPr lang="en-US" altLang="ko-KR" sz="1000" b="1" dirty="0">
                <a:solidFill>
                  <a:srgbClr val="0000FF"/>
                </a:solidFill>
              </a:rPr>
              <a:t>++)  // for</a:t>
            </a:r>
            <a:r>
              <a:rPr lang="ko-KR" altLang="en-US" sz="1000" b="1" dirty="0">
                <a:solidFill>
                  <a:srgbClr val="0000FF"/>
                </a:solidFill>
              </a:rPr>
              <a:t>문 영역 내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dpGet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, 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사용</a:t>
            </a:r>
            <a:endParaRPr lang="ko-KR" altLang="en-US" sz="1000" b="1" dirty="0">
              <a:solidFill>
                <a:srgbClr val="0000FF"/>
              </a:solidFill>
            </a:endParaRP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if (</a:t>
            </a:r>
            <a:r>
              <a:rPr lang="en-US" altLang="ko-KR" sz="1000" dirty="0" err="1"/>
              <a:t>dpExists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</a:t>
            </a:r>
            <a:r>
              <a:rPr lang="en-US" altLang="ko-KR" sz="1000" dirty="0" err="1">
                <a:solidFill>
                  <a:srgbClr val="0000FF"/>
                </a:solidFill>
              </a:rPr>
              <a:t>PVLAST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fPvlast</a:t>
            </a:r>
            <a:r>
              <a:rPr lang="en-US" altLang="ko-KR" sz="1000" dirty="0">
                <a:solidFill>
                  <a:srgbClr val="0000FF"/>
                </a:solidFill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</a:rPr>
              <a:t>dpGet</a:t>
            </a:r>
            <a:r>
              <a:rPr lang="en-US" altLang="ko-KR" sz="1000" dirty="0">
                <a:solidFill>
                  <a:srgbClr val="0000FF"/>
                </a:solidFill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</a:rPr>
              <a:t>dyn_dp</a:t>
            </a:r>
            <a:r>
              <a:rPr lang="en-US" altLang="ko-KR" sz="1000" dirty="0">
                <a:solidFill>
                  <a:srgbClr val="0000FF"/>
                </a:solidFill>
              </a:rPr>
              <a:t>[</a:t>
            </a:r>
            <a:r>
              <a:rPr lang="en-US" altLang="ko-KR" sz="1000" dirty="0" err="1">
                <a:solidFill>
                  <a:srgbClr val="0000FF"/>
                </a:solidFill>
              </a:rPr>
              <a:t>i</a:t>
            </a:r>
            <a:r>
              <a:rPr lang="en-US" altLang="ko-KR" sz="1000" dirty="0">
                <a:solidFill>
                  <a:srgbClr val="0000FF"/>
                </a:solidFill>
              </a:rPr>
              <a:t>] + "_</a:t>
            </a:r>
            <a:r>
              <a:rPr lang="en-US" altLang="ko-KR" sz="1000" dirty="0" err="1">
                <a:solidFill>
                  <a:srgbClr val="0000FF"/>
                </a:solidFill>
              </a:rPr>
              <a:t>LDL.cmd.LDL_SP</a:t>
            </a:r>
            <a:r>
              <a:rPr lang="en-US" altLang="ko-KR" sz="1000" dirty="0">
                <a:solidFill>
                  <a:srgbClr val="0000FF"/>
                </a:solidFill>
              </a:rPr>
              <a:t>", </a:t>
            </a:r>
            <a:r>
              <a:rPr lang="en-US" altLang="ko-KR" sz="1000" dirty="0" err="1">
                <a:solidFill>
                  <a:srgbClr val="0000FF"/>
                </a:solidFill>
              </a:rPr>
              <a:t>fLdl</a:t>
            </a:r>
            <a:r>
              <a:rPr lang="en-US" altLang="ko-KR" sz="1000" dirty="0">
                <a:solidFill>
                  <a:srgbClr val="0000FF"/>
                </a:solidFill>
              </a:rPr>
              <a:t>); 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00FF"/>
                </a:solidFill>
              </a:rPr>
              <a:t>//  </a:t>
            </a:r>
            <a:r>
              <a:rPr lang="ko-KR" altLang="en-US" sz="1000" b="1" dirty="0">
                <a:solidFill>
                  <a:srgbClr val="0000FF"/>
                </a:solidFill>
              </a:rPr>
              <a:t>같은 코드 </a:t>
            </a:r>
            <a:r>
              <a:rPr lang="en-US" altLang="ko-KR" sz="1000" b="1" dirty="0">
                <a:solidFill>
                  <a:srgbClr val="0000FF"/>
                </a:solidFill>
              </a:rPr>
              <a:t>Level</a:t>
            </a:r>
            <a:r>
              <a:rPr lang="ko-KR" altLang="en-US" sz="1000" b="1" dirty="0">
                <a:solidFill>
                  <a:srgbClr val="0000FF"/>
                </a:solidFill>
              </a:rPr>
              <a:t>에서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if (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fLdl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} else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dpSet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 + </a:t>
            </a:r>
            <a:r>
              <a:rPr lang="en-US" altLang="ko-KR" sz="1000" dirty="0" err="1"/>
              <a:t>PVLAST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fPvlast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} else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DebugTN</a:t>
            </a:r>
            <a:r>
              <a:rPr lang="en-US" altLang="ko-KR" sz="1000" dirty="0"/>
              <a:t>("DP Does not exist : " + </a:t>
            </a:r>
            <a:r>
              <a:rPr lang="en-US" altLang="ko-KR" sz="1000" dirty="0" err="1"/>
              <a:t>dyn_dp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+ "_</a:t>
            </a:r>
            <a:r>
              <a:rPr lang="en-US" altLang="ko-KR" sz="1000" dirty="0" err="1"/>
              <a:t>LDL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7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2" indent="-228600">
              <a:lnSpc>
                <a:spcPct val="150000"/>
              </a:lnSpc>
              <a:buAutoNum type="circleNumDbPlain" startAt="4"/>
            </a:pP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Raima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DB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증가 방지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dpSet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대상 중에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(” 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:_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alert_hdl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”) 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대상 있는 지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4127"/>
              </p:ext>
            </p:extLst>
          </p:nvPr>
        </p:nvGraphicFramePr>
        <p:xfrm>
          <a:off x="992560" y="2501028"/>
          <a:ext cx="7866733" cy="665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코드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대상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중에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config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3" y="3625060"/>
            <a:ext cx="5044110" cy="861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= 1;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 &lt;= j; 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applylist_name_rb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applylist_alert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] + ":_alert_</a:t>
            </a:r>
            <a:r>
              <a:rPr lang="en-US" altLang="ko-KR" sz="1000" dirty="0" err="1"/>
              <a:t>hdl</a:t>
            </a:r>
            <a:r>
              <a:rPr lang="en-US" altLang="ko-KR" sz="1000" dirty="0"/>
              <a:t>.._</a:t>
            </a:r>
            <a:r>
              <a:rPr lang="en-US" altLang="ko-KR" sz="1000" dirty="0" err="1"/>
              <a:t>min_prio</a:t>
            </a:r>
            <a:r>
              <a:rPr lang="en-US" altLang="ko-KR" sz="1000" dirty="0"/>
              <a:t>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 smtClean="0"/>
              <a:t>dpSet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applylist_name_rb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min_prio</a:t>
            </a:r>
            <a:r>
              <a:rPr lang="en-US" altLang="ko-KR" sz="1000" dirty="0" smtClean="0"/>
              <a:t>); 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dpSet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처리 대상 중에 </a:t>
            </a:r>
            <a:r>
              <a:rPr lang="en-US" altLang="ko-KR" sz="800" b="1" dirty="0" err="1" smtClean="0">
                <a:solidFill>
                  <a:srgbClr val="0000FF"/>
                </a:solidFill>
              </a:rPr>
              <a:t>config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파라미터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확인</a:t>
            </a:r>
            <a:r>
              <a:rPr lang="en-US" altLang="ko-KR" sz="800" dirty="0" smtClean="0"/>
              <a:t>	</a:t>
            </a:r>
            <a:endParaRPr lang="en-US" altLang="ko-KR" sz="8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0" name="폭발 2 9"/>
          <p:cNvSpPr/>
          <p:nvPr/>
        </p:nvSpPr>
        <p:spPr>
          <a:xfrm>
            <a:off x="990353" y="4755802"/>
            <a:ext cx="3746624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처리 대상이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분리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6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⑤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DB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DB Query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 중에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Where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절 바인딩 적용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01434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문자열 확인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INSERT, SELECT, UPDATE, MERGE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545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예외 처리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Query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바인딩 처리 확인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914400" lvl="3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-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처리 함수의 경우 실행 결과를 예외처리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58772"/>
              </p:ext>
            </p:extLst>
          </p:nvPr>
        </p:nvGraphicFramePr>
        <p:xfrm>
          <a:off x="992560" y="2501028"/>
          <a:ext cx="7866733" cy="7247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7955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77464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3961314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59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조건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예외 처리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Query</a:t>
                      </a:r>
                      <a:r>
                        <a:rPr lang="ko-KR" altLang="en-US" sz="800" b="0" dirty="0" smtClean="0"/>
                        <a:t>문 중에</a:t>
                      </a:r>
                      <a:r>
                        <a:rPr lang="en-US" altLang="ko-KR" sz="800" b="0" dirty="0" smtClean="0"/>
                        <a:t>Where</a:t>
                      </a:r>
                      <a:r>
                        <a:rPr lang="ko-KR" altLang="en-US" sz="800" b="0" dirty="0" smtClean="0"/>
                        <a:t>절 </a:t>
                      </a:r>
                      <a:r>
                        <a:rPr lang="ko-KR" altLang="en-US" sz="800" b="0" dirty="0" err="1" smtClean="0"/>
                        <a:t>조건절</a:t>
                      </a:r>
                      <a:r>
                        <a:rPr lang="ko-KR" altLang="en-US" sz="800" b="0" dirty="0" smtClean="0"/>
                        <a:t> 중에서 바인딩</a:t>
                      </a:r>
                      <a:r>
                        <a:rPr lang="en-US" altLang="ko-KR" sz="800" b="0" dirty="0" smtClean="0"/>
                        <a:t>(“:”) </a:t>
                      </a:r>
                      <a:r>
                        <a:rPr lang="ko-KR" altLang="en-US" sz="800" b="0" dirty="0" smtClean="0"/>
                        <a:t>처리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90352" y="3625060"/>
            <a:ext cx="5942867" cy="1446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/>
              <a:t>// </a:t>
            </a:r>
            <a:r>
              <a:rPr lang="en-US" altLang="ko-KR" sz="800" dirty="0" err="1"/>
              <a:t>eqp_no_condition</a:t>
            </a:r>
            <a:r>
              <a:rPr lang="en-US" altLang="ko-KR" sz="800" dirty="0"/>
              <a:t> = </a:t>
            </a:r>
            <a:r>
              <a:rPr lang="en-US" altLang="ko-KR" sz="800" dirty="0" err="1"/>
              <a:t>get_eqp_no_condition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query = "UPDATE /*</a:t>
            </a:r>
            <a:r>
              <a:rPr lang="en-US" altLang="ko-KR" sz="800" dirty="0" err="1"/>
              <a:t>PMMODE.ctl</a:t>
            </a:r>
            <a:r>
              <a:rPr lang="en-US" altLang="ko-KR" sz="800" dirty="0"/>
              <a:t>-20210513-SIT*/ </a:t>
            </a:r>
            <a:r>
              <a:rPr lang="en-US" altLang="ko-KR" sz="800" dirty="0" err="1"/>
              <a:t>TN_CM_PM_APPR</a:t>
            </a:r>
            <a:r>
              <a:rPr lang="en-US" altLang="ko-KR" sz="800" dirty="0"/>
              <a:t>" +</a:t>
            </a:r>
          </a:p>
          <a:p>
            <a:r>
              <a:rPr lang="en-US" altLang="ko-KR" sz="800" dirty="0"/>
              <a:t>        " SET </a:t>
            </a:r>
            <a:r>
              <a:rPr lang="en-US" altLang="ko-KR" sz="800" dirty="0" err="1"/>
              <a:t>PM_EXT_NOTIFY_YN</a:t>
            </a:r>
            <a:r>
              <a:rPr lang="en-US" altLang="ko-KR" sz="800" dirty="0"/>
              <a:t> = 'Y',"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TO_DATE</a:t>
            </a:r>
            <a:r>
              <a:rPr lang="en-US" altLang="ko-KR" sz="800" dirty="0"/>
              <a:t>(:</a:t>
            </a:r>
            <a:r>
              <a:rPr lang="en-US" altLang="ko-KR" sz="800" dirty="0" err="1"/>
              <a:t>mod_date</a:t>
            </a:r>
            <a:r>
              <a:rPr lang="en-US" altLang="ko-KR" sz="800" dirty="0"/>
              <a:t>, '</a:t>
            </a:r>
            <a:r>
              <a:rPr lang="en-US" altLang="ko-KR" sz="800" dirty="0" err="1"/>
              <a:t>YYYY.MM.DD</a:t>
            </a:r>
            <a:r>
              <a:rPr lang="en-US" altLang="ko-KR" sz="800" dirty="0"/>
              <a:t> </a:t>
            </a:r>
            <a:r>
              <a:rPr lang="en-US" altLang="ko-KR" sz="800" dirty="0" err="1"/>
              <a:t>HH24:MI:SS</a:t>
            </a:r>
            <a:r>
              <a:rPr lang="en-US" altLang="ko-KR" sz="800" dirty="0"/>
              <a:t>')," +</a:t>
            </a:r>
          </a:p>
          <a:p>
            <a:r>
              <a:rPr lang="en-US" altLang="ko-KR" sz="800" dirty="0"/>
              <a:t>        "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 = </a:t>
            </a:r>
            <a:r>
              <a:rPr lang="en-US" altLang="ko-KR" sz="800" dirty="0" smtClean="0"/>
              <a:t>" +  </a:t>
            </a:r>
            <a:r>
              <a:rPr lang="en-US" altLang="ko-KR" sz="800" dirty="0" err="1" smtClean="0"/>
              <a:t>get_user_id</a:t>
            </a:r>
            <a:r>
              <a:rPr lang="en-US" altLang="ko-KR" sz="800" dirty="0" smtClean="0"/>
              <a:t> +  </a:t>
            </a:r>
            <a:r>
              <a:rPr lang="en-US" altLang="ko-KR" sz="800" dirty="0"/>
              <a:t>" WHERE </a:t>
            </a:r>
            <a:r>
              <a:rPr lang="en-US" altLang="ko-KR" sz="800" dirty="0" err="1"/>
              <a:t>EQP_NO</a:t>
            </a:r>
            <a:r>
              <a:rPr lang="en-US" altLang="ko-KR" sz="800" dirty="0"/>
              <a:t> IN (" </a:t>
            </a:r>
            <a:r>
              <a:rPr lang="en-US" altLang="ko-KR" sz="800" dirty="0" smtClean="0"/>
              <a:t>+              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//Query Where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절  </a:t>
            </a:r>
            <a:r>
              <a:rPr lang="ko-KR" altLang="en-US" sz="800" b="1" dirty="0" err="1" smtClean="0">
                <a:solidFill>
                  <a:srgbClr val="0000FF"/>
                </a:solidFill>
              </a:rPr>
              <a:t>조건절에서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</a:rPr>
              <a:t>“:”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바인딩 처리 확인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EQP_NO_CONDITION</a:t>
            </a:r>
            <a:r>
              <a:rPr lang="en-US" altLang="ko-KR" sz="800" dirty="0" smtClean="0"/>
              <a:t> + ")";	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err="1" smtClean="0"/>
              <a:t>dynClear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dsParams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set_time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err="1"/>
              <a:t>dynAppend</a:t>
            </a:r>
            <a:r>
              <a:rPr lang="en-US" altLang="ko-KR" sz="800" dirty="0"/>
              <a:t>(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MOD_USER_ID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if (</a:t>
            </a:r>
            <a:r>
              <a:rPr lang="en-US" altLang="ko-KR" sz="800" dirty="0" err="1"/>
              <a:t>is_updateQuery</a:t>
            </a:r>
            <a:r>
              <a:rPr lang="en-US" altLang="ko-KR" sz="800" dirty="0"/>
              <a:t>(query, </a:t>
            </a:r>
            <a:r>
              <a:rPr lang="en-US" altLang="ko-KR" sz="800" dirty="0" err="1"/>
              <a:t>dsParams</a:t>
            </a:r>
            <a:r>
              <a:rPr lang="en-US" altLang="ko-KR" sz="800" dirty="0"/>
              <a:t>, </a:t>
            </a:r>
            <a:r>
              <a:rPr lang="en-US" altLang="ko-KR" sz="800" dirty="0" err="1"/>
              <a:t>pmmode_eqp_no</a:t>
            </a:r>
            <a:r>
              <a:rPr lang="en-US" altLang="ko-KR" sz="800" dirty="0"/>
              <a:t>) == true) </a:t>
            </a:r>
            <a:r>
              <a:rPr lang="en-US" altLang="ko-KR" sz="800" dirty="0" smtClean="0"/>
              <a:t>{...</a:t>
            </a:r>
            <a:endParaRPr lang="ko-KR" altLang="en-US" sz="800" dirty="0"/>
          </a:p>
        </p:txBody>
      </p:sp>
      <p:sp>
        <p:nvSpPr>
          <p:cNvPr id="9" name="폭발 2 8"/>
          <p:cNvSpPr/>
          <p:nvPr/>
        </p:nvSpPr>
        <p:spPr>
          <a:xfrm>
            <a:off x="990352" y="5265204"/>
            <a:ext cx="4142668" cy="79529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Query</a:t>
            </a:r>
            <a:r>
              <a:rPr lang="ko-KR" altLang="en-US" sz="800" dirty="0" smtClean="0"/>
              <a:t>문이 다른 파일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다른 변수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분리된 경우 어려움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55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044"/>
              </p:ext>
            </p:extLst>
          </p:nvPr>
        </p:nvGraphicFramePr>
        <p:xfrm>
          <a:off x="740532" y="1488561"/>
          <a:ext cx="8947772" cy="48096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4447272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1156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57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Active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적용 되었는지는 확인이 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적용에 대한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판단이 필요한 부분 존재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내에 처리 조건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확인 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Delay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처리가 다른 함수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레벨에 있는 경우 확인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반복문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내에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dpSet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연속으로 처리 경우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적절한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처리의 경우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설계에 따른 판단 필요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DP 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각 구문 절이 함수 처리되어 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343836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dpSet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파라미터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대상이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6857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 smtClean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쿼리 바인딩 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DB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 바인딩 확인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어려움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문이 부분이 함수 처리되어 전체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확인이 어려운 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주석 처리 확인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부분으로 함수 처리되어 전제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문이 확인이 어려운 경우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3723257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문으로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Oracle Tool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확인이 가능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343565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DB Query Error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Query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결과에 대한 예외 처리에 대한 코드가 통일되지 않아 어려움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7000697"/>
                  </a:ext>
                </a:extLst>
              </a:tr>
              <a:tr h="18128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함수 호출 결과에 따른 처리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57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 스크립트의 경우 함수의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 ,Catch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예외처리 확인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어려움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Cleint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경우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Try, Catch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모두 확인하지 않음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스크립트 이력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전역 변수에 날짜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20XX.XX.XX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버전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vXX.XX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조건에 이탈 상황은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800" u="none" strike="noStrike" dirty="0">
                          <a:effectLst/>
                        </a:rPr>
                        <a:t>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함수내 지역 변수에서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 사용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18128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ko-KR" altLang="en-US" sz="800" u="none" strike="noStrike" dirty="0">
                          <a:effectLst/>
                        </a:rPr>
                        <a:t>불필요한 코드 지양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함수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198343" y="5010974"/>
            <a:ext cx="2916324" cy="1333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516" y="3267371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9" y="3396723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389901" y="3412507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Code Reviewer</a:t>
              </a:r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74523" y="4425207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③</a:t>
            </a:r>
            <a:r>
              <a:rPr lang="en-US" altLang="ko-KR" sz="1100" dirty="0" smtClean="0"/>
              <a:t>Code Review </a:t>
            </a:r>
            <a:r>
              <a:rPr lang="ko-KR" altLang="en-US" sz="1100" dirty="0" err="1" smtClean="0"/>
              <a:t>결과서</a:t>
            </a:r>
            <a:r>
              <a:rPr lang="ko-KR" altLang="en-US" sz="1100" dirty="0" smtClean="0"/>
              <a:t> 작성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70687" y="3588917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</a:t>
              </a:r>
              <a:endParaRPr lang="ko-KR" altLang="en-US" sz="11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367123" y="5178927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① </a:t>
              </a:r>
              <a:r>
                <a:rPr lang="en-US" altLang="ko-KR" sz="1100" dirty="0" smtClean="0"/>
                <a:t>Anyone</a:t>
              </a:r>
              <a:endParaRPr lang="ko-KR" altLang="en-US" sz="11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6516" y="4904845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5595" y="5146419"/>
            <a:ext cx="4456126" cy="1364290"/>
            <a:chOff x="3697687" y="5061293"/>
            <a:chExt cx="4456126" cy="13642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740" y="5061293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697687" y="5994696"/>
              <a:ext cx="44561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② </a:t>
              </a:r>
              <a:r>
                <a:rPr lang="en-US" altLang="ko-KR" sz="1100" dirty="0" smtClean="0"/>
                <a:t>Code Review Tool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 </a:t>
              </a:r>
              <a:r>
                <a:rPr lang="en-US" altLang="ko-KR" sz="1100" dirty="0"/>
                <a:t>Code Review </a:t>
              </a:r>
              <a:r>
                <a:rPr lang="ko-KR" altLang="en-US" sz="1100" dirty="0" err="1"/>
                <a:t>결과서</a:t>
              </a:r>
              <a:r>
                <a:rPr lang="ko-KR" altLang="en-US" sz="1100" dirty="0"/>
                <a:t> 작성</a:t>
              </a:r>
            </a:p>
            <a:p>
              <a:pPr algn="ctr"/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7156" y="5127319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686115" y="5273821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5664790" y="3834961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6515" y="3277766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6515" y="4904845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3679016" y="3861018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640170" y="548301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87" y="3799965"/>
            <a:ext cx="382142" cy="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기능 설계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 font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Raima</a:t>
            </a:r>
            <a:r>
              <a:rPr lang="en-US" altLang="ko-KR" sz="1200" dirty="0">
                <a:latin typeface="+mn-ea"/>
              </a:rPr>
              <a:t> DB </a:t>
            </a:r>
            <a:r>
              <a:rPr lang="ko-KR" altLang="en-US" sz="1200" dirty="0">
                <a:latin typeface="+mn-ea"/>
              </a:rPr>
              <a:t>증가 확인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04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계획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2455"/>
              </p:ext>
            </p:extLst>
          </p:nvPr>
        </p:nvGraphicFramePr>
        <p:xfrm>
          <a:off x="812540" y="1556792"/>
          <a:ext cx="8543920" cy="1127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280">
                  <a:extLst>
                    <a:ext uri="{9D8B030D-6E8A-4147-A177-3AD203B41FA5}">
                      <a16:colId xmlns:a16="http://schemas.microsoft.com/office/drawing/2014/main" val="216581485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67219145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7994692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356915967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858884775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41952965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897669271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393474717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61183664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526110606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98850413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1239124948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4095147092"/>
                    </a:ext>
                  </a:extLst>
                </a:gridCol>
                <a:gridCol w="610280">
                  <a:extLst>
                    <a:ext uri="{9D8B030D-6E8A-4147-A177-3AD203B41FA5}">
                      <a16:colId xmlns:a16="http://schemas.microsoft.com/office/drawing/2014/main" val="2076619181"/>
                    </a:ext>
                  </a:extLst>
                </a:gridCol>
              </a:tblGrid>
              <a:tr h="1864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26414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87909"/>
                  </a:ext>
                </a:extLst>
              </a:tr>
              <a:tr h="18647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</a:rPr>
                        <a:t>개발 계획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5248047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분석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설계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98582557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공통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[</a:t>
                      </a:r>
                      <a:r>
                        <a:rPr lang="ko-KR" altLang="en-US" sz="1000" u="none" strike="noStrike" dirty="0">
                          <a:effectLst/>
                        </a:rPr>
                        <a:t>성능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[DB]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기능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283371831"/>
                  </a:ext>
                </a:extLst>
              </a:tr>
              <a:tr h="1949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76" marR="8476" marT="8476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298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보수시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07" y="1583535"/>
            <a:ext cx="7169690" cy="4885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7045" y="4981673"/>
            <a:ext cx="1043834" cy="3604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5400000">
            <a:off x="7741948" y="4699588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044118" y="3932460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더블 클릭 시  상</a:t>
            </a:r>
            <a:r>
              <a:rPr lang="ko-KR" altLang="en-US" sz="1100" dirty="0"/>
              <a:t>세</a:t>
            </a:r>
            <a:r>
              <a:rPr lang="ko-KR" altLang="en-US" sz="1100" dirty="0" smtClean="0"/>
              <a:t> 내용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77895" y="2739600"/>
            <a:ext cx="1474392" cy="3840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445003" y="2636746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코드 리뷰 점검할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42297" y="2796586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90287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650916" y="922454"/>
            <a:ext cx="1629687" cy="58971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코드 리뷰 수행할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파일 선택</a:t>
            </a:r>
            <a:endParaRPr lang="en-US" altLang="ko-KR" sz="11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348747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30443"/>
              </p:ext>
            </p:extLst>
          </p:nvPr>
        </p:nvGraphicFramePr>
        <p:xfrm>
          <a:off x="812540" y="1664804"/>
          <a:ext cx="8248392" cy="4198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2721919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686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코드 구현에 따른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조건 패턴 확인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4065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841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5731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686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버전 정보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예상하지 못한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확인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50" u="none" strike="noStrike" dirty="0" smtClean="0">
                          <a:effectLst/>
                        </a:rPr>
                      </a:br>
                      <a:r>
                        <a:rPr lang="en-US" altLang="ko-KR" sz="1050" u="none" strike="noStrike" dirty="0" smtClean="0">
                          <a:effectLst/>
                        </a:rPr>
                        <a:t>(Logic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요구사항 동작 체크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동작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Logic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대해서 조건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정의를 코드로만 판단 불가능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252962"/>
                  </a:ext>
                </a:extLst>
              </a:tr>
              <a:tr h="3100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함수내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br>
                        <a:rPr lang="en-US" altLang="ko-KR" sz="900" u="none" strike="noStrike" baseline="0" dirty="0" smtClean="0">
                          <a:effectLst/>
                        </a:rPr>
                      </a:br>
                      <a:r>
                        <a:rPr lang="en-US" altLang="ko-KR" sz="900" u="none" strike="noStrike" baseline="0" dirty="0" smtClean="0">
                          <a:effectLst/>
                        </a:rPr>
                        <a:t>   ex)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하드 코딩 정의는 상세 페이지에서 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686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조건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3908883" y="1674399"/>
            <a:ext cx="2088233" cy="4183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124770" y="1688512"/>
            <a:ext cx="2108342" cy="416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7005228" y="1674399"/>
            <a:ext cx="2111313" cy="4275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140236" y="5985285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881951" y="5997507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809316" y="5997507"/>
            <a:ext cx="2500168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위치 정상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15620" y="5110154"/>
            <a:ext cx="210834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40587"/>
            <a:ext cx="3046045" cy="312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520952" y="3537012"/>
            <a:ext cx="3528392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088904" y="2960948"/>
            <a:ext cx="252028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r="24785" b="-2990"/>
          <a:stretch/>
        </p:blipFill>
        <p:spPr>
          <a:xfrm>
            <a:off x="740532" y="1740587"/>
            <a:ext cx="4140460" cy="2552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88560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660308"/>
            <a:ext cx="3750518" cy="1616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90133" y="4440887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설정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34953</TotalTime>
  <Words>2165</Words>
  <Application>Microsoft Office PowerPoint</Application>
  <PresentationFormat>A4 용지(210x297mm)</PresentationFormat>
  <Paragraphs>503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Calibri Light</vt:lpstr>
      <vt:lpstr>Calibri</vt:lpstr>
      <vt:lpstr>Wingdings</vt:lpstr>
      <vt:lpstr>Consolas</vt:lpstr>
      <vt:lpstr>맑은 고딕</vt:lpstr>
      <vt:lpstr>Arial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기능 정의</vt:lpstr>
      <vt:lpstr>UI 설계</vt:lpstr>
      <vt:lpstr>개발 계획서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989</cp:revision>
  <dcterms:created xsi:type="dcterms:W3CDTF">2016-05-20T04:46:02Z</dcterms:created>
  <dcterms:modified xsi:type="dcterms:W3CDTF">2024-08-27T12:00:45Z</dcterms:modified>
</cp:coreProperties>
</file>