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384" r:id="rId3"/>
    <p:sldId id="332" r:id="rId4"/>
    <p:sldId id="341" r:id="rId5"/>
    <p:sldId id="371" r:id="rId6"/>
    <p:sldId id="382" r:id="rId7"/>
    <p:sldId id="356" r:id="rId8"/>
    <p:sldId id="369" r:id="rId9"/>
    <p:sldId id="373" r:id="rId10"/>
    <p:sldId id="375" r:id="rId11"/>
    <p:sldId id="376" r:id="rId12"/>
    <p:sldId id="377" r:id="rId13"/>
    <p:sldId id="378" r:id="rId14"/>
    <p:sldId id="379" r:id="rId15"/>
    <p:sldId id="380" r:id="rId16"/>
    <p:sldId id="381" r:id="rId17"/>
  </p:sldIdLst>
  <p:sldSz cx="9906000" cy="6858000" type="A4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08315B-5828-49D2-8744-93E7079DE1A3}">
          <p14:sldIdLst>
            <p14:sldId id="257"/>
            <p14:sldId id="384"/>
            <p14:sldId id="332"/>
            <p14:sldId id="341"/>
            <p14:sldId id="371"/>
            <p14:sldId id="382"/>
          </p14:sldIdLst>
        </p14:section>
        <p14:section name="부록" id="{CE105579-18CA-4A8B-81CE-880C84BCD44A}">
          <p14:sldIdLst>
            <p14:sldId id="356"/>
            <p14:sldId id="369"/>
            <p14:sldId id="373"/>
            <p14:sldId id="375"/>
            <p14:sldId id="376"/>
            <p14:sldId id="377"/>
            <p14:sldId id="378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320"/>
    <a:srgbClr val="0000FF"/>
    <a:srgbClr val="E9520B"/>
    <a:srgbClr val="EC820E"/>
    <a:srgbClr val="FF9933"/>
    <a:srgbClr val="FFCC00"/>
    <a:srgbClr val="E47E0E"/>
    <a:srgbClr val="FFC000"/>
    <a:srgbClr val="404040"/>
    <a:srgbClr val="D44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3" autoAdjust="0"/>
    <p:restoredTop sz="86410"/>
  </p:normalViewPr>
  <p:slideViewPr>
    <p:cSldViewPr showGuides="1">
      <p:cViewPr varScale="1">
        <p:scale>
          <a:sx n="114" d="100"/>
          <a:sy n="114" d="100"/>
        </p:scale>
        <p:origin x="1092" y="108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987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B10-1B09-480E-9EAC-7453F6B2BC47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6B7C-CF5F-4D82-98DA-3212977D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9B7C-4794-4872-A925-753F194DD9F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8CA6-CB49-41F4-A2EA-358F92CD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pic>
        <p:nvPicPr>
          <p:cNvPr id="4" name="Picture 3" descr="마크컬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7199" y="188640"/>
            <a:ext cx="15854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1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-4006" y="-4506"/>
            <a:ext cx="9906000" cy="6858000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2" name="Picture 26" descr="한화로고_영문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5408" y="6525344"/>
            <a:ext cx="942753" cy="2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92" y="6525344"/>
            <a:ext cx="2052228" cy="243861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66076" y="750641"/>
            <a:ext cx="90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7467172" y="750641"/>
            <a:ext cx="2268000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1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9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20852" y="2672916"/>
            <a:ext cx="2664296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6000" b="1" spc="-3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&amp; A</a:t>
            </a:r>
            <a:endParaRPr lang="ko-KR" altLang="en-US" sz="6000" b="1" spc="-3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64668" y="2996952"/>
            <a:ext cx="6480720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1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1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58A3-C337-411C-A39B-D6A40476A7DB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06AD-EC7C-45D6-81C7-B35D877E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2" r:id="rId4"/>
    <p:sldLayoutId id="2147483681" r:id="rId5"/>
    <p:sldLayoutId id="2147483680" r:id="rId6"/>
    <p:sldLayoutId id="214748368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its.sithome.com/projects/hmi_issue/wiki/%EC%BD%94%EB%93%9C_%EB%A6%AC%EB%B7%B0_%EC%A0%90%EA%B2%80_Too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2" y="2240868"/>
            <a:ext cx="8963398" cy="19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-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CodeReview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Tool</a:t>
            </a: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매뉴얼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050" y="5656122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2024.09.25</a:t>
            </a:r>
          </a:p>
          <a:p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기술혁신팀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Straight Connector 44"/>
          <p:cNvCxnSpPr/>
          <p:nvPr/>
        </p:nvCxnSpPr>
        <p:spPr>
          <a:xfrm>
            <a:off x="7869324" y="561779"/>
            <a:ext cx="1584176" cy="0"/>
          </a:xfrm>
          <a:prstGeom prst="line">
            <a:avLst/>
          </a:prstGeom>
          <a:noFill/>
          <a:ln w="6350" cap="flat" cmpd="sng" algn="ctr">
            <a:noFill/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09284" y="96489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영업비밀 또는 업무상 보호가 필요한 문서일 경우 </a:t>
            </a:r>
            <a:r>
              <a:rPr lang="en-US" altLang="ko-KR" sz="1000" b="1" dirty="0" smtClean="0">
                <a:latin typeface="+mn-ea"/>
              </a:rPr>
              <a:t>“Confidential” </a:t>
            </a:r>
            <a:r>
              <a:rPr lang="ko-KR" altLang="en-US" sz="1000" b="1" dirty="0" smtClean="0">
                <a:latin typeface="+mn-ea"/>
              </a:rPr>
              <a:t>표기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25241" y="571725"/>
            <a:ext cx="1439818" cy="369332"/>
            <a:chOff x="10420577" y="1866432"/>
            <a:chExt cx="1439818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507501" y="1916832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420577" y="1866432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ko-KR" kern="0" dirty="0">
                  <a:solidFill>
                    <a:srgbClr val="C0504D"/>
                  </a:solidFill>
                  <a:latin typeface="+mn-ea"/>
                </a:rPr>
                <a:t>Confidential</a:t>
              </a:r>
              <a:endParaRPr lang="ko-KR" altLang="en-US" kern="0" dirty="0">
                <a:solidFill>
                  <a:srgbClr val="C0504D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505935" y="219154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205028" y="3344433"/>
            <a:ext cx="3859692" cy="12464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>
                <a:latin typeface="Consolas" panose="020B0609020204030204" pitchFamily="49" charset="0"/>
              </a:rPr>
              <a:t>dpGet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tag_svr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cfg_fr_date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bf_dp_date</a:t>
            </a:r>
            <a:r>
              <a:rPr lang="en-US" altLang="ko-KR" sz="900" dirty="0" smtClean="0">
                <a:latin typeface="Consolas" panose="020B0609020204030204" pitchFamily="49" charset="0"/>
              </a:rPr>
              <a:t>,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cfg_fr_time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bf_dp_time</a:t>
            </a:r>
            <a:r>
              <a:rPr lang="en-US" altLang="ko-KR" sz="900" dirty="0" smtClean="0">
                <a:latin typeface="Consolas" panose="020B0609020204030204" pitchFamily="49" charset="0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cfg_fr_module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bf_dp_module</a:t>
            </a:r>
            <a:r>
              <a:rPr lang="en-US" altLang="ko-KR" sz="900" dirty="0" smtClean="0">
                <a:latin typeface="Consolas" panose="020B0609020204030204" pitchFamily="49" charset="0"/>
              </a:rPr>
              <a:t>,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cfg_fr_channel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bf_dp_channel</a:t>
            </a:r>
            <a:r>
              <a:rPr lang="en-US" altLang="ko-KR" sz="900" dirty="0">
                <a:latin typeface="Consolas" panose="020B0609020204030204" pitchFamily="49" charset="0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bf_dp_st</a:t>
            </a:r>
            <a:r>
              <a:rPr lang="en-US" altLang="ko-KR" sz="900" dirty="0">
                <a:latin typeface="Consolas" panose="020B0609020204030204" pitchFamily="49" charset="0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cfg_fr_dev_1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bf_dp_dev_1</a:t>
            </a:r>
            <a:r>
              <a:rPr lang="en-US" altLang="ko-KR" sz="900" dirty="0">
                <a:latin typeface="Consolas" panose="020B0609020204030204" pitchFamily="49" charset="0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cfg_fr_dev_2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bf_dp_dev_2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9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이벤트 교환 횟수 최소화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991458" y="4653136"/>
            <a:ext cx="33505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이벤트 교환 함수 연속 처리 확인</a:t>
            </a:r>
            <a:endParaRPr lang="en-US" altLang="ko-KR" sz="1100" b="1" dirty="0"/>
          </a:p>
        </p:txBody>
      </p:sp>
      <p:sp>
        <p:nvSpPr>
          <p:cNvPr id="11" name="순서도: 처리 10"/>
          <p:cNvSpPr/>
          <p:nvPr/>
        </p:nvSpPr>
        <p:spPr>
          <a:xfrm>
            <a:off x="5506883" y="4650382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일괄 처리 수정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5563966" y="3501006"/>
            <a:ext cx="3241461" cy="9721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5623" y="3344433"/>
            <a:ext cx="4182246" cy="12464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cfg_fr_date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bf_dp_date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cfg_fr_time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bf_dp_time</a:t>
            </a:r>
            <a:r>
              <a:rPr lang="en-US" altLang="ko-KR" sz="900" dirty="0" smtClean="0">
                <a:latin typeface="Consolas" panose="020B0609020204030204" pitchFamily="49" charset="0"/>
              </a:rPr>
              <a:t>);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cfg_fr_module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bf_dp_module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cfg_fr_channel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bf_dp_channel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bf_dp_st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cfg_fr_dev_1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bf_dp_dev_1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cfg_fr_dev_2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bf_dp_dev_2</a:t>
            </a:r>
            <a:r>
              <a:rPr lang="en-US" altLang="ko-KR" sz="900" dirty="0" smtClean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8341" y="3413683"/>
            <a:ext cx="3769362" cy="11079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17510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5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dpGet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105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dpSet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개별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일괄 처리하여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Event Manager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부하를 개선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동일한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함수가 연속으로 처리된 경우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Event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Manager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부하 상승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개별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일괄 처리로 수정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2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적절한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 함수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099327" y="5128246"/>
            <a:ext cx="33505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Callback </a:t>
            </a:r>
            <a:r>
              <a:rPr lang="ko-KR" altLang="en-US" sz="1100" b="1" dirty="0" smtClean="0"/>
              <a:t>함수내 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코드 확인</a:t>
            </a:r>
            <a:endParaRPr lang="en-US" altLang="ko-KR" sz="11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0438" y="3289141"/>
            <a:ext cx="4028354" cy="18004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dynlen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생략...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(check Logic)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9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80223" y="4321525"/>
            <a:ext cx="739183" cy="2819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094540" y="3294216"/>
            <a:ext cx="4735304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dynlen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생략...</a:t>
            </a: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필요 동작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함수 </a:t>
            </a:r>
            <a:r>
              <a:rPr kumimoji="0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처리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startThread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Check_Thread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logic_type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94640" y="4234267"/>
            <a:ext cx="3672408" cy="3658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5834201" y="4855878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처리 코드 별도 </a:t>
            </a:r>
            <a:r>
              <a:rPr lang="en-US" altLang="ko-KR" sz="1100" b="1" dirty="0" smtClean="0"/>
              <a:t>Thread </a:t>
            </a:r>
            <a:r>
              <a:rPr lang="ko-KR" altLang="en-US" sz="1100" b="1" dirty="0" smtClean="0"/>
              <a:t>사용 적용</a:t>
            </a:r>
            <a:endParaRPr lang="en-US" altLang="ko-KR" sz="11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35163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Callback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 내의 병목 현상을 최소화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Callback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함수의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Delay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코드가 누적의 경우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동작 지연 및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Callback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누락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(discard)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현상 발생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같은 작업의 경우 별도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함수를 사용하여 처리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45600" y="4365104"/>
            <a:ext cx="9323065" cy="16619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blackout_dp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cfg_hvcbgq_delaytime_pt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writeLog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STEP1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blackout_check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Delaytime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LV_INFO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writeLog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STEP1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blackout_check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Delaytime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LV_ERR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 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080645" y="3748702"/>
            <a:ext cx="33505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 smtClean="0"/>
              <a:t>] DP </a:t>
            </a:r>
            <a:r>
              <a:rPr lang="ko-KR" altLang="en-US" sz="1100" b="1" dirty="0" smtClean="0"/>
              <a:t>함수에서 리턴 값 처리 유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무 확인</a:t>
            </a:r>
            <a:endParaRPr lang="en-US" altLang="ko-KR" sz="1100" b="1" dirty="0"/>
          </a:p>
        </p:txBody>
      </p:sp>
      <p:sp>
        <p:nvSpPr>
          <p:cNvPr id="19" name="순서도: 처리 18"/>
          <p:cNvSpPr/>
          <p:nvPr/>
        </p:nvSpPr>
        <p:spPr>
          <a:xfrm>
            <a:off x="3182202" y="6133134"/>
            <a:ext cx="3630222" cy="227679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 smtClean="0"/>
              <a:t>DP </a:t>
            </a:r>
            <a:r>
              <a:rPr lang="ko-KR" altLang="en-US" sz="1100" b="1" dirty="0" smtClean="0"/>
              <a:t>함수  결과에 따른 예외 처리 코드 적용</a:t>
            </a:r>
            <a:endParaRPr lang="en-US" altLang="ko-KR" sz="11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77077" y="3115799"/>
            <a:ext cx="4757713" cy="55399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blackout_dp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cfg_hvcbgq_delaytime_pt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11053" y="3357641"/>
            <a:ext cx="4349137" cy="208106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6536" y="4590880"/>
            <a:ext cx="8784976" cy="1358399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72076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함수의 동작을 예외처리 하여 코드의 안정성과 에러 발생에 대한 유지 보수 강화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함수를 사용할 때 예외 처리 코드가 없으면 에러 발생시 예외 처리 동작 및 원인 파악 어려움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결과를 확인하여 예외 처리 코드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점검 하여 예외 처리 코드 추가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8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Try, Catch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293766" y="4257092"/>
            <a:ext cx="361901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함수 코드에 </a:t>
            </a:r>
            <a:r>
              <a:rPr lang="en-US" altLang="ko-KR" sz="1100" b="1" dirty="0" smtClean="0"/>
              <a:t>try, catch </a:t>
            </a:r>
            <a:r>
              <a:rPr lang="ko-KR" altLang="en-US" sz="1100" b="1" dirty="0" smtClean="0"/>
              <a:t>문 적용 유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무 확인</a:t>
            </a:r>
            <a:endParaRPr lang="en-US" altLang="ko-KR" sz="1100" b="1" dirty="0"/>
          </a:p>
        </p:txBody>
      </p:sp>
      <p:sp>
        <p:nvSpPr>
          <p:cNvPr id="22" name="직사각형 21"/>
          <p:cNvSpPr/>
          <p:nvPr/>
        </p:nvSpPr>
        <p:spPr>
          <a:xfrm>
            <a:off x="5853100" y="4179296"/>
            <a:ext cx="3672408" cy="3658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5413826" y="4824897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함수 코드에 </a:t>
            </a:r>
            <a:r>
              <a:rPr lang="en-US" altLang="ko-KR" sz="1100" b="1" dirty="0" smtClean="0"/>
              <a:t>try, catch</a:t>
            </a:r>
            <a:r>
              <a:rPr lang="ko-KR" altLang="en-US" sz="1100" b="1" dirty="0" smtClean="0"/>
              <a:t>문 적용 확인</a:t>
            </a:r>
            <a:endParaRPr lang="en-US" altLang="ko-KR" sz="11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1550" y="3611133"/>
            <a:ext cx="3781950" cy="55399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group_name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함수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코드 생략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240" y="3747176"/>
            <a:ext cx="3601240" cy="417955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362218" y="3145993"/>
            <a:ext cx="5359198" cy="16619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group_name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함수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코드 생략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update_user_alarm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CB_Value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getLastException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72980" y="3402155"/>
            <a:ext cx="4915324" cy="1286985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4772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 내에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try, catch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문을 적용하여 예외 사항을 처리하고 원인 파악을 용이하게 한다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try, catch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문이 누락된 경우 예외 사항에 대한 처리가 어렵고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에러 발생시 코드의 중단 발생 가능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내에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try, catch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문이 적용되어 있는지 확인하고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누락된 경우 적용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0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버전 정보 작성 확인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64920" y="3916797"/>
            <a:ext cx="2916183" cy="246221"/>
          </a:xfrm>
          <a:prstGeom prst="rect">
            <a:avLst/>
          </a:prstGeom>
          <a:solidFill>
            <a:srgbClr val="FFFFFF"/>
          </a:solidFill>
          <a:ln w="9525">
            <a:solidFill>
              <a:srgbClr val="F4732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g_script_release_version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v2.19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g_script_release_date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"2024.07.01"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460612" y="3609020"/>
            <a:ext cx="4130850" cy="110799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AlarmInsert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WCCOActrl_2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A_SIT_ADMIN_MANAGER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ScriptActive_Condition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//|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ACTIVE|BOTH|HOST1|HOST2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";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cfg_query_blocking_time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3413158" y="4757676"/>
            <a:ext cx="326193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개선 </a:t>
            </a:r>
            <a:r>
              <a:rPr lang="ko-KR" altLang="en-US" sz="1100" dirty="0"/>
              <a:t>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스크립트 버전 정보 추가 </a:t>
            </a:r>
            <a:endParaRPr lang="en-US" altLang="ko-KR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1460612" y="3680833"/>
            <a:ext cx="2862724" cy="285558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55299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스크립트 버전을 체계적으로 관리하여 버그 추적과 유지 보수 편의성 상승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관리가 안되면 이전 코드의 롤백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변경 이력 추적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협업 시 충돌 등 어려움 발생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버전과 배포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날짜가 작성되어 잇는지 확인하고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누락된 경우 이를 추가 필요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cxnSp>
        <p:nvCxnSpPr>
          <p:cNvPr id="4" name="구부러진 연결선 3"/>
          <p:cNvCxnSpPr>
            <a:stCxn id="3" idx="1"/>
          </p:cNvCxnSpPr>
          <p:nvPr/>
        </p:nvCxnSpPr>
        <p:spPr>
          <a:xfrm rot="10800000">
            <a:off x="4323336" y="3734888"/>
            <a:ext cx="1441584" cy="3050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1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2500" y="3256037"/>
            <a:ext cx="4247361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코드 생략...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pe_name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DPSUB_DP_EL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900" dirty="0">
                <a:solidFill>
                  <a:srgbClr val="999999"/>
                </a:solidFill>
                <a:latin typeface="Consolas" panose="020B0609020204030204" pitchFamily="49" charset="0"/>
              </a:rPr>
              <a:t>// 코드 생략</a:t>
            </a:r>
            <a:r>
              <a:rPr lang="ko-KR" altLang="ko-KR" sz="9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(1)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5808838" y="4726588"/>
            <a:ext cx="3212614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for</a:t>
            </a:r>
            <a:r>
              <a:rPr lang="ko-KR" altLang="en-US" sz="1100" b="1" dirty="0" smtClean="0"/>
              <a:t>문의 조건식  배열 크기로 변경</a:t>
            </a:r>
            <a:endParaRPr lang="en-US" altLang="ko-KR" sz="1100" b="1" dirty="0"/>
          </a:p>
        </p:txBody>
      </p:sp>
      <p:sp>
        <p:nvSpPr>
          <p:cNvPr id="17" name="순서도: 처리 16"/>
          <p:cNvSpPr/>
          <p:nvPr/>
        </p:nvSpPr>
        <p:spPr>
          <a:xfrm>
            <a:off x="945211" y="4688012"/>
            <a:ext cx="326193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for</a:t>
            </a:r>
            <a:r>
              <a:rPr lang="ko-KR" altLang="en-US" sz="1100" b="1" dirty="0" smtClean="0"/>
              <a:t>문의 조건식 하드 코딩 확인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1892660" y="3592400"/>
            <a:ext cx="540060" cy="304652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366477" y="3266363"/>
            <a:ext cx="4029665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코드 생략...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dynlen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tbval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dpe_name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DPSUB_DP_EL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900" dirty="0">
                <a:solidFill>
                  <a:srgbClr val="999999"/>
                </a:solidFill>
                <a:latin typeface="Consolas" panose="020B0609020204030204" pitchFamily="49" charset="0"/>
              </a:rPr>
              <a:t>// 코드 생략</a:t>
            </a:r>
            <a:r>
              <a:rPr lang="ko-KR" altLang="ko-KR" sz="9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21079" y="3582707"/>
            <a:ext cx="1188132" cy="301396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96277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하드 코딩을 지양하여 유지 보수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확장성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재사용성을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향상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하드 코딩을 사용할 경우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for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문의 경우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index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에러 발생 가능성 존재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조건식에 배열의 크기를 사용하여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에러를 방지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29064" y="3068960"/>
            <a:ext cx="3877178" cy="2908489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MODULE_TEXT_NULL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: 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MODULE_TEXT_NULL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4338" y="3443289"/>
            <a:ext cx="2805472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: 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(2)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5646771" y="6073967"/>
            <a:ext cx="3641764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하드 코딩의 값을 </a:t>
            </a:r>
            <a:r>
              <a:rPr lang="en-US" altLang="ko-KR" sz="1100" b="1" dirty="0" smtClean="0"/>
              <a:t>Define</a:t>
            </a:r>
            <a:r>
              <a:rPr lang="ko-KR" altLang="en-US" sz="1100" b="1" dirty="0" smtClean="0"/>
              <a:t>으로 정의하여 사용</a:t>
            </a:r>
            <a:endParaRPr lang="en-US" altLang="ko-KR" sz="1100" b="1" dirty="0"/>
          </a:p>
        </p:txBody>
      </p:sp>
      <p:sp>
        <p:nvSpPr>
          <p:cNvPr id="17" name="순서도: 처리 16"/>
          <p:cNvSpPr/>
          <p:nvPr/>
        </p:nvSpPr>
        <p:spPr>
          <a:xfrm>
            <a:off x="1090815" y="5510094"/>
            <a:ext cx="315251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 smtClean="0"/>
              <a:t>] </a:t>
            </a:r>
            <a:r>
              <a:rPr lang="ko-KR" altLang="en-US" sz="1100" b="1" dirty="0" smtClean="0"/>
              <a:t>상수 값 사용 확인 </a:t>
            </a:r>
            <a:r>
              <a:rPr lang="en-US" altLang="ko-KR" sz="1100" b="1" dirty="0" smtClean="0"/>
              <a:t>(</a:t>
            </a:r>
            <a:r>
              <a:rPr lang="ko-KR" altLang="en-US" sz="1100" b="1" dirty="0" err="1" smtClean="0"/>
              <a:t>조건문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or </a:t>
            </a:r>
            <a:r>
              <a:rPr lang="ko-KR" altLang="en-US" sz="1100" b="1" dirty="0" smtClean="0"/>
              <a:t>값 변경</a:t>
            </a:r>
            <a:r>
              <a:rPr lang="en-US" altLang="ko-KR" sz="1100" b="1" dirty="0" smtClean="0"/>
              <a:t>)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1693546" y="3715118"/>
            <a:ext cx="1548172" cy="3271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8826" y="4282823"/>
            <a:ext cx="2241444" cy="457536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38262" y="3083206"/>
            <a:ext cx="2491987" cy="959083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466225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하드 코딩을 지양하여 유지 보수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확장성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재사용성을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향상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하드 코딩을 사용하는 경우 코드의 </a:t>
                      </a:r>
                      <a:r>
                        <a:rPr lang="ko-KR" altLang="en-US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가독성이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떨어지고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유지 보수와 유연성 저하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 코딩으로 선언되어 있는 값의 경우 </a:t>
                      </a:r>
                      <a:r>
                        <a:rPr lang="en-US" altLang="ko-KR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Config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Define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사용하여 관리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493060" y="2168860"/>
            <a:ext cx="3924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048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46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개요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설치 방법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실행 방법 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APPENDIX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13030" y="296652"/>
            <a:ext cx="372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9966"/>
                </a:solidFill>
                <a:latin typeface="+mn-ea"/>
              </a:rPr>
              <a:t>CodeReview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9966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9966"/>
                </a:solidFill>
                <a:latin typeface="+mn-ea"/>
              </a:rPr>
              <a:t>점검 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9966"/>
                </a:solidFill>
                <a:latin typeface="+mn-ea"/>
              </a:rPr>
              <a:t>Tool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9966"/>
                </a:solidFill>
                <a:latin typeface="+mn-ea"/>
              </a:rPr>
              <a:t>매뉴얼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9966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02073" y="905829"/>
            <a:ext cx="167174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CONTENTS</a:t>
            </a:r>
            <a:endParaRPr lang="ko-KR" altLang="en-US" sz="2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957211" y="296652"/>
            <a:ext cx="957211" cy="6326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863" tIns="40932" rIns="81863" bIns="409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69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개발 배경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리뷰는  품질 향상을 위해 필요하나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반복적이고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시간 소모적인 작업으로 생산성 저하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비용 절감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반복적인 작업을 점검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을 통하여 코드 리뷰 시간을 개선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일관성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정해진 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규칙과 알고리즘을 기반으로 코드를 분석하여 오류나 결함을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체계적으로 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식별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추가 및 업데이트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새로운 기능이 지속적으로 추가되며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이에 따라 업데이트 진행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프로세스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2526" y="3246002"/>
            <a:ext cx="7668852" cy="158482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459" y="3375354"/>
            <a:ext cx="864012" cy="936014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975911" y="3391138"/>
            <a:ext cx="1256738" cy="1269716"/>
            <a:chOff x="2695664" y="3401244"/>
            <a:chExt cx="1256738" cy="12697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549" y="3401244"/>
              <a:ext cx="814463" cy="98011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95664" y="4409350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① </a:t>
              </a:r>
              <a:r>
                <a:rPr lang="en-US" altLang="ko-KR" sz="1100" b="1" dirty="0" smtClean="0"/>
                <a:t>Code Reviewer</a:t>
              </a:r>
              <a:endParaRPr lang="ko-KR" altLang="en-US" sz="11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60533" y="4403838"/>
            <a:ext cx="188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③</a:t>
            </a:r>
            <a:r>
              <a:rPr lang="en-US" altLang="ko-KR" sz="1100" b="1" dirty="0" smtClean="0"/>
              <a:t>Code Review </a:t>
            </a:r>
            <a:r>
              <a:rPr lang="ko-KR" altLang="en-US" sz="1100" b="1" dirty="0" err="1" smtClean="0"/>
              <a:t>결과서</a:t>
            </a:r>
            <a:r>
              <a:rPr lang="ko-KR" altLang="en-US" sz="1100" b="1" dirty="0" smtClean="0"/>
              <a:t> 작성</a:t>
            </a:r>
            <a:endParaRPr lang="ko-KR" altLang="en-US" sz="11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556697" y="3567548"/>
            <a:ext cx="1514338" cy="1101749"/>
            <a:chOff x="3970687" y="3588917"/>
            <a:chExt cx="1514338" cy="11017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5805" y="3588917"/>
              <a:ext cx="744103" cy="7327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70687" y="4429056"/>
              <a:ext cx="1514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② </a:t>
              </a:r>
              <a:r>
                <a:rPr lang="en-US" altLang="ko-KR" sz="1100" b="1" dirty="0" smtClean="0"/>
                <a:t>Code Review</a:t>
              </a:r>
              <a:endParaRPr lang="ko-KR" altLang="en-US" sz="1100" b="1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3212" y="3853497"/>
              <a:ext cx="382142" cy="459866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2237165" y="5164153"/>
            <a:ext cx="1256738" cy="1162505"/>
            <a:chOff x="2689196" y="5001330"/>
            <a:chExt cx="1256738" cy="116250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1767" y="5001330"/>
              <a:ext cx="831595" cy="90089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689196" y="5902225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① </a:t>
              </a:r>
              <a:r>
                <a:rPr lang="ko-KR" altLang="en-US" sz="1100" b="1" dirty="0" err="1" smtClean="0"/>
                <a:t>사업팀</a:t>
              </a:r>
              <a:endParaRPr lang="ko-KR" altLang="en-US" sz="1100" b="1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182526" y="4883476"/>
            <a:ext cx="7668852" cy="15848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3321446" y="5044011"/>
            <a:ext cx="3757822" cy="1258431"/>
            <a:chOff x="3315637" y="4996200"/>
            <a:chExt cx="4456126" cy="1349361"/>
          </a:xfrm>
        </p:grpSpPr>
        <p:sp>
          <p:nvSpPr>
            <p:cNvPr id="33" name="직사각형 32"/>
            <p:cNvSpPr/>
            <p:nvPr/>
          </p:nvSpPr>
          <p:spPr>
            <a:xfrm>
              <a:off x="4068385" y="4996200"/>
              <a:ext cx="2916324" cy="13338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2690" y="5131645"/>
              <a:ext cx="846398" cy="8954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315637" y="6065048"/>
              <a:ext cx="4456126" cy="280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② </a:t>
              </a:r>
              <a:r>
                <a:rPr lang="en-US" altLang="ko-KR" sz="1100" b="1" dirty="0" smtClean="0"/>
                <a:t>Code Review Tool </a:t>
              </a:r>
              <a:r>
                <a:rPr lang="en-US" altLang="ko-KR" sz="1100" b="1" dirty="0" smtClean="0">
                  <a:sym typeface="Wingdings" panose="05000000000000000000" pitchFamily="2" charset="2"/>
                </a:rPr>
                <a:t> </a:t>
              </a:r>
              <a:r>
                <a:rPr lang="ko-KR" altLang="en-US" sz="1100" b="1" dirty="0" smtClean="0">
                  <a:sym typeface="Wingdings" panose="05000000000000000000" pitchFamily="2" charset="2"/>
                </a:rPr>
                <a:t>점검 결과 </a:t>
              </a:r>
              <a:r>
                <a:rPr lang="en-US" altLang="ko-KR" sz="1100" b="1" dirty="0" smtClean="0">
                  <a:sym typeface="Wingdings" panose="05000000000000000000" pitchFamily="2" charset="2"/>
                </a:rPr>
                <a:t>Export</a:t>
              </a:r>
              <a:endParaRPr lang="ko-KR" altLang="en-US" sz="1100" b="1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5106" y="5197671"/>
              <a:ext cx="715298" cy="774906"/>
            </a:xfrm>
            <a:prstGeom prst="rect">
              <a:avLst/>
            </a:prstGeom>
          </p:spPr>
        </p:pic>
        <p:sp>
          <p:nvSpPr>
            <p:cNvPr id="20" name="덧셈 기호 19"/>
            <p:cNvSpPr/>
            <p:nvPr/>
          </p:nvSpPr>
          <p:spPr>
            <a:xfrm>
              <a:off x="5304065" y="5344173"/>
              <a:ext cx="576064" cy="540064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6250800" y="3813592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82525" y="3256397"/>
            <a:ext cx="1079715" cy="33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 - IS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182525" y="4883476"/>
            <a:ext cx="1079715" cy="3310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TO-BE</a:t>
            </a:r>
            <a:endParaRPr lang="ko-KR" altLang="en-US" b="1" dirty="0"/>
          </a:p>
        </p:txBody>
      </p:sp>
      <p:sp>
        <p:nvSpPr>
          <p:cNvPr id="31" name="오른쪽 화살표 30"/>
          <p:cNvSpPr/>
          <p:nvPr/>
        </p:nvSpPr>
        <p:spPr>
          <a:xfrm>
            <a:off x="4265026" y="3839649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3417831" y="5500594"/>
            <a:ext cx="390717" cy="3383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397" y="3778596"/>
            <a:ext cx="382142" cy="459866"/>
          </a:xfrm>
          <a:prstGeom prst="rect">
            <a:avLst/>
          </a:prstGeom>
        </p:spPr>
      </p:pic>
      <p:sp>
        <p:nvSpPr>
          <p:cNvPr id="35" name="오른쪽 화살표 34"/>
          <p:cNvSpPr/>
          <p:nvPr/>
        </p:nvSpPr>
        <p:spPr>
          <a:xfrm>
            <a:off x="6547060" y="5449487"/>
            <a:ext cx="390717" cy="3383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36" name="그룹 35"/>
          <p:cNvGrpSpPr/>
          <p:nvPr/>
        </p:nvGrpSpPr>
        <p:grpSpPr>
          <a:xfrm>
            <a:off x="6892775" y="5048941"/>
            <a:ext cx="1256738" cy="1438993"/>
            <a:chOff x="2695664" y="3401244"/>
            <a:chExt cx="1256738" cy="1438993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549" y="3401244"/>
              <a:ext cx="814463" cy="98011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695664" y="4409350"/>
              <a:ext cx="12567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smtClean="0"/>
                <a:t>③ </a:t>
              </a:r>
              <a:r>
                <a:rPr lang="ko-KR" altLang="en-US" sz="1100" b="1" dirty="0" err="1" smtClean="0"/>
                <a:t>기술혁신팀</a:t>
              </a:r>
              <a:r>
                <a:rPr lang="en-US" altLang="ko-KR" sz="1100" b="1" dirty="0" smtClean="0"/>
                <a:t/>
              </a:r>
              <a:br>
                <a:rPr lang="en-US" altLang="ko-KR" sz="1100" b="1" dirty="0" smtClean="0"/>
              </a:br>
              <a:r>
                <a:rPr lang="ko-KR" altLang="en-US" sz="1100" b="1" dirty="0" smtClean="0"/>
                <a:t>코드 리뷰 요청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4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설치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ITS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에서 코드 리뷰 점검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 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다운 로드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 ITS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코드리뷰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 점검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Tool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다운로드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다운로드 한 압축 파일을 압축 풀기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: </a:t>
            </a:r>
            <a:r>
              <a:rPr lang="en-US" altLang="ko-KR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CodeReviewCheck.exe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config.ini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(</a:t>
            </a:r>
            <a:r>
              <a:rPr lang="ko-KR" altLang="en-US" sz="10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프로그램 설정 값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파일 확인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실행 파일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CodeReviewCheck.exe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더블 클릭 하여 실행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설치 방법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47279" y="2600908"/>
            <a:ext cx="4356484" cy="828092"/>
            <a:chOff x="1784648" y="2780928"/>
            <a:chExt cx="4932548" cy="82809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t="23624" r="58960" b="17314"/>
            <a:stretch/>
          </p:blipFill>
          <p:spPr>
            <a:xfrm>
              <a:off x="2000671" y="3104964"/>
              <a:ext cx="1368152" cy="180020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r="49738" b="11500"/>
            <a:stretch/>
          </p:blipFill>
          <p:spPr>
            <a:xfrm>
              <a:off x="4520952" y="2967376"/>
              <a:ext cx="1656458" cy="45519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오른쪽 화살표 8"/>
            <p:cNvSpPr/>
            <p:nvPr/>
          </p:nvSpPr>
          <p:spPr>
            <a:xfrm>
              <a:off x="3819707" y="3032955"/>
              <a:ext cx="278961" cy="324038"/>
            </a:xfrm>
            <a:prstGeom prst="rightArrow">
              <a:avLst>
                <a:gd name="adj1" fmla="val 50000"/>
                <a:gd name="adj2" fmla="val 329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84648" y="2780928"/>
              <a:ext cx="4932548" cy="82809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541" t="875" r="541" b="875"/>
          <a:stretch/>
        </p:blipFill>
        <p:spPr>
          <a:xfrm>
            <a:off x="3018393" y="4027716"/>
            <a:ext cx="3945312" cy="2434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73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79200"/>
            <a:ext cx="9342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실행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       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: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폴더 버튼 선택 하여 파일 선택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파일 여러 개 선택 가능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파일 리스트에서 점검 파일 선택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[Start] :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점검 실행 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[Export] :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점검 결과를 엑셀 파일로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Exprot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저장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실행 방법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960860" y="2636912"/>
            <a:ext cx="6156684" cy="3852428"/>
            <a:chOff x="1892660" y="2636912"/>
            <a:chExt cx="6156684" cy="38524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rcRect l="541" t="875" r="541" b="875"/>
            <a:stretch/>
          </p:blipFill>
          <p:spPr>
            <a:xfrm>
              <a:off x="1892660" y="2636912"/>
              <a:ext cx="6156684" cy="385242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6912772" y="2873679"/>
              <a:ext cx="311325" cy="27622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순서도: 연결자 3"/>
            <p:cNvSpPr/>
            <p:nvPr/>
          </p:nvSpPr>
          <p:spPr>
            <a:xfrm>
              <a:off x="6796025" y="2755295"/>
              <a:ext cx="233494" cy="23676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12252" y="3465594"/>
              <a:ext cx="1125707" cy="23676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895505" y="3307748"/>
              <a:ext cx="233494" cy="23676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77887" y="2900194"/>
              <a:ext cx="568859" cy="24971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7161140" y="2742349"/>
              <a:ext cx="233494" cy="23676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353654" y="6204712"/>
              <a:ext cx="551674" cy="23869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7241398" y="6116183"/>
              <a:ext cx="212017" cy="226323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8055" t="19001" r="8055" b="19001"/>
          <a:stretch/>
        </p:blipFill>
        <p:spPr>
          <a:xfrm>
            <a:off x="1100572" y="1484784"/>
            <a:ext cx="295648" cy="1653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89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79200"/>
            <a:ext cx="9342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Export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파일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결과  엑셀 파일로 저장 가능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상세 내용 확인 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실행 방법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96" r="12007" b="25184"/>
          <a:stretch/>
        </p:blipFill>
        <p:spPr>
          <a:xfrm>
            <a:off x="193549" y="2276872"/>
            <a:ext cx="9489504" cy="2700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156708" y="2528900"/>
            <a:ext cx="916490" cy="2412268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05682" y="3609020"/>
            <a:ext cx="2340260" cy="1368152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75248" y="2601229"/>
            <a:ext cx="2088232" cy="449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코드 리뷰 항목의 결과 확인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(OK , NG, N/A)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4937073" y="3465004"/>
            <a:ext cx="2088232" cy="468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코드 리뷰 결과 상세 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내용 확인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7457353" y="3609020"/>
            <a:ext cx="2225700" cy="1422158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53763" y="3320988"/>
            <a:ext cx="1968136" cy="468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코드리뷰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NG </a:t>
            </a:r>
            <a:r>
              <a:rPr lang="ko-KR" altLang="en-US" sz="1100" b="1" dirty="0" smtClean="0"/>
              <a:t>항목의 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Code </a:t>
            </a:r>
            <a:r>
              <a:rPr lang="ko-KR" altLang="en-US" sz="1100" b="1" dirty="0" smtClean="0"/>
              <a:t>내용을 표시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7719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APPENDIX</a:t>
            </a:r>
            <a:endParaRPr lang="ko-KR" altLang="en-US" sz="28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47105"/>
              </p:ext>
            </p:extLst>
          </p:nvPr>
        </p:nvGraphicFramePr>
        <p:xfrm>
          <a:off x="724953" y="1628800"/>
          <a:ext cx="8583998" cy="42411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34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스크립트 </a:t>
                      </a:r>
                      <a:r>
                        <a:rPr lang="en-US" altLang="ko-KR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스크립트 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적용 여부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Loop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 while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문 내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적용 확인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Event</a:t>
                      </a:r>
                      <a:r>
                        <a:rPr lang="en-US" altLang="ko-KR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Ctrl Manager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altLang="ko-KR" sz="9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dpGet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9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dpSet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연속 처리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경우 확인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적절한 </a:t>
                      </a:r>
                      <a:r>
                        <a:rPr lang="en-US" altLang="ko-KR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Callback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함수 내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처리 경우 확인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05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Raima</a:t>
                      </a:r>
                      <a:r>
                        <a:rPr 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DB</a:t>
                      </a:r>
                      <a:r>
                        <a:rPr 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altLang="ko-KR" sz="900" u="none" strike="noStrike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dpSet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처리하는 대상의 </a:t>
                      </a:r>
                      <a:r>
                        <a:rPr lang="en-US" altLang="ko-KR" sz="900" u="none" strike="noStrike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DataPoint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확인 어려움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4649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Query</a:t>
                      </a:r>
                      <a:r>
                        <a:rPr lang="en-US" altLang="ko-KR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Query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에 문자열의 정합성 체크 확인 어려움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DP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DP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Try</a:t>
                      </a:r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Catch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함수 내에서 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try/catch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스크립트 버전 이력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스크립트 버전 및 배포 이력 작성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하드 코딩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함수 안에서  하드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코딩으로 작성된 경우 확인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불필요한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코드 지양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미사용 함수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변수 유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무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확인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Active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동작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조건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확인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70943" y="3393193"/>
            <a:ext cx="4140460" cy="16619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CB_AlarmEvent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//1.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AlarmInsert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? ====================================================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ADD3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중복 동작 불필요한 코드...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3948849" y="5099666"/>
            <a:ext cx="258464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Active </a:t>
            </a:r>
            <a:r>
              <a:rPr lang="ko-KR" altLang="en-US" sz="1100" b="1" dirty="0" smtClean="0"/>
              <a:t>동작 조건 추가</a:t>
            </a:r>
            <a:endParaRPr lang="en-US" altLang="ko-KR" sz="11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09284" y="4299299"/>
            <a:ext cx="1513270" cy="276999"/>
          </a:xfrm>
          <a:prstGeom prst="rect">
            <a:avLst/>
          </a:prstGeom>
          <a:solidFill>
            <a:srgbClr val="FFFFFF"/>
          </a:solidFill>
          <a:ln w="12700">
            <a:solidFill>
              <a:srgbClr val="F4732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84715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Passive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서버에서 중복 동작 방지를 위해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Active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동작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 동작이 불필요한 경우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조건이 누락되면 중복 처리 가능성 존재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(DB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 저장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중복 동작을 제거하기  위해 불필요한 </a:t>
                      </a:r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Logic </a:t>
                      </a: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앞에 </a:t>
                      </a:r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동작에 대한 </a:t>
                      </a:r>
                      <a:r>
                        <a:rPr lang="ko-KR" altLang="en-US" sz="105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조건문</a:t>
                      </a: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추가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635202" y="4221088"/>
            <a:ext cx="2232248" cy="43342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stCxn id="4" idx="0"/>
          </p:cNvCxnSpPr>
          <p:nvPr/>
        </p:nvCxnSpPr>
        <p:spPr>
          <a:xfrm rot="16200000" flipH="1" flipV="1">
            <a:off x="7033782" y="3132966"/>
            <a:ext cx="65805" cy="2398469"/>
          </a:xfrm>
          <a:prstGeom prst="curvedConnector4">
            <a:avLst>
              <a:gd name="adj1" fmla="val -347390"/>
              <a:gd name="adj2" fmla="val 6577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336715" y="3296017"/>
            <a:ext cx="3821424" cy="263149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g_status_server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DebugTN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getLastException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finally</a:t>
            </a:r>
            <a:r>
              <a:rPr lang="ko-KR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delay</a:t>
            </a:r>
            <a:r>
              <a:rPr lang="ko-KR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9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Loop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문 내에 처리 조건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215514" y="5152729"/>
            <a:ext cx="24842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점검 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Active </a:t>
            </a:r>
            <a:r>
              <a:rPr lang="ko-KR" altLang="en-US" sz="1100" dirty="0" smtClean="0"/>
              <a:t>동작 조건 확인</a:t>
            </a:r>
            <a:endParaRPr lang="en-US" altLang="ko-KR" sz="1100" dirty="0"/>
          </a:p>
        </p:txBody>
      </p:sp>
      <p:sp>
        <p:nvSpPr>
          <p:cNvPr id="11" name="순서도: 처리 10"/>
          <p:cNvSpPr/>
          <p:nvPr/>
        </p:nvSpPr>
        <p:spPr>
          <a:xfrm>
            <a:off x="5619436" y="5999515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모든 조건에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코드 동작 적용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5732758" y="5212945"/>
            <a:ext cx="1373463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8544" y="3573016"/>
            <a:ext cx="4068452" cy="235449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g_status_server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DebugTN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getLastException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824365" y="5999515"/>
            <a:ext cx="349238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모든 조건에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코드 동작 확인</a:t>
            </a:r>
            <a:endParaRPr lang="en-US" altLang="ko-KR" sz="11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558614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while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 내에 모든 조건에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delay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적용하여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CPU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부하를 감소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while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 동작에서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delay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 누락된 경우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CPU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부하가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100%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상승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예외처리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try,catch,finnaly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finally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문에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적용하여 모든 조건에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적용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9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40833</TotalTime>
  <Words>1663</Words>
  <Application>Microsoft Office PowerPoint</Application>
  <PresentationFormat>A4 용지(210x297mm)</PresentationFormat>
  <Paragraphs>369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Calibri</vt:lpstr>
      <vt:lpstr>Wingdings</vt:lpstr>
      <vt:lpstr>Consolas</vt:lpstr>
      <vt:lpstr>맑은 고딕</vt:lpstr>
      <vt:lpstr>Arial</vt:lpstr>
      <vt:lpstr>Calibri Light</vt:lpstr>
      <vt:lpstr>Office 테마</vt:lpstr>
      <vt:lpstr>PowerPoint 프레젠테이션</vt:lpstr>
      <vt:lpstr>PowerPoint 프레젠테이션</vt:lpstr>
      <vt:lpstr>개요</vt:lpstr>
      <vt:lpstr>설치 방법 </vt:lpstr>
      <vt:lpstr>실행 방법</vt:lpstr>
      <vt:lpstr>실행 방법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KIMJH</cp:lastModifiedBy>
  <cp:revision>1190</cp:revision>
  <dcterms:created xsi:type="dcterms:W3CDTF">2016-05-20T04:46:02Z</dcterms:created>
  <dcterms:modified xsi:type="dcterms:W3CDTF">2024-10-10T06:02:13Z</dcterms:modified>
</cp:coreProperties>
</file>