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7" r:id="rId2"/>
    <p:sldId id="332" r:id="rId3"/>
    <p:sldId id="341" r:id="rId4"/>
    <p:sldId id="342" r:id="rId5"/>
    <p:sldId id="356" r:id="rId6"/>
    <p:sldId id="358" r:id="rId7"/>
    <p:sldId id="359" r:id="rId8"/>
    <p:sldId id="360" r:id="rId9"/>
    <p:sldId id="361" r:id="rId10"/>
    <p:sldId id="362" r:id="rId11"/>
    <p:sldId id="343" r:id="rId12"/>
    <p:sldId id="348" r:id="rId13"/>
    <p:sldId id="350" r:id="rId14"/>
    <p:sldId id="349" r:id="rId15"/>
    <p:sldId id="351" r:id="rId16"/>
    <p:sldId id="352" r:id="rId17"/>
    <p:sldId id="354" r:id="rId18"/>
    <p:sldId id="353" r:id="rId19"/>
    <p:sldId id="347" r:id="rId20"/>
    <p:sldId id="335" r:id="rId21"/>
    <p:sldId id="355" r:id="rId22"/>
  </p:sldIdLst>
  <p:sldSz cx="9906000" cy="6858000" type="A4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08315B-5828-49D2-8744-93E7079DE1A3}">
          <p14:sldIdLst>
            <p14:sldId id="257"/>
            <p14:sldId id="332"/>
            <p14:sldId id="341"/>
            <p14:sldId id="342"/>
            <p14:sldId id="356"/>
            <p14:sldId id="358"/>
            <p14:sldId id="359"/>
            <p14:sldId id="360"/>
            <p14:sldId id="361"/>
            <p14:sldId id="362"/>
            <p14:sldId id="343"/>
            <p14:sldId id="348"/>
            <p14:sldId id="350"/>
            <p14:sldId id="349"/>
            <p14:sldId id="351"/>
            <p14:sldId id="352"/>
            <p14:sldId id="354"/>
            <p14:sldId id="353"/>
            <p14:sldId id="347"/>
            <p14:sldId id="335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47320"/>
    <a:srgbClr val="E9520B"/>
    <a:srgbClr val="EC820E"/>
    <a:srgbClr val="FF9933"/>
    <a:srgbClr val="FFCC00"/>
    <a:srgbClr val="E47E0E"/>
    <a:srgbClr val="FFC000"/>
    <a:srgbClr val="404040"/>
    <a:srgbClr val="D44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86410"/>
  </p:normalViewPr>
  <p:slideViewPr>
    <p:cSldViewPr showGuides="1">
      <p:cViewPr varScale="1">
        <p:scale>
          <a:sx n="114" d="100"/>
          <a:sy n="114" d="100"/>
        </p:scale>
        <p:origin x="1566" y="108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-987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6B10-1B09-480E-9EAC-7453F6B2BC47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6B7C-CF5F-4D82-98DA-3212977D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9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9B7C-4794-4872-A925-753F194DD9F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8CA6-CB49-41F4-A2EA-358F92CD6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4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1"/>
            <a:ext cx="9906000" cy="6857999"/>
          </a:xfrm>
          <a:prstGeom prst="rect">
            <a:avLst/>
          </a:prstGeom>
        </p:spPr>
      </p:pic>
      <p:pic>
        <p:nvPicPr>
          <p:cNvPr id="4" name="Picture 3" descr="마크컬러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7199" y="188640"/>
            <a:ext cx="15854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1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-4006" y="-4506"/>
            <a:ext cx="9906000" cy="6858000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591097" y="6520266"/>
            <a:ext cx="724421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2" name="Picture 26" descr="한화로고_영문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5408" y="6525344"/>
            <a:ext cx="942753" cy="2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0492" y="6525344"/>
            <a:ext cx="2052228" cy="243861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66076" y="750641"/>
            <a:ext cx="90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7467172" y="750641"/>
            <a:ext cx="2268000" cy="0"/>
          </a:xfrm>
          <a:prstGeom prst="line">
            <a:avLst/>
          </a:prstGeom>
          <a:ln w="28575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1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4065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5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09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20852" y="2672916"/>
            <a:ext cx="2664296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en-US" altLang="ko-KR" sz="6000" b="1" spc="-3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&amp; A</a:t>
            </a:r>
            <a:endParaRPr lang="ko-KR" altLang="en-US" sz="6000" b="1" spc="-3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0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0"/>
            <a:ext cx="9906000" cy="685799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64668" y="2996952"/>
            <a:ext cx="6480720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766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0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58A3-C337-411C-A39B-D6A40476A7DB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06AD-EC7C-45D6-81C7-B35D877E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9" r:id="rId3"/>
    <p:sldLayoutId id="2147483682" r:id="rId4"/>
    <p:sldLayoutId id="2147483681" r:id="rId5"/>
    <p:sldLayoutId id="2147483680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102" y="2240868"/>
            <a:ext cx="8963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CodeReview</a:t>
            </a:r>
            <a:r>
              <a:rPr lang="ko-KR" altLang="en-US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점검 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Tool</a:t>
            </a: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개발 계획서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050" y="5656122"/>
            <a:ext cx="10823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2024.03.14</a:t>
            </a:r>
          </a:p>
          <a:p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기술혁신팀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Straight Connector 44"/>
          <p:cNvCxnSpPr/>
          <p:nvPr/>
        </p:nvCxnSpPr>
        <p:spPr>
          <a:xfrm>
            <a:off x="7869324" y="561779"/>
            <a:ext cx="1584176" cy="0"/>
          </a:xfrm>
          <a:prstGeom prst="line">
            <a:avLst/>
          </a:prstGeom>
          <a:noFill/>
          <a:ln w="6350" cap="flat" cmpd="sng" algn="ctr">
            <a:noFill/>
            <a:prstDash val="soli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509284" y="964899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영업비밀 또는 업무상 보호가 필요한 문서일 경우 </a:t>
            </a:r>
            <a:r>
              <a:rPr lang="en-US" altLang="ko-KR" sz="1000" b="1" dirty="0" smtClean="0">
                <a:latin typeface="+mn-ea"/>
              </a:rPr>
              <a:t>“Confidential” </a:t>
            </a:r>
            <a:r>
              <a:rPr lang="ko-KR" altLang="en-US" sz="1000" b="1" dirty="0" smtClean="0">
                <a:latin typeface="+mn-ea"/>
              </a:rPr>
              <a:t>표기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825241" y="571725"/>
            <a:ext cx="1439818" cy="369332"/>
            <a:chOff x="10420577" y="1866432"/>
            <a:chExt cx="1439818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0507501" y="1916832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0420577" y="1866432"/>
              <a:ext cx="1439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 latinLnBrk="0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altLang="ko-KR" kern="0" dirty="0">
                  <a:solidFill>
                    <a:srgbClr val="C0504D"/>
                  </a:solidFill>
                  <a:latin typeface="+mn-ea"/>
                </a:rPr>
                <a:t>Confidential</a:t>
              </a:r>
              <a:endParaRPr lang="ko-KR" altLang="en-US" kern="0" dirty="0">
                <a:solidFill>
                  <a:srgbClr val="C0504D"/>
                </a:solidFill>
                <a:latin typeface="+mn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505935" y="2191544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0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680532"/>
              </p:ext>
            </p:extLst>
          </p:nvPr>
        </p:nvGraphicFramePr>
        <p:xfrm>
          <a:off x="596516" y="1628800"/>
          <a:ext cx="8652538" cy="3812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013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</a:tblGrid>
              <a:tr h="3145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상세 내용 </a:t>
                      </a:r>
                      <a:r>
                        <a:rPr lang="en-US" altLang="ko-KR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Message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 내에서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delay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코드가 작성되지 않았습니다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105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함수가 반복적으로 처리 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Callback </a:t>
                      </a:r>
                      <a:r>
                        <a:rPr lang="ko-KR" altLang="en-US" sz="1000" dirty="0" smtClean="0"/>
                        <a:t>함수에서 </a:t>
                      </a:r>
                      <a:r>
                        <a:rPr lang="en-US" altLang="ko-KR" sz="1000" dirty="0" smtClean="0"/>
                        <a:t>delay </a:t>
                      </a:r>
                      <a:r>
                        <a:rPr lang="ko-KR" altLang="en-US" sz="1000" dirty="0" smtClean="0"/>
                        <a:t>코드가 존재합니다</a:t>
                      </a:r>
                      <a:r>
                        <a:rPr lang="en-US" altLang="ko-KR" sz="1000" dirty="0" smtClean="0"/>
                        <a:t>. 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</a:rPr>
                        <a:t>- </a:t>
                      </a:r>
                      <a:endParaRPr lang="ko-KR" altLang="en-US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effectLst/>
                        </a:rPr>
                        <a:t>Query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 </a:t>
                      </a:r>
                      <a:endParaRPr lang="ko-KR" altLang="en-US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88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예외 처리가 되지 않았습니다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함수에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try, Catch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예외 처리가 누락 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이력 정보 작성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예상하지 못한 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>Logic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동작 확인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50" u="none" strike="noStrike" dirty="0" smtClean="0">
                          <a:effectLst/>
                        </a:rPr>
                      </a:br>
                      <a:r>
                        <a:rPr lang="en-US" altLang="ko-KR" sz="1050" u="none" strike="noStrike" dirty="0" smtClean="0">
                          <a:effectLst/>
                        </a:rPr>
                        <a:t>(Logic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요구사항 동작 체크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</a:rPr>
                        <a:t>-</a:t>
                      </a:r>
                      <a:endParaRPr lang="ko-KR" altLang="en-US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025296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금지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하드 코딩으로 작성되었습니다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금지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2" algn="l" fontAlgn="ctr"/>
                      <a:r>
                        <a:rPr lang="ko-KR" altLang="en-US" sz="1000" dirty="0" smtClean="0"/>
                        <a:t>변수가 사용 이력이 없습니다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6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76863"/>
              </p:ext>
            </p:extLst>
          </p:nvPr>
        </p:nvGraphicFramePr>
        <p:xfrm>
          <a:off x="668524" y="1664806"/>
          <a:ext cx="8874845" cy="45608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67254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288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4593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스크립트 동작 </a:t>
                      </a:r>
                      <a:r>
                        <a:rPr lang="en-US" altLang="ko-KR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감시 적용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while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조건 별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37222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105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en-US" altLang="ko-KR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dpGet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dpSet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반복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코드가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반복문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내에 사용 확인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사용있는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경우 에러 판단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Callback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유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DP Query </a:t>
                      </a:r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최적화 구현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438367"/>
                  </a:ext>
                </a:extLst>
              </a:tr>
              <a:tr h="3517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dpSet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처리하는 변수에 저장하는 텍스트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35171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DB </a:t>
                      </a:r>
                      <a:r>
                        <a:rPr lang="ko-KR" altLang="en-US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쿼리 바인딩  </a:t>
                      </a:r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처리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DB Query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쿼리 주석 처리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DB Query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텍스트 확인 어려움</a:t>
                      </a:r>
                      <a:endParaRPr lang="en-US" altLang="ko-KR" sz="9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23257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쿼리 검증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Query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텍스트 확인 어려움</a:t>
                      </a:r>
                      <a:endParaRPr lang="en-US" altLang="ko-KR" sz="9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343565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DB Query Error</a:t>
                      </a:r>
                      <a:endParaRPr 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DB Query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텍스트 확인 어려움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00697"/>
                  </a:ext>
                </a:extLst>
              </a:tr>
              <a:tr h="24593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함수내에서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try~catch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예외처리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스크립트 이력 관리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전역 변수에 날짜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20XX.XX.XX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버전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vXX.XX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제약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제약 조건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정의 불가능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52962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1050" u="none" strike="noStrike" dirty="0"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 지역변수에서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 함수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유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①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/>
              <a:t>스크립트 동작 </a:t>
            </a:r>
            <a:r>
              <a:rPr lang="en-US" altLang="ko-KR" sz="1200" dirty="0"/>
              <a:t>Active </a:t>
            </a:r>
            <a:r>
              <a:rPr lang="ko-KR" altLang="en-US" sz="1200" dirty="0"/>
              <a:t>감시 </a:t>
            </a:r>
            <a:r>
              <a:rPr lang="ko-KR" altLang="en-US" sz="1200" dirty="0" smtClean="0"/>
              <a:t>적용</a:t>
            </a:r>
            <a:endParaRPr lang="en-US" altLang="ko-KR" sz="12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DB Query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이중화 중복 처리 코드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DP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중복 처리 확인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30120"/>
              </p:ext>
            </p:extLst>
          </p:nvPr>
        </p:nvGraphicFramePr>
        <p:xfrm>
          <a:off x="1083585" y="2583458"/>
          <a:ext cx="7866733" cy="7909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67254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288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459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Query(Insert, Update,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Delete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실행 코드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 row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코드보다 상위 레벨에서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Active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처리 조건 확인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코드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3585" y="3712328"/>
            <a:ext cx="7937867" cy="180049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3.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value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sp_index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map_humi_status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curr_sp_value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map_humi_sp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sp_index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tNow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getCurrentTime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();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ctrl_date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formatTime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/%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/%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tNow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dsParams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makeDynString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tag_name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pjt_id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ctrl_date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pre_sp_value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curr_sp_value,host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EQP_NO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BEFORE_VAL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AFTER_VAL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CLIENT_NAME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queryQueue_append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insert_query,dsParams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3.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Dewinsert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//실행 코드보다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/>
              <a:t>② </a:t>
            </a:r>
            <a:r>
              <a:rPr lang="en-US" altLang="ko-KR" sz="1200" dirty="0" smtClean="0"/>
              <a:t>Loop</a:t>
            </a:r>
            <a:r>
              <a:rPr lang="ko-KR" altLang="en-US" sz="1200" dirty="0" smtClean="0"/>
              <a:t>문 내에 처리 조건 확인</a:t>
            </a:r>
            <a:endParaRPr lang="en-US" altLang="ko-KR" sz="12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1085850" lvl="3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While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 내에 </a:t>
            </a:r>
            <a:r>
              <a:rPr lang="ko-KR" altLang="en-US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조건문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없이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Delay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 있는지 체크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488026"/>
              </p:ext>
            </p:extLst>
          </p:nvPr>
        </p:nvGraphicFramePr>
        <p:xfrm>
          <a:off x="1083585" y="2319556"/>
          <a:ext cx="7866733" cy="6537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288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459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제어문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코드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하위 코드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확인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Delay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코드에서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조건문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(if)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이 없는 지 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86961" y="3395755"/>
            <a:ext cx="4424288" cy="249299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while (1)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if (</a:t>
            </a:r>
            <a:r>
              <a:rPr lang="en-US" altLang="ko-K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isScriptActive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900" dirty="0">
                <a:latin typeface="Consolas" panose="020B0609020204030204" pitchFamily="49" charset="0"/>
              </a:rPr>
              <a:t> </a:t>
            </a:r>
            <a:endParaRPr lang="en-US" altLang="ko-KR" sz="900" dirty="0" smtClean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latin typeface="Consolas" panose="020B0609020204030204" pitchFamily="49" charset="0"/>
              </a:rPr>
              <a:t>    {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for (</a:t>
            </a:r>
            <a:r>
              <a:rPr lang="en-US" altLang="ko-KR" sz="900" dirty="0" err="1">
                <a:latin typeface="Consolas" panose="020B0609020204030204" pitchFamily="49" charset="0"/>
              </a:rPr>
              <a:t>int</a:t>
            </a:r>
            <a:r>
              <a:rPr lang="en-US" altLang="ko-KR" sz="900" dirty="0"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 = 1; 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 &lt;= </a:t>
            </a:r>
            <a:r>
              <a:rPr lang="en-US" altLang="ko-KR" sz="900" dirty="0" err="1">
                <a:latin typeface="Consolas" panose="020B0609020204030204" pitchFamily="49" charset="0"/>
              </a:rPr>
              <a:t>dynlen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); 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++)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if (</a:t>
            </a:r>
            <a:r>
              <a:rPr lang="en-US" altLang="ko-KR" sz="900" dirty="0" err="1">
                <a:latin typeface="Consolas" panose="020B0609020204030204" pitchFamily="49" charset="0"/>
              </a:rPr>
              <a:t>dpExists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</a:t>
            </a:r>
            <a:r>
              <a:rPr lang="en-US" altLang="ko-KR" sz="900" dirty="0">
                <a:latin typeface="Consolas" panose="020B0609020204030204" pitchFamily="49" charset="0"/>
              </a:rPr>
              <a:t>"))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dpGet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</a:t>
            </a:r>
            <a:r>
              <a:rPr lang="en-US" altLang="ko-KR" sz="900" dirty="0" err="1">
                <a:latin typeface="Consolas" panose="020B0609020204030204" pitchFamily="49" charset="0"/>
              </a:rPr>
              <a:t>PVLAST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fPvlast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dpGet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LDL.cmd.LDL_SP</a:t>
            </a:r>
            <a:r>
              <a:rPr lang="en-US" altLang="ko-KR" sz="900" dirty="0">
                <a:latin typeface="Consolas" panose="020B0609020204030204" pitchFamily="49" charset="0"/>
              </a:rPr>
              <a:t>", </a:t>
            </a:r>
            <a:r>
              <a:rPr lang="en-US" altLang="ko-KR" sz="900" dirty="0" err="1">
                <a:latin typeface="Consolas" panose="020B0609020204030204" pitchFamily="49" charset="0"/>
              </a:rPr>
              <a:t>fLdl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if (</a:t>
            </a:r>
            <a:r>
              <a:rPr lang="en-US" altLang="ko-KR" sz="900" dirty="0" err="1">
                <a:latin typeface="Consolas" panose="020B0609020204030204" pitchFamily="49" charset="0"/>
              </a:rPr>
              <a:t>fPvlast</a:t>
            </a:r>
            <a:r>
              <a:rPr lang="en-US" altLang="ko-KR" sz="900" dirty="0">
                <a:latin typeface="Consolas" panose="020B0609020204030204" pitchFamily="49" charset="0"/>
              </a:rPr>
              <a:t> &lt; </a:t>
            </a:r>
            <a:r>
              <a:rPr lang="en-US" altLang="ko-KR" sz="900" dirty="0" err="1">
                <a:latin typeface="Consolas" panose="020B0609020204030204" pitchFamily="49" charset="0"/>
              </a:rPr>
              <a:t>fLdl</a:t>
            </a:r>
            <a:r>
              <a:rPr lang="en-US" altLang="ko-KR" sz="900" dirty="0"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dpSet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</a:t>
            </a:r>
            <a:r>
              <a:rPr lang="en-US" altLang="ko-KR" sz="900" dirty="0">
                <a:latin typeface="Consolas" panose="020B0609020204030204" pitchFamily="49" charset="0"/>
              </a:rPr>
              <a:t>" + </a:t>
            </a:r>
            <a:r>
              <a:rPr lang="en-US" altLang="ko-KR" sz="900" dirty="0" err="1">
                <a:latin typeface="Consolas" panose="020B0609020204030204" pitchFamily="49" charset="0"/>
              </a:rPr>
              <a:t>PVLAST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fLdl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} else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dpSet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</a:t>
            </a:r>
            <a:r>
              <a:rPr lang="en-US" altLang="ko-KR" sz="900" dirty="0">
                <a:latin typeface="Consolas" panose="020B0609020204030204" pitchFamily="49" charset="0"/>
              </a:rPr>
              <a:t>" + </a:t>
            </a:r>
            <a:r>
              <a:rPr lang="en-US" altLang="ko-KR" sz="900" dirty="0" err="1">
                <a:latin typeface="Consolas" panose="020B0609020204030204" pitchFamily="49" charset="0"/>
              </a:rPr>
              <a:t>PVLAST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fPvlast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} else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DebugTN</a:t>
            </a:r>
            <a:r>
              <a:rPr lang="en-US" altLang="ko-KR" sz="900" dirty="0">
                <a:latin typeface="Consolas" panose="020B0609020204030204" pitchFamily="49" charset="0"/>
              </a:rPr>
              <a:t>("DP Does not exist : " + 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</a:t>
            </a:r>
            <a:r>
              <a:rPr lang="en-US" altLang="ko-KR" sz="900" dirty="0">
                <a:latin typeface="Consolas" panose="020B0609020204030204" pitchFamily="49" charset="0"/>
              </a:rPr>
              <a:t>");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delay(3</a:t>
            </a:r>
            <a:r>
              <a:rPr lang="en-US" altLang="ko-KR" sz="900" dirty="0" smtClean="0">
                <a:latin typeface="Consolas" panose="020B0609020204030204" pitchFamily="49" charset="0"/>
              </a:rPr>
              <a:t>);  </a:t>
            </a:r>
            <a:r>
              <a:rPr lang="en-US" altLang="ko-K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//While</a:t>
            </a:r>
            <a:r>
              <a:rPr lang="ko-KR" alt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문 하위 코드 </a:t>
            </a:r>
            <a:r>
              <a:rPr lang="en-US" altLang="ko-K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Level</a:t>
            </a:r>
            <a:r>
              <a:rPr lang="ko-KR" alt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  </a:t>
            </a:r>
            <a:r>
              <a:rPr lang="ko-KR" alt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조건문</a:t>
            </a:r>
            <a:r>
              <a:rPr lang="ko-KR" alt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삭제 필요</a:t>
            </a:r>
            <a:r>
              <a:rPr lang="ko-KR" altLang="en-US" sz="900" dirty="0" smtClean="0">
                <a:latin typeface="Consolas" panose="020B0609020204030204" pitchFamily="49" charset="0"/>
              </a:rPr>
              <a:t> 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</a:t>
            </a:r>
            <a:r>
              <a:rPr lang="en-US" altLang="ko-KR" sz="900" dirty="0" smtClean="0">
                <a:latin typeface="Consolas" panose="020B0609020204030204" pitchFamily="49" charset="0"/>
              </a:rPr>
              <a:t>}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③ </a:t>
            </a:r>
            <a:r>
              <a:rPr lang="en-US" altLang="ko-KR" sz="1200" dirty="0"/>
              <a:t>Event, Ctrl Manager </a:t>
            </a:r>
            <a:r>
              <a:rPr lang="ko-KR" altLang="en-US" sz="1200" dirty="0"/>
              <a:t>이벤트 교환 횟수 </a:t>
            </a:r>
            <a:r>
              <a:rPr lang="ko-KR" altLang="en-US" sz="1200" dirty="0" smtClean="0"/>
              <a:t>최소화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for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 내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dpGet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,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dpSet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작성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dpGet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이 </a:t>
            </a:r>
            <a:r>
              <a:rPr lang="ko-KR" altLang="en-US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조건문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없는 영역에서 연속 사용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marL="742950" lvl="2" indent="-285750">
              <a:lnSpc>
                <a:spcPct val="150000"/>
              </a:lnSpc>
              <a:buFontTx/>
              <a:buChar char="-"/>
            </a:pP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413656"/>
              </p:ext>
            </p:extLst>
          </p:nvPr>
        </p:nvGraphicFramePr>
        <p:xfrm>
          <a:off x="992560" y="2501028"/>
          <a:ext cx="7866733" cy="9721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590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065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내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영역 내에 있는 코드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작성되어 있는지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30654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코드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사용되어 있는지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1078974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91816" y="3933056"/>
            <a:ext cx="5044110" cy="2092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0000FF"/>
                </a:solidFill>
              </a:rPr>
              <a:t>for (</a:t>
            </a:r>
            <a:r>
              <a:rPr lang="en-US" altLang="ko-KR" sz="1000" b="1" dirty="0" err="1">
                <a:solidFill>
                  <a:srgbClr val="0000FF"/>
                </a:solidFill>
              </a:rPr>
              <a:t>int</a:t>
            </a:r>
            <a:r>
              <a:rPr lang="en-US" altLang="ko-KR" sz="1000" b="1" dirty="0">
                <a:solidFill>
                  <a:srgbClr val="0000FF"/>
                </a:solidFill>
              </a:rPr>
              <a:t> </a:t>
            </a:r>
            <a:r>
              <a:rPr lang="en-US" altLang="ko-KR" sz="1000" b="1" dirty="0" err="1">
                <a:solidFill>
                  <a:srgbClr val="0000FF"/>
                </a:solidFill>
              </a:rPr>
              <a:t>i</a:t>
            </a:r>
            <a:r>
              <a:rPr lang="en-US" altLang="ko-KR" sz="1000" b="1" dirty="0">
                <a:solidFill>
                  <a:srgbClr val="0000FF"/>
                </a:solidFill>
              </a:rPr>
              <a:t> = 1; </a:t>
            </a:r>
            <a:r>
              <a:rPr lang="en-US" altLang="ko-KR" sz="1000" b="1" dirty="0" err="1">
                <a:solidFill>
                  <a:srgbClr val="0000FF"/>
                </a:solidFill>
              </a:rPr>
              <a:t>i</a:t>
            </a:r>
            <a:r>
              <a:rPr lang="en-US" altLang="ko-KR" sz="1000" b="1" dirty="0">
                <a:solidFill>
                  <a:srgbClr val="0000FF"/>
                </a:solidFill>
              </a:rPr>
              <a:t> &lt;= </a:t>
            </a:r>
            <a:r>
              <a:rPr lang="en-US" altLang="ko-KR" sz="1000" b="1" dirty="0" err="1">
                <a:solidFill>
                  <a:srgbClr val="0000FF"/>
                </a:solidFill>
              </a:rPr>
              <a:t>dynlen</a:t>
            </a:r>
            <a:r>
              <a:rPr lang="en-US" altLang="ko-KR" sz="1000" b="1" dirty="0">
                <a:solidFill>
                  <a:srgbClr val="0000FF"/>
                </a:solidFill>
              </a:rPr>
              <a:t>(</a:t>
            </a:r>
            <a:r>
              <a:rPr lang="en-US" altLang="ko-KR" sz="1000" b="1" dirty="0" err="1">
                <a:solidFill>
                  <a:srgbClr val="0000FF"/>
                </a:solidFill>
              </a:rPr>
              <a:t>dyn_dp</a:t>
            </a:r>
            <a:r>
              <a:rPr lang="en-US" altLang="ko-KR" sz="1000" b="1" dirty="0">
                <a:solidFill>
                  <a:srgbClr val="0000FF"/>
                </a:solidFill>
              </a:rPr>
              <a:t>); </a:t>
            </a:r>
            <a:r>
              <a:rPr lang="en-US" altLang="ko-KR" sz="1000" b="1" dirty="0" err="1">
                <a:solidFill>
                  <a:srgbClr val="0000FF"/>
                </a:solidFill>
              </a:rPr>
              <a:t>i</a:t>
            </a:r>
            <a:r>
              <a:rPr lang="en-US" altLang="ko-KR" sz="1000" b="1" dirty="0">
                <a:solidFill>
                  <a:srgbClr val="0000FF"/>
                </a:solidFill>
              </a:rPr>
              <a:t>++)  // for</a:t>
            </a:r>
            <a:r>
              <a:rPr lang="ko-KR" altLang="en-US" sz="1000" b="1" dirty="0">
                <a:solidFill>
                  <a:srgbClr val="0000FF"/>
                </a:solidFill>
              </a:rPr>
              <a:t>문 영역 내 코드 </a:t>
            </a:r>
            <a:r>
              <a:rPr lang="en-US" altLang="ko-KR" sz="1000" b="1" dirty="0">
                <a:solidFill>
                  <a:srgbClr val="0000FF"/>
                </a:solidFill>
              </a:rPr>
              <a:t>Level</a:t>
            </a:r>
            <a:r>
              <a:rPr lang="ko-KR" altLang="en-US" sz="1000" b="1" dirty="0">
                <a:solidFill>
                  <a:srgbClr val="0000FF"/>
                </a:solidFill>
              </a:rPr>
              <a:t>에서 </a:t>
            </a:r>
            <a:r>
              <a:rPr lang="en-US" altLang="ko-KR" sz="1000" b="1" dirty="0" err="1" smtClean="0">
                <a:solidFill>
                  <a:srgbClr val="0000FF"/>
                </a:solidFill>
              </a:rPr>
              <a:t>dpGet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, </a:t>
            </a:r>
            <a:r>
              <a:rPr lang="en-US" altLang="ko-KR" sz="1000" b="1" dirty="0" err="1" smtClean="0">
                <a:solidFill>
                  <a:srgbClr val="0000FF"/>
                </a:solidFill>
              </a:rPr>
              <a:t>dpSet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사용</a:t>
            </a:r>
            <a:endParaRPr lang="ko-KR" altLang="en-US" sz="1000" b="1" dirty="0">
              <a:solidFill>
                <a:srgbClr val="0000FF"/>
              </a:solidFill>
            </a:endParaRP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if (</a:t>
            </a:r>
            <a:r>
              <a:rPr lang="en-US" altLang="ko-KR" sz="1000" dirty="0" err="1"/>
              <a:t>dpExists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dyn_dp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+ "_</a:t>
            </a:r>
            <a:r>
              <a:rPr lang="en-US" altLang="ko-KR" sz="1000" dirty="0" err="1"/>
              <a:t>LDL</a:t>
            </a:r>
            <a:r>
              <a:rPr lang="en-US" altLang="ko-KR" sz="1000" dirty="0"/>
              <a:t>")) {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>
                <a:solidFill>
                  <a:srgbClr val="0000FF"/>
                </a:solidFill>
              </a:rPr>
              <a:t>dpGet</a:t>
            </a:r>
            <a:r>
              <a:rPr lang="en-US" altLang="ko-KR" sz="1000" dirty="0">
                <a:solidFill>
                  <a:srgbClr val="0000FF"/>
                </a:solidFill>
              </a:rPr>
              <a:t>(</a:t>
            </a:r>
            <a:r>
              <a:rPr lang="en-US" altLang="ko-KR" sz="1000" dirty="0" err="1">
                <a:solidFill>
                  <a:srgbClr val="0000FF"/>
                </a:solidFill>
              </a:rPr>
              <a:t>dyn_dp</a:t>
            </a:r>
            <a:r>
              <a:rPr lang="en-US" altLang="ko-KR" sz="1000" dirty="0">
                <a:solidFill>
                  <a:srgbClr val="0000FF"/>
                </a:solidFill>
              </a:rPr>
              <a:t>[</a:t>
            </a:r>
            <a:r>
              <a:rPr lang="en-US" altLang="ko-KR" sz="1000" dirty="0" err="1">
                <a:solidFill>
                  <a:srgbClr val="0000FF"/>
                </a:solidFill>
              </a:rPr>
              <a:t>i</a:t>
            </a:r>
            <a:r>
              <a:rPr lang="en-US" altLang="ko-KR" sz="1000" dirty="0">
                <a:solidFill>
                  <a:srgbClr val="0000FF"/>
                </a:solidFill>
              </a:rPr>
              <a:t>] + </a:t>
            </a:r>
            <a:r>
              <a:rPr lang="en-US" altLang="ko-KR" sz="1000" dirty="0" err="1">
                <a:solidFill>
                  <a:srgbClr val="0000FF"/>
                </a:solidFill>
              </a:rPr>
              <a:t>PVLAST</a:t>
            </a:r>
            <a:r>
              <a:rPr lang="en-US" altLang="ko-KR" sz="1000" dirty="0">
                <a:solidFill>
                  <a:srgbClr val="0000FF"/>
                </a:solidFill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</a:rPr>
              <a:t>fPvlast</a:t>
            </a:r>
            <a:r>
              <a:rPr lang="en-US" altLang="ko-KR" sz="1000" dirty="0">
                <a:solidFill>
                  <a:srgbClr val="0000FF"/>
                </a:solidFill>
              </a:rPr>
              <a:t>);</a:t>
            </a:r>
          </a:p>
          <a:p>
            <a:r>
              <a:rPr lang="en-US" altLang="ko-KR" sz="1000" dirty="0">
                <a:solidFill>
                  <a:srgbClr val="0000FF"/>
                </a:solidFill>
              </a:rPr>
              <a:t>        </a:t>
            </a:r>
            <a:r>
              <a:rPr lang="en-US" altLang="ko-KR" sz="1000" dirty="0" err="1">
                <a:solidFill>
                  <a:srgbClr val="0000FF"/>
                </a:solidFill>
              </a:rPr>
              <a:t>dpGet</a:t>
            </a:r>
            <a:r>
              <a:rPr lang="en-US" altLang="ko-KR" sz="1000" dirty="0">
                <a:solidFill>
                  <a:srgbClr val="0000FF"/>
                </a:solidFill>
              </a:rPr>
              <a:t>(</a:t>
            </a:r>
            <a:r>
              <a:rPr lang="en-US" altLang="ko-KR" sz="1000" dirty="0" err="1">
                <a:solidFill>
                  <a:srgbClr val="0000FF"/>
                </a:solidFill>
              </a:rPr>
              <a:t>dyn_dp</a:t>
            </a:r>
            <a:r>
              <a:rPr lang="en-US" altLang="ko-KR" sz="1000" dirty="0">
                <a:solidFill>
                  <a:srgbClr val="0000FF"/>
                </a:solidFill>
              </a:rPr>
              <a:t>[</a:t>
            </a:r>
            <a:r>
              <a:rPr lang="en-US" altLang="ko-KR" sz="1000" dirty="0" err="1">
                <a:solidFill>
                  <a:srgbClr val="0000FF"/>
                </a:solidFill>
              </a:rPr>
              <a:t>i</a:t>
            </a:r>
            <a:r>
              <a:rPr lang="en-US" altLang="ko-KR" sz="1000" dirty="0">
                <a:solidFill>
                  <a:srgbClr val="0000FF"/>
                </a:solidFill>
              </a:rPr>
              <a:t>] + "_</a:t>
            </a:r>
            <a:r>
              <a:rPr lang="en-US" altLang="ko-KR" sz="1000" dirty="0" err="1">
                <a:solidFill>
                  <a:srgbClr val="0000FF"/>
                </a:solidFill>
              </a:rPr>
              <a:t>LDL.cmd.LDL_SP</a:t>
            </a:r>
            <a:r>
              <a:rPr lang="en-US" altLang="ko-KR" sz="1000" dirty="0">
                <a:solidFill>
                  <a:srgbClr val="0000FF"/>
                </a:solidFill>
              </a:rPr>
              <a:t>", </a:t>
            </a:r>
            <a:r>
              <a:rPr lang="en-US" altLang="ko-KR" sz="1000" dirty="0" err="1">
                <a:solidFill>
                  <a:srgbClr val="0000FF"/>
                </a:solidFill>
              </a:rPr>
              <a:t>fLdl</a:t>
            </a:r>
            <a:r>
              <a:rPr lang="en-US" altLang="ko-KR" sz="1000" dirty="0">
                <a:solidFill>
                  <a:srgbClr val="0000FF"/>
                </a:solidFill>
              </a:rPr>
              <a:t>); </a:t>
            </a:r>
            <a:r>
              <a:rPr lang="en-US" altLang="ko-KR" sz="1000" dirty="0"/>
              <a:t> </a:t>
            </a:r>
            <a:r>
              <a:rPr lang="en-US" altLang="ko-KR" sz="1000" b="1" dirty="0">
                <a:solidFill>
                  <a:srgbClr val="0000FF"/>
                </a:solidFill>
              </a:rPr>
              <a:t>//  </a:t>
            </a:r>
            <a:r>
              <a:rPr lang="ko-KR" altLang="en-US" sz="1000" b="1" dirty="0">
                <a:solidFill>
                  <a:srgbClr val="0000FF"/>
                </a:solidFill>
              </a:rPr>
              <a:t>같은 코드 </a:t>
            </a:r>
            <a:r>
              <a:rPr lang="en-US" altLang="ko-KR" sz="1000" b="1" dirty="0">
                <a:solidFill>
                  <a:srgbClr val="0000FF"/>
                </a:solidFill>
              </a:rPr>
              <a:t>Level</a:t>
            </a:r>
            <a:r>
              <a:rPr lang="ko-KR" altLang="en-US" sz="1000" b="1" dirty="0">
                <a:solidFill>
                  <a:srgbClr val="0000FF"/>
                </a:solidFill>
              </a:rPr>
              <a:t>에서 사용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if (</a:t>
            </a:r>
            <a:r>
              <a:rPr lang="en-US" altLang="ko-KR" sz="1000" dirty="0" err="1"/>
              <a:t>fPvlast</a:t>
            </a:r>
            <a:r>
              <a:rPr lang="en-US" altLang="ko-KR" sz="1000" dirty="0"/>
              <a:t> &lt; </a:t>
            </a:r>
            <a:r>
              <a:rPr lang="en-US" altLang="ko-KR" sz="1000" dirty="0" err="1"/>
              <a:t>fLdl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dpSet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dyn_dp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+ "_</a:t>
            </a:r>
            <a:r>
              <a:rPr lang="en-US" altLang="ko-KR" sz="1000" dirty="0" err="1"/>
              <a:t>LDL</a:t>
            </a:r>
            <a:r>
              <a:rPr lang="en-US" altLang="ko-KR" sz="1000" dirty="0"/>
              <a:t>" + </a:t>
            </a:r>
            <a:r>
              <a:rPr lang="en-US" altLang="ko-KR" sz="1000" dirty="0" err="1"/>
              <a:t>PVLAST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fLdl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} else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dpSet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dyn_dp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+ "_</a:t>
            </a:r>
            <a:r>
              <a:rPr lang="en-US" altLang="ko-KR" sz="1000" dirty="0" err="1"/>
              <a:t>LDL</a:t>
            </a:r>
            <a:r>
              <a:rPr lang="en-US" altLang="ko-KR" sz="1000" dirty="0"/>
              <a:t>" + </a:t>
            </a:r>
            <a:r>
              <a:rPr lang="en-US" altLang="ko-KR" sz="1000" dirty="0" err="1"/>
              <a:t>PVLAST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fPvlast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} else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DebugTN</a:t>
            </a:r>
            <a:r>
              <a:rPr lang="en-US" altLang="ko-KR" sz="1000" dirty="0"/>
              <a:t>("DP Does not exist : " + </a:t>
            </a:r>
            <a:r>
              <a:rPr lang="en-US" altLang="ko-KR" sz="1000" dirty="0" err="1"/>
              <a:t>dyn_dp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+ "_</a:t>
            </a:r>
            <a:r>
              <a:rPr lang="en-US" altLang="ko-KR" sz="1000" dirty="0" err="1"/>
              <a:t>LDL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067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685800" lvl="2" indent="-228600">
              <a:lnSpc>
                <a:spcPct val="150000"/>
              </a:lnSpc>
              <a:buAutoNum type="circleNumDbPlain" startAt="4"/>
            </a:pP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Raima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DB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증가 방지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dpSet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처리 대상 중에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config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(” 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:_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alert_hdl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”) 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대상 있는 지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14127"/>
              </p:ext>
            </p:extLst>
          </p:nvPr>
        </p:nvGraphicFramePr>
        <p:xfrm>
          <a:off x="992560" y="2501028"/>
          <a:ext cx="7866733" cy="66556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590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06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코드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대상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중에 </a:t>
                      </a:r>
                      <a:r>
                        <a:rPr lang="en-US" altLang="ko-K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config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90353" y="3625060"/>
            <a:ext cx="5044110" cy="861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for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 = 1; 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 &lt;= j; 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++) 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applylist_name_rb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applylist_alert</a:t>
            </a:r>
            <a:r>
              <a:rPr lang="en-US" altLang="ko-KR" sz="1000" dirty="0"/>
              <a:t>[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] + ":_alert_</a:t>
            </a:r>
            <a:r>
              <a:rPr lang="en-US" altLang="ko-KR" sz="1000" dirty="0" err="1"/>
              <a:t>hdl</a:t>
            </a:r>
            <a:r>
              <a:rPr lang="en-US" altLang="ko-KR" sz="1000" dirty="0"/>
              <a:t>.._</a:t>
            </a:r>
            <a:r>
              <a:rPr lang="en-US" altLang="ko-KR" sz="1000" dirty="0" err="1"/>
              <a:t>min_prio</a:t>
            </a:r>
            <a:r>
              <a:rPr lang="en-US" altLang="ko-KR" sz="1000" dirty="0"/>
              <a:t>";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err="1" smtClean="0"/>
              <a:t>dpSet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applylist_name_rb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min_prio</a:t>
            </a:r>
            <a:r>
              <a:rPr lang="en-US" altLang="ko-KR" sz="1000" dirty="0" smtClean="0"/>
              <a:t>);  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//</a:t>
            </a:r>
            <a:r>
              <a:rPr lang="en-US" altLang="ko-KR" sz="800" b="1" dirty="0" err="1" smtClean="0">
                <a:solidFill>
                  <a:srgbClr val="0000FF"/>
                </a:solidFill>
              </a:rPr>
              <a:t>dpSet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처리 대상 중에 </a:t>
            </a:r>
            <a:r>
              <a:rPr lang="en-US" altLang="ko-KR" sz="800" b="1" dirty="0" err="1" smtClean="0">
                <a:solidFill>
                  <a:srgbClr val="0000FF"/>
                </a:solidFill>
              </a:rPr>
              <a:t>config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0000FF"/>
                </a:solidFill>
              </a:rPr>
              <a:t>파라미터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 확인</a:t>
            </a:r>
            <a:r>
              <a:rPr lang="en-US" altLang="ko-KR" sz="800" dirty="0" smtClean="0"/>
              <a:t>	</a:t>
            </a:r>
            <a:endParaRPr lang="en-US" altLang="ko-KR" sz="800" dirty="0"/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0" name="폭발 2 9"/>
          <p:cNvSpPr/>
          <p:nvPr/>
        </p:nvSpPr>
        <p:spPr>
          <a:xfrm>
            <a:off x="990353" y="4755802"/>
            <a:ext cx="3746624" cy="79529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처리 대상이 다른 파일 </a:t>
            </a:r>
            <a:r>
              <a:rPr lang="en-US" altLang="ko-KR" sz="800" dirty="0" smtClean="0"/>
              <a:t>or </a:t>
            </a:r>
            <a:r>
              <a:rPr lang="ko-KR" altLang="en-US" sz="800" dirty="0" smtClean="0"/>
              <a:t>다른 변수 분리 경우 어려움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069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⑤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DB Query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바인딩 처리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DB Query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 중에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Where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절 바인딩 적용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201434"/>
              </p:ext>
            </p:extLst>
          </p:nvPr>
        </p:nvGraphicFramePr>
        <p:xfrm>
          <a:off x="992560" y="2501028"/>
          <a:ext cx="7866733" cy="7247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590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06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문자열 확인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INSERT, SELECT, UPDATE, MERGE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Query</a:t>
                      </a:r>
                      <a:r>
                        <a:rPr lang="ko-KR" altLang="en-US" sz="800" b="0" dirty="0" smtClean="0"/>
                        <a:t>문 중에</a:t>
                      </a:r>
                      <a:r>
                        <a:rPr lang="en-US" altLang="ko-KR" sz="800" b="0" dirty="0" smtClean="0"/>
                        <a:t>Where</a:t>
                      </a:r>
                      <a:r>
                        <a:rPr lang="ko-KR" altLang="en-US" sz="800" b="0" dirty="0" smtClean="0"/>
                        <a:t>절 </a:t>
                      </a:r>
                      <a:r>
                        <a:rPr lang="ko-KR" altLang="en-US" sz="800" b="0" dirty="0" err="1" smtClean="0"/>
                        <a:t>조건절</a:t>
                      </a:r>
                      <a:r>
                        <a:rPr lang="ko-KR" altLang="en-US" sz="800" b="0" dirty="0" smtClean="0"/>
                        <a:t> 중에서 바인딩</a:t>
                      </a:r>
                      <a:r>
                        <a:rPr lang="en-US" altLang="ko-KR" sz="800" b="0" dirty="0" smtClean="0"/>
                        <a:t>(“:”) </a:t>
                      </a:r>
                      <a:r>
                        <a:rPr lang="ko-KR" altLang="en-US" sz="800" b="0" dirty="0" smtClean="0"/>
                        <a:t>처리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90352" y="3625060"/>
            <a:ext cx="5942867" cy="1446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/>
              <a:t>// </a:t>
            </a:r>
            <a:r>
              <a:rPr lang="en-US" altLang="ko-KR" sz="800" dirty="0" err="1"/>
              <a:t>eqp_no_condition</a:t>
            </a:r>
            <a:r>
              <a:rPr lang="en-US" altLang="ko-KR" sz="800" dirty="0"/>
              <a:t> = </a:t>
            </a:r>
            <a:r>
              <a:rPr lang="en-US" altLang="ko-KR" sz="800" dirty="0" err="1"/>
              <a:t>get_eqp_no_condition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pmmode_eqp_no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query = "UPDATE /*</a:t>
            </a:r>
            <a:r>
              <a:rPr lang="en-US" altLang="ko-KR" sz="800" dirty="0" err="1"/>
              <a:t>PMMODE.ctl</a:t>
            </a:r>
            <a:r>
              <a:rPr lang="en-US" altLang="ko-KR" sz="800" dirty="0"/>
              <a:t>-20210513-SIT*/ </a:t>
            </a:r>
            <a:r>
              <a:rPr lang="en-US" altLang="ko-KR" sz="800" dirty="0" err="1"/>
              <a:t>TN_CM_PM_APPR</a:t>
            </a:r>
            <a:r>
              <a:rPr lang="en-US" altLang="ko-KR" sz="800" dirty="0"/>
              <a:t>" +</a:t>
            </a:r>
          </a:p>
          <a:p>
            <a:r>
              <a:rPr lang="en-US" altLang="ko-KR" sz="800" dirty="0"/>
              <a:t>        " SET </a:t>
            </a:r>
            <a:r>
              <a:rPr lang="en-US" altLang="ko-KR" sz="800" dirty="0" err="1"/>
              <a:t>PM_EXT_NOTIFY_YN</a:t>
            </a:r>
            <a:r>
              <a:rPr lang="en-US" altLang="ko-KR" sz="800" dirty="0"/>
              <a:t> = 'Y'," +</a:t>
            </a:r>
          </a:p>
          <a:p>
            <a:r>
              <a:rPr lang="en-US" altLang="ko-KR" sz="800" dirty="0"/>
              <a:t>        " </a:t>
            </a:r>
            <a:r>
              <a:rPr lang="en-US" altLang="ko-KR" sz="800" dirty="0" err="1"/>
              <a:t>MOD_DATE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TO_DATE</a:t>
            </a:r>
            <a:r>
              <a:rPr lang="en-US" altLang="ko-KR" sz="800" dirty="0"/>
              <a:t>(:</a:t>
            </a:r>
            <a:r>
              <a:rPr lang="en-US" altLang="ko-KR" sz="800" dirty="0" err="1"/>
              <a:t>mod_date</a:t>
            </a:r>
            <a:r>
              <a:rPr lang="en-US" altLang="ko-KR" sz="800" dirty="0"/>
              <a:t>, '</a:t>
            </a:r>
            <a:r>
              <a:rPr lang="en-US" altLang="ko-KR" sz="800" dirty="0" err="1"/>
              <a:t>YYYY.MM.DD</a:t>
            </a:r>
            <a:r>
              <a:rPr lang="en-US" altLang="ko-KR" sz="800" dirty="0"/>
              <a:t> </a:t>
            </a:r>
            <a:r>
              <a:rPr lang="en-US" altLang="ko-KR" sz="800" dirty="0" err="1"/>
              <a:t>HH24:MI:SS</a:t>
            </a:r>
            <a:r>
              <a:rPr lang="en-US" altLang="ko-KR" sz="800" dirty="0"/>
              <a:t>')," +</a:t>
            </a:r>
          </a:p>
          <a:p>
            <a:r>
              <a:rPr lang="en-US" altLang="ko-KR" sz="800" dirty="0"/>
              <a:t>        " </a:t>
            </a:r>
            <a:r>
              <a:rPr lang="en-US" altLang="ko-KR" sz="800" dirty="0" err="1"/>
              <a:t>MOD_USER_ID</a:t>
            </a:r>
            <a:r>
              <a:rPr lang="en-US" altLang="ko-KR" sz="800" dirty="0"/>
              <a:t> = </a:t>
            </a:r>
            <a:r>
              <a:rPr lang="en-US" altLang="ko-KR" sz="800" dirty="0" smtClean="0"/>
              <a:t>" +  </a:t>
            </a:r>
            <a:r>
              <a:rPr lang="en-US" altLang="ko-KR" sz="800" dirty="0" err="1" smtClean="0"/>
              <a:t>get_user_id</a:t>
            </a:r>
            <a:r>
              <a:rPr lang="en-US" altLang="ko-KR" sz="800" dirty="0" smtClean="0"/>
              <a:t> +  </a:t>
            </a:r>
            <a:r>
              <a:rPr lang="en-US" altLang="ko-KR" sz="800" dirty="0"/>
              <a:t>" WHERE </a:t>
            </a:r>
            <a:r>
              <a:rPr lang="en-US" altLang="ko-KR" sz="800" dirty="0" err="1"/>
              <a:t>EQP_NO</a:t>
            </a:r>
            <a:r>
              <a:rPr lang="en-US" altLang="ko-KR" sz="800" dirty="0"/>
              <a:t> IN (" </a:t>
            </a:r>
            <a:r>
              <a:rPr lang="en-US" altLang="ko-KR" sz="800" dirty="0" smtClean="0"/>
              <a:t>+              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//Query Where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절  </a:t>
            </a:r>
            <a:r>
              <a:rPr lang="ko-KR" altLang="en-US" sz="800" b="1" dirty="0" err="1" smtClean="0">
                <a:solidFill>
                  <a:srgbClr val="0000FF"/>
                </a:solidFill>
              </a:rPr>
              <a:t>조건절에서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“:” 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바인딩 처리 확인</a:t>
            </a:r>
            <a:endParaRPr lang="en-US" altLang="ko-KR" sz="800" b="1" dirty="0" smtClean="0">
              <a:solidFill>
                <a:srgbClr val="0000FF"/>
              </a:solidFill>
            </a:endParaRP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EQP_NO_CONDITION</a:t>
            </a:r>
            <a:r>
              <a:rPr lang="en-US" altLang="ko-KR" sz="800" dirty="0" smtClean="0"/>
              <a:t> + ")";	</a:t>
            </a:r>
            <a:br>
              <a:rPr lang="en-US" altLang="ko-KR" sz="800" dirty="0" smtClean="0"/>
            </a:br>
            <a:endParaRPr lang="en-US" altLang="ko-KR" sz="800" dirty="0" smtClean="0"/>
          </a:p>
          <a:p>
            <a:r>
              <a:rPr lang="en-US" altLang="ko-KR" sz="800" dirty="0" err="1" smtClean="0"/>
              <a:t>dynClear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dsParams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dynAppend</a:t>
            </a:r>
            <a:r>
              <a:rPr lang="en-US" altLang="ko-KR" sz="800" dirty="0"/>
              <a:t>(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set_time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dynAppend</a:t>
            </a:r>
            <a:r>
              <a:rPr lang="en-US" altLang="ko-KR" sz="800" dirty="0"/>
              <a:t>(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MOD_USER_ID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if (</a:t>
            </a:r>
            <a:r>
              <a:rPr lang="en-US" altLang="ko-KR" sz="800" dirty="0" err="1"/>
              <a:t>is_updateQuery</a:t>
            </a:r>
            <a:r>
              <a:rPr lang="en-US" altLang="ko-KR" sz="800" dirty="0"/>
              <a:t>(query, 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pmmode_eqp_no</a:t>
            </a:r>
            <a:r>
              <a:rPr lang="en-US" altLang="ko-KR" sz="800" dirty="0"/>
              <a:t>) == true) </a:t>
            </a:r>
            <a:r>
              <a:rPr lang="en-US" altLang="ko-KR" sz="800" dirty="0" smtClean="0"/>
              <a:t>{...</a:t>
            </a:r>
            <a:endParaRPr lang="ko-KR" altLang="en-US" sz="800" dirty="0"/>
          </a:p>
        </p:txBody>
      </p:sp>
      <p:sp>
        <p:nvSpPr>
          <p:cNvPr id="9" name="폭발 2 8"/>
          <p:cNvSpPr/>
          <p:nvPr/>
        </p:nvSpPr>
        <p:spPr>
          <a:xfrm>
            <a:off x="990352" y="5265204"/>
            <a:ext cx="4142668" cy="79529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Query</a:t>
            </a:r>
            <a:r>
              <a:rPr lang="ko-KR" altLang="en-US" sz="800" dirty="0" smtClean="0"/>
              <a:t>문이 다른 파일 </a:t>
            </a:r>
            <a:r>
              <a:rPr lang="en-US" altLang="ko-KR" sz="800" dirty="0" smtClean="0"/>
              <a:t>or </a:t>
            </a:r>
            <a:r>
              <a:rPr lang="ko-KR" altLang="en-US" sz="800" dirty="0" smtClean="0"/>
              <a:t>다른 변수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분리된 경우 어려움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545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⑥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함수 예외 처리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Query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바인딩 처리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DP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처리 함수의 경우 실행 결과를 예외처리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58772"/>
              </p:ext>
            </p:extLst>
          </p:nvPr>
        </p:nvGraphicFramePr>
        <p:xfrm>
          <a:off x="992560" y="2501028"/>
          <a:ext cx="7866733" cy="7247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590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06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DP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예외 처리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Query</a:t>
                      </a:r>
                      <a:r>
                        <a:rPr lang="ko-KR" altLang="en-US" sz="800" b="0" dirty="0" smtClean="0"/>
                        <a:t>문 중에</a:t>
                      </a:r>
                      <a:r>
                        <a:rPr lang="en-US" altLang="ko-KR" sz="800" b="0" dirty="0" smtClean="0"/>
                        <a:t>Where</a:t>
                      </a:r>
                      <a:r>
                        <a:rPr lang="ko-KR" altLang="en-US" sz="800" b="0" dirty="0" smtClean="0"/>
                        <a:t>절 </a:t>
                      </a:r>
                      <a:r>
                        <a:rPr lang="ko-KR" altLang="en-US" sz="800" b="0" dirty="0" err="1" smtClean="0"/>
                        <a:t>조건절</a:t>
                      </a:r>
                      <a:r>
                        <a:rPr lang="ko-KR" altLang="en-US" sz="800" b="0" dirty="0" smtClean="0"/>
                        <a:t> 중에서 바인딩</a:t>
                      </a:r>
                      <a:r>
                        <a:rPr lang="en-US" altLang="ko-KR" sz="800" b="0" dirty="0" smtClean="0"/>
                        <a:t>(“:”) </a:t>
                      </a:r>
                      <a:r>
                        <a:rPr lang="ko-KR" altLang="en-US" sz="800" b="0" dirty="0" smtClean="0"/>
                        <a:t>처리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90352" y="3625060"/>
            <a:ext cx="5942867" cy="1446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/>
              <a:t>// </a:t>
            </a:r>
            <a:r>
              <a:rPr lang="en-US" altLang="ko-KR" sz="800" dirty="0" err="1"/>
              <a:t>eqp_no_condition</a:t>
            </a:r>
            <a:r>
              <a:rPr lang="en-US" altLang="ko-KR" sz="800" dirty="0"/>
              <a:t> = </a:t>
            </a:r>
            <a:r>
              <a:rPr lang="en-US" altLang="ko-KR" sz="800" dirty="0" err="1"/>
              <a:t>get_eqp_no_condition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pmmode_eqp_no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query = "UPDATE /*</a:t>
            </a:r>
            <a:r>
              <a:rPr lang="en-US" altLang="ko-KR" sz="800" dirty="0" err="1"/>
              <a:t>PMMODE.ctl</a:t>
            </a:r>
            <a:r>
              <a:rPr lang="en-US" altLang="ko-KR" sz="800" dirty="0"/>
              <a:t>-20210513-SIT*/ </a:t>
            </a:r>
            <a:r>
              <a:rPr lang="en-US" altLang="ko-KR" sz="800" dirty="0" err="1"/>
              <a:t>TN_CM_PM_APPR</a:t>
            </a:r>
            <a:r>
              <a:rPr lang="en-US" altLang="ko-KR" sz="800" dirty="0"/>
              <a:t>" +</a:t>
            </a:r>
          </a:p>
          <a:p>
            <a:r>
              <a:rPr lang="en-US" altLang="ko-KR" sz="800" dirty="0"/>
              <a:t>        " SET </a:t>
            </a:r>
            <a:r>
              <a:rPr lang="en-US" altLang="ko-KR" sz="800" dirty="0" err="1"/>
              <a:t>PM_EXT_NOTIFY_YN</a:t>
            </a:r>
            <a:r>
              <a:rPr lang="en-US" altLang="ko-KR" sz="800" dirty="0"/>
              <a:t> = 'Y'," +</a:t>
            </a:r>
          </a:p>
          <a:p>
            <a:r>
              <a:rPr lang="en-US" altLang="ko-KR" sz="800" dirty="0"/>
              <a:t>        " </a:t>
            </a:r>
            <a:r>
              <a:rPr lang="en-US" altLang="ko-KR" sz="800" dirty="0" err="1"/>
              <a:t>MOD_DATE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TO_DATE</a:t>
            </a:r>
            <a:r>
              <a:rPr lang="en-US" altLang="ko-KR" sz="800" dirty="0"/>
              <a:t>(:</a:t>
            </a:r>
            <a:r>
              <a:rPr lang="en-US" altLang="ko-KR" sz="800" dirty="0" err="1"/>
              <a:t>mod_date</a:t>
            </a:r>
            <a:r>
              <a:rPr lang="en-US" altLang="ko-KR" sz="800" dirty="0"/>
              <a:t>, '</a:t>
            </a:r>
            <a:r>
              <a:rPr lang="en-US" altLang="ko-KR" sz="800" dirty="0" err="1"/>
              <a:t>YYYY.MM.DD</a:t>
            </a:r>
            <a:r>
              <a:rPr lang="en-US" altLang="ko-KR" sz="800" dirty="0"/>
              <a:t> </a:t>
            </a:r>
            <a:r>
              <a:rPr lang="en-US" altLang="ko-KR" sz="800" dirty="0" err="1"/>
              <a:t>HH24:MI:SS</a:t>
            </a:r>
            <a:r>
              <a:rPr lang="en-US" altLang="ko-KR" sz="800" dirty="0"/>
              <a:t>')," +</a:t>
            </a:r>
          </a:p>
          <a:p>
            <a:r>
              <a:rPr lang="en-US" altLang="ko-KR" sz="800" dirty="0"/>
              <a:t>        " </a:t>
            </a:r>
            <a:r>
              <a:rPr lang="en-US" altLang="ko-KR" sz="800" dirty="0" err="1"/>
              <a:t>MOD_USER_ID</a:t>
            </a:r>
            <a:r>
              <a:rPr lang="en-US" altLang="ko-KR" sz="800" dirty="0"/>
              <a:t> = </a:t>
            </a:r>
            <a:r>
              <a:rPr lang="en-US" altLang="ko-KR" sz="800" dirty="0" smtClean="0"/>
              <a:t>" +  </a:t>
            </a:r>
            <a:r>
              <a:rPr lang="en-US" altLang="ko-KR" sz="800" dirty="0" err="1" smtClean="0"/>
              <a:t>get_user_id</a:t>
            </a:r>
            <a:r>
              <a:rPr lang="en-US" altLang="ko-KR" sz="800" dirty="0" smtClean="0"/>
              <a:t> +  </a:t>
            </a:r>
            <a:r>
              <a:rPr lang="en-US" altLang="ko-KR" sz="800" dirty="0"/>
              <a:t>" WHERE </a:t>
            </a:r>
            <a:r>
              <a:rPr lang="en-US" altLang="ko-KR" sz="800" dirty="0" err="1"/>
              <a:t>EQP_NO</a:t>
            </a:r>
            <a:r>
              <a:rPr lang="en-US" altLang="ko-KR" sz="800" dirty="0"/>
              <a:t> IN (" </a:t>
            </a:r>
            <a:r>
              <a:rPr lang="en-US" altLang="ko-KR" sz="800" dirty="0" smtClean="0"/>
              <a:t>+              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//Query Where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절  </a:t>
            </a:r>
            <a:r>
              <a:rPr lang="ko-KR" altLang="en-US" sz="800" b="1" dirty="0" err="1" smtClean="0">
                <a:solidFill>
                  <a:srgbClr val="0000FF"/>
                </a:solidFill>
              </a:rPr>
              <a:t>조건절에서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“:” 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바인딩 처리 확인</a:t>
            </a:r>
            <a:endParaRPr lang="en-US" altLang="ko-KR" sz="800" b="1" dirty="0" smtClean="0">
              <a:solidFill>
                <a:srgbClr val="0000FF"/>
              </a:solidFill>
            </a:endParaRP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EQP_NO_CONDITION</a:t>
            </a:r>
            <a:r>
              <a:rPr lang="en-US" altLang="ko-KR" sz="800" dirty="0" smtClean="0"/>
              <a:t> + ")";	</a:t>
            </a:r>
            <a:br>
              <a:rPr lang="en-US" altLang="ko-KR" sz="800" dirty="0" smtClean="0"/>
            </a:br>
            <a:endParaRPr lang="en-US" altLang="ko-KR" sz="800" dirty="0" smtClean="0"/>
          </a:p>
          <a:p>
            <a:r>
              <a:rPr lang="en-US" altLang="ko-KR" sz="800" dirty="0" err="1" smtClean="0"/>
              <a:t>dynClear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dsParams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dynAppend</a:t>
            </a:r>
            <a:r>
              <a:rPr lang="en-US" altLang="ko-KR" sz="800" dirty="0"/>
              <a:t>(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set_time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dynAppend</a:t>
            </a:r>
            <a:r>
              <a:rPr lang="en-US" altLang="ko-KR" sz="800" dirty="0"/>
              <a:t>(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MOD_USER_ID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if (</a:t>
            </a:r>
            <a:r>
              <a:rPr lang="en-US" altLang="ko-KR" sz="800" dirty="0" err="1"/>
              <a:t>is_updateQuery</a:t>
            </a:r>
            <a:r>
              <a:rPr lang="en-US" altLang="ko-KR" sz="800" dirty="0"/>
              <a:t>(query, 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pmmode_eqp_no</a:t>
            </a:r>
            <a:r>
              <a:rPr lang="en-US" altLang="ko-KR" sz="800" dirty="0"/>
              <a:t>) == true) </a:t>
            </a:r>
            <a:r>
              <a:rPr lang="en-US" altLang="ko-KR" sz="800" dirty="0" smtClean="0"/>
              <a:t>{...</a:t>
            </a:r>
            <a:endParaRPr lang="ko-KR" altLang="en-US" sz="800" dirty="0"/>
          </a:p>
        </p:txBody>
      </p:sp>
      <p:sp>
        <p:nvSpPr>
          <p:cNvPr id="9" name="폭발 2 8"/>
          <p:cNvSpPr/>
          <p:nvPr/>
        </p:nvSpPr>
        <p:spPr>
          <a:xfrm>
            <a:off x="990352" y="5265204"/>
            <a:ext cx="4142668" cy="79529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Query</a:t>
            </a:r>
            <a:r>
              <a:rPr lang="ko-KR" altLang="en-US" sz="800" dirty="0" smtClean="0"/>
              <a:t>문이 다른 파일 </a:t>
            </a:r>
            <a:r>
              <a:rPr lang="en-US" altLang="ko-KR" sz="800" dirty="0" smtClean="0"/>
              <a:t>or </a:t>
            </a:r>
            <a:r>
              <a:rPr lang="ko-KR" altLang="en-US" sz="800" dirty="0" smtClean="0"/>
              <a:t>다른 변수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분리된 경우 어려움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855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2044"/>
              </p:ext>
            </p:extLst>
          </p:nvPr>
        </p:nvGraphicFramePr>
        <p:xfrm>
          <a:off x="740532" y="1488561"/>
          <a:ext cx="8947772" cy="48096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4447272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1156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6857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스크립트 동작 </a:t>
                      </a:r>
                      <a:r>
                        <a:rPr lang="en-US" altLang="ko-KR" sz="800" u="none" strike="noStrike" dirty="0">
                          <a:effectLst/>
                        </a:rPr>
                        <a:t>Active </a:t>
                      </a:r>
                      <a:r>
                        <a:rPr lang="ko-KR" altLang="en-US" sz="800" u="none" strike="noStrike" dirty="0">
                          <a:effectLst/>
                        </a:rPr>
                        <a:t>감시 적용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Active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적용 되었는지는 확인이 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적용에 대한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판단이 필요한 부분 존재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6857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Loop</a:t>
                      </a:r>
                      <a:r>
                        <a:rPr lang="ko-KR" altLang="en-US" sz="800" u="none" strike="noStrike" dirty="0">
                          <a:effectLst/>
                        </a:rPr>
                        <a:t>문 내에 처리 조건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△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확인 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Delay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처리가 다른 함수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레벨에 있는 경우 확인 필요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80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반복문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내에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dpGet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dpSet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 연속으로 처리 경우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800" u="none" strike="noStrike" dirty="0">
                          <a:effectLst/>
                        </a:rPr>
                        <a:t>DP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 함수 사용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처리의 경우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설계에 따른 판단 필요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DP Query </a:t>
                      </a:r>
                      <a:r>
                        <a:rPr lang="ko-KR" altLang="en-US" sz="800" u="none" strike="noStrike" dirty="0">
                          <a:effectLst/>
                        </a:rPr>
                        <a:t>최적화 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DP Query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각 구문 절이 함수 처리되어 전체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확인이 어려운 경우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3438367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sz="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Raima</a:t>
                      </a: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en-US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증가 방지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dpSet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파라미터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대상이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config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26857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 smtClean="0">
                          <a:effectLst/>
                        </a:rPr>
                        <a:t>DB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쿼리 바인딩 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DB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 바인딩 확인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문이 부분이 함수 처리되어 전체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확인이 어려운 경우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6857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쿼리 주석 처리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DB 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문에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/**/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주석 처리 확인 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어려움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문이 부분으로 함수 처리되어 전제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문이 확인이 어려운 경우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3723257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쿼리 검증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Query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문으로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Oracle Tool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통해 확인이 가능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1343565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DB Query Error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Query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결과에 대한 예외 처리에 대한 코드가 통일되지 않아 어려움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7000697"/>
                  </a:ext>
                </a:extLst>
              </a:tr>
              <a:tr h="18128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DP </a:t>
                      </a:r>
                      <a:r>
                        <a:rPr lang="ko-KR" altLang="en-US" sz="800" u="none" strike="noStrike" dirty="0">
                          <a:effectLst/>
                        </a:rPr>
                        <a:t>함수 예외 처리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함수 호출 결과에 따른 처리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6857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800" u="none" strike="noStrike" dirty="0">
                          <a:effectLst/>
                        </a:rPr>
                        <a:t>예외처리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서버 스크립트의 경우 함수의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Try ,Catch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예외처리 확인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어려움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Cleint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경우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Try, Catch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모두 확인하지 않음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스크립트 이력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전역 변수에 날짜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20XX.XX.XX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버전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vXX.XX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제약 조건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조건에 이탈 상황은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 필요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0252962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800" u="none" strike="noStrike" dirty="0">
                          <a:effectLst/>
                        </a:rPr>
                        <a:t>지양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 지역 변수에서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대입 사용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불필요한 코드 지양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 함수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유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4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 fontAlgn="ctr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en-US" altLang="ko-KR" sz="1200" dirty="0" err="1">
                <a:latin typeface="+mn-ea"/>
              </a:rPr>
              <a:t>Raima</a:t>
            </a:r>
            <a:r>
              <a:rPr lang="en-US" altLang="ko-KR" sz="1200" dirty="0">
                <a:latin typeface="+mn-ea"/>
              </a:rPr>
              <a:t> DB </a:t>
            </a:r>
            <a:r>
              <a:rPr lang="ko-KR" altLang="en-US" sz="1200" dirty="0">
                <a:latin typeface="+mn-ea"/>
              </a:rPr>
              <a:t>증가 확인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04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198343" y="5010974"/>
            <a:ext cx="2916324" cy="1333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6516" y="3267371"/>
            <a:ext cx="7668852" cy="158482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개발 배경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리뷰는  품질 향상을 위해 필요하나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반복적이고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시간 소모적인 작업으로 생산성 저하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비용 절감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반복적인 작업을 자동화 하여 코드 리뷰 시간을 단축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일관성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정해진 규칙과 알고리즘을 기반으로 코드를 분석하여 오류나 결함을 정확하게 식별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지속적인 개선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도구는 지속적으로 개선되고 업데이트 가능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자동화 프로세스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449" y="3396723"/>
            <a:ext cx="864012" cy="936014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389901" y="3412507"/>
            <a:ext cx="1256738" cy="1269716"/>
            <a:chOff x="2695664" y="3401244"/>
            <a:chExt cx="1256738" cy="12697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549" y="3401244"/>
              <a:ext cx="814463" cy="98011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95664" y="4409350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① </a:t>
              </a:r>
              <a:r>
                <a:rPr lang="en-US" altLang="ko-KR" sz="1100" dirty="0" smtClean="0"/>
                <a:t>Code Reviewer</a:t>
              </a:r>
              <a:endParaRPr lang="ko-KR" altLang="en-US" sz="11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974523" y="4425207"/>
            <a:ext cx="1889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③</a:t>
            </a:r>
            <a:r>
              <a:rPr lang="en-US" altLang="ko-KR" sz="1100" dirty="0" smtClean="0"/>
              <a:t>Code Review </a:t>
            </a:r>
            <a:r>
              <a:rPr lang="ko-KR" altLang="en-US" sz="1100" dirty="0" err="1" smtClean="0"/>
              <a:t>결과서</a:t>
            </a:r>
            <a:r>
              <a:rPr lang="ko-KR" altLang="en-US" sz="1100" dirty="0" smtClean="0"/>
              <a:t> 작성</a:t>
            </a:r>
            <a:endParaRPr lang="ko-KR" altLang="en-US" sz="11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970687" y="3588917"/>
            <a:ext cx="1514338" cy="1101749"/>
            <a:chOff x="3970687" y="3588917"/>
            <a:chExt cx="1514338" cy="11017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5805" y="3588917"/>
              <a:ext cx="744103" cy="7327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70687" y="4429056"/>
              <a:ext cx="1514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② </a:t>
              </a:r>
              <a:r>
                <a:rPr lang="en-US" altLang="ko-KR" sz="1100" dirty="0" smtClean="0"/>
                <a:t>Code Review</a:t>
              </a:r>
              <a:endParaRPr lang="ko-KR" altLang="en-US" sz="1100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3212" y="3853497"/>
              <a:ext cx="382142" cy="459866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2367123" y="5178927"/>
            <a:ext cx="1256738" cy="1162505"/>
            <a:chOff x="2689196" y="5001330"/>
            <a:chExt cx="1256738" cy="116250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1767" y="5001330"/>
              <a:ext cx="831595" cy="90089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689196" y="5902225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① </a:t>
              </a:r>
              <a:r>
                <a:rPr lang="en-US" altLang="ko-KR" sz="1100" dirty="0" smtClean="0"/>
                <a:t>Anyone</a:t>
              </a:r>
              <a:endParaRPr lang="ko-KR" altLang="en-US" sz="11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96516" y="4904845"/>
            <a:ext cx="7668852" cy="15848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445595" y="5146419"/>
            <a:ext cx="4456126" cy="1364290"/>
            <a:chOff x="3697687" y="5061293"/>
            <a:chExt cx="4456126" cy="136429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44740" y="5061293"/>
              <a:ext cx="846398" cy="89546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697687" y="5994696"/>
              <a:ext cx="44561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② </a:t>
              </a:r>
              <a:r>
                <a:rPr lang="en-US" altLang="ko-KR" sz="1100" dirty="0" smtClean="0"/>
                <a:t>Code Review Tool </a:t>
              </a:r>
              <a:r>
                <a:rPr lang="en-US" altLang="ko-KR" sz="1100" dirty="0" smtClean="0">
                  <a:sym typeface="Wingdings" panose="05000000000000000000" pitchFamily="2" charset="2"/>
                </a:rPr>
                <a:t> </a:t>
              </a:r>
              <a:r>
                <a:rPr lang="en-US" altLang="ko-KR" sz="1100" dirty="0"/>
                <a:t>Code Review </a:t>
              </a:r>
              <a:r>
                <a:rPr lang="ko-KR" altLang="en-US" sz="1100" dirty="0" err="1"/>
                <a:t>결과서</a:t>
              </a:r>
              <a:r>
                <a:rPr lang="ko-KR" altLang="en-US" sz="1100" dirty="0"/>
                <a:t> 작성</a:t>
              </a:r>
            </a:p>
            <a:p>
              <a:pPr algn="ctr"/>
              <a:endParaRPr lang="ko-KR" altLang="en-US" sz="1100" dirty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7156" y="5127319"/>
              <a:ext cx="715298" cy="774906"/>
            </a:xfrm>
            <a:prstGeom prst="rect">
              <a:avLst/>
            </a:prstGeom>
          </p:spPr>
        </p:pic>
        <p:sp>
          <p:nvSpPr>
            <p:cNvPr id="20" name="덧셈 기호 19"/>
            <p:cNvSpPr/>
            <p:nvPr/>
          </p:nvSpPr>
          <p:spPr>
            <a:xfrm>
              <a:off x="5686115" y="5273821"/>
              <a:ext cx="576064" cy="540064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오른쪽 화살표 27"/>
          <p:cNvSpPr/>
          <p:nvPr/>
        </p:nvSpPr>
        <p:spPr>
          <a:xfrm>
            <a:off x="5664790" y="3834961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96515" y="3277766"/>
            <a:ext cx="1079715" cy="33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 - IS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96515" y="4904845"/>
            <a:ext cx="1079715" cy="3310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TO-BE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3679016" y="3861018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3640170" y="5483014"/>
            <a:ext cx="390717" cy="3383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387" y="3799965"/>
            <a:ext cx="382142" cy="4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784" y="979200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공수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개발</a:t>
            </a:r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 </a:t>
            </a:r>
            <a:r>
              <a:rPr lang="ko-KR" altLang="en-US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계획서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7953"/>
              </p:ext>
            </p:extLst>
          </p:nvPr>
        </p:nvGraphicFramePr>
        <p:xfrm>
          <a:off x="1028564" y="1628800"/>
          <a:ext cx="8172908" cy="47692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921769722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566665886"/>
                    </a:ext>
                  </a:extLst>
                </a:gridCol>
                <a:gridCol w="4968839">
                  <a:extLst>
                    <a:ext uri="{9D8B030D-6E8A-4147-A177-3AD203B41FA5}">
                      <a16:colId xmlns:a16="http://schemas.microsoft.com/office/drawing/2014/main" val="865690630"/>
                    </a:ext>
                  </a:extLst>
                </a:gridCol>
                <a:gridCol w="755797">
                  <a:extLst>
                    <a:ext uri="{9D8B030D-6E8A-4147-A177-3AD203B41FA5}">
                      <a16:colId xmlns:a16="http://schemas.microsoft.com/office/drawing/2014/main" val="3154329030"/>
                    </a:ext>
                  </a:extLst>
                </a:gridCol>
              </a:tblGrid>
              <a:tr h="192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분류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내용</a:t>
                      </a:r>
                      <a:endParaRPr lang="ko-KR" altLang="en-US" sz="6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설명 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</a:rPr>
                        <a:t>투입공수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8137"/>
                  </a:ext>
                </a:extLst>
              </a:tr>
              <a:tr h="10440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분석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>
                          <a:effectLst/>
                        </a:rPr>
                        <a:t>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기술검토 및 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요구사항 분석 및 기능 정의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UI </a:t>
                      </a:r>
                      <a:r>
                        <a:rPr lang="ko-KR" altLang="en-US" sz="800" u="none" strike="noStrike" dirty="0">
                          <a:effectLst/>
                        </a:rPr>
                        <a:t>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699156240"/>
                  </a:ext>
                </a:extLst>
              </a:tr>
              <a:tr h="4024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개발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UI </a:t>
                      </a:r>
                      <a:r>
                        <a:rPr lang="ko-KR" altLang="en-US" sz="800" u="none" strike="noStrike">
                          <a:effectLst/>
                        </a:rPr>
                        <a:t>기능 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코드 리뷰 점검 </a:t>
                      </a:r>
                      <a:r>
                        <a:rPr lang="en-US" altLang="ko-KR" sz="800" u="none" strike="noStrike" dirty="0">
                          <a:effectLst/>
                        </a:rPr>
                        <a:t>Tool </a:t>
                      </a:r>
                      <a:r>
                        <a:rPr lang="ko-KR" altLang="en-US" sz="800" u="none" strike="noStrike" dirty="0">
                          <a:effectLst/>
                        </a:rPr>
                        <a:t>화면 구성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코드 리뷰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결과서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Export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3568693360"/>
                  </a:ext>
                </a:extLst>
              </a:tr>
              <a:tr h="1994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코드 리뷰 점검 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800" u="none" strike="noStrike" dirty="0" smtClean="0">
                          <a:effectLst/>
                        </a:rPr>
                      </a:br>
                      <a:r>
                        <a:rPr lang="ko-KR" altLang="en-US" sz="800" u="none" strike="noStrike" dirty="0" smtClean="0">
                          <a:effectLst/>
                        </a:rPr>
                        <a:t>기능 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성능</a:t>
                      </a:r>
                      <a:r>
                        <a:rPr lang="en-US" altLang="ko-KR" sz="800" u="none" strike="noStrike" dirty="0">
                          <a:effectLst/>
                        </a:rPr>
                        <a:t>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</a:t>
                      </a:r>
                      <a:r>
                        <a:rPr lang="ko-KR" altLang="en-US" sz="800" u="none" strike="noStrike" dirty="0">
                          <a:effectLst/>
                        </a:rPr>
                        <a:t>스크립트 동작 </a:t>
                      </a:r>
                      <a:r>
                        <a:rPr lang="en-US" altLang="ko-KR" sz="800" u="none" strike="noStrike" dirty="0">
                          <a:effectLst/>
                        </a:rPr>
                        <a:t>Active </a:t>
                      </a:r>
                      <a:r>
                        <a:rPr lang="ko-KR" altLang="en-US" sz="800" u="none" strike="noStrike" dirty="0">
                          <a:effectLst/>
                        </a:rPr>
                        <a:t>감시 적용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Loop</a:t>
                      </a:r>
                      <a:r>
                        <a:rPr lang="ko-KR" altLang="en-US" sz="800" u="none" strike="noStrike" dirty="0">
                          <a:effectLst/>
                        </a:rPr>
                        <a:t>문 내 처리 조건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이벤트 교환 횟수 최소화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800" u="none" strike="noStrike" dirty="0">
                          <a:effectLst/>
                        </a:rPr>
                        <a:t>DP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 함수 사용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DP Query </a:t>
                      </a:r>
                      <a:r>
                        <a:rPr lang="ko-KR" altLang="en-US" sz="800" u="none" strike="noStrike" dirty="0">
                          <a:effectLst/>
                        </a:rPr>
                        <a:t>최적화 구현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Raima</a:t>
                      </a:r>
                      <a:r>
                        <a:rPr lang="en-US" altLang="ko-KR" sz="800" u="none" strike="noStrike" dirty="0">
                          <a:effectLst/>
                        </a:rPr>
                        <a:t> DB </a:t>
                      </a:r>
                      <a:r>
                        <a:rPr lang="ko-KR" altLang="en-US" sz="800" u="none" strike="noStrike" dirty="0">
                          <a:effectLst/>
                        </a:rPr>
                        <a:t>증가 방지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[DB]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DB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바인딩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주석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검증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DB Query Error 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공통</a:t>
                      </a:r>
                      <a:r>
                        <a:rPr lang="en-US" altLang="ko-KR" sz="800" u="none" strike="noStrike" dirty="0">
                          <a:effectLst/>
                        </a:rPr>
                        <a:t>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DP </a:t>
                      </a:r>
                      <a:r>
                        <a:rPr lang="ko-KR" altLang="en-US" sz="800" u="none" strike="noStrike" dirty="0">
                          <a:effectLst/>
                        </a:rPr>
                        <a:t>함수 예외처리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Try, Catch </a:t>
                      </a:r>
                      <a:r>
                        <a:rPr lang="ko-KR" altLang="en-US" sz="800" u="none" strike="noStrike" dirty="0">
                          <a:effectLst/>
                        </a:rPr>
                        <a:t>예외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스크립트 버전 관리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제약 조건 확인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하드 코딩 지양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불필요한 코드 지양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미사용 코드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539354076"/>
                  </a:ext>
                </a:extLst>
              </a:tr>
              <a:tr h="5249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테스트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테스트 및 디버깅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성능 테스트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</a:rPr>
                        <a:t>&gt; </a:t>
                      </a:r>
                      <a:r>
                        <a:rPr lang="ko-KR" altLang="en-US" sz="800" u="none" strike="noStrike" dirty="0">
                          <a:effectLst/>
                        </a:rPr>
                        <a:t>테스트 케이스 작성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</a:rPr>
                        <a:t>&gt;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 테스트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/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코드리뷰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4244337214"/>
                  </a:ext>
                </a:extLst>
              </a:tr>
              <a:tr h="19248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합계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3887632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4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784" y="979200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계획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개발</a:t>
            </a:r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 </a:t>
            </a:r>
            <a:r>
              <a:rPr lang="ko-KR" altLang="en-US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계획서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82455"/>
              </p:ext>
            </p:extLst>
          </p:nvPr>
        </p:nvGraphicFramePr>
        <p:xfrm>
          <a:off x="812540" y="1556792"/>
          <a:ext cx="8543920" cy="1127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0280">
                  <a:extLst>
                    <a:ext uri="{9D8B030D-6E8A-4147-A177-3AD203B41FA5}">
                      <a16:colId xmlns:a16="http://schemas.microsoft.com/office/drawing/2014/main" val="2165814857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1672191455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799469232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3356915967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3858884775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1419529658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897669271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3934747172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611836646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526110606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1988504132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1239124948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4095147092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076619181"/>
                    </a:ext>
                  </a:extLst>
                </a:gridCol>
              </a:tblGrid>
              <a:tr h="1864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r>
                        <a:rPr lang="ko-KR" altLang="en-US" sz="1000" u="none" strike="noStrike">
                          <a:effectLst/>
                        </a:rPr>
                        <a:t>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r>
                        <a:rPr lang="ko-KR" altLang="en-US" sz="1000" u="none" strike="noStrike">
                          <a:effectLst/>
                        </a:rPr>
                        <a:t>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26414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187909"/>
                  </a:ext>
                </a:extLst>
              </a:tr>
              <a:tr h="18647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</a:rPr>
                        <a:t>개발 계획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extLst>
                  <a:ext uri="{0D108BD9-81ED-4DB2-BD59-A6C34878D82A}">
                    <a16:rowId xmlns:a16="http://schemas.microsoft.com/office/drawing/2014/main" val="3524804722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분석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설계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extLst>
                  <a:ext uri="{0D108BD9-81ED-4DB2-BD59-A6C34878D82A}">
                    <a16:rowId xmlns:a16="http://schemas.microsoft.com/office/drawing/2014/main" val="985825578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UI </a:t>
                      </a:r>
                      <a:r>
                        <a:rPr lang="ko-KR" altLang="en-US" sz="1000" u="none" strike="noStrike" dirty="0">
                          <a:effectLst/>
                        </a:rPr>
                        <a:t>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[</a:t>
                      </a:r>
                      <a:r>
                        <a:rPr lang="ko-KR" altLang="en-US" sz="1000" u="none" strike="noStrike" dirty="0">
                          <a:effectLst/>
                        </a:rPr>
                        <a:t>공통</a:t>
                      </a:r>
                      <a:r>
                        <a:rPr lang="en-US" altLang="ko-KR" sz="1000" u="none" strike="noStrike" dirty="0">
                          <a:effectLst/>
                        </a:rPr>
                        <a:t>] </a:t>
                      </a:r>
                      <a:r>
                        <a:rPr lang="ko-KR" altLang="en-US" sz="1000" u="none" strike="noStrike" dirty="0">
                          <a:effectLst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[</a:t>
                      </a:r>
                      <a:r>
                        <a:rPr lang="ko-KR" altLang="en-US" sz="1000" u="none" strike="noStrike" dirty="0">
                          <a:effectLst/>
                        </a:rPr>
                        <a:t>성능</a:t>
                      </a:r>
                      <a:r>
                        <a:rPr lang="en-US" altLang="ko-KR" sz="1000" u="none" strike="noStrike" dirty="0">
                          <a:effectLst/>
                        </a:rPr>
                        <a:t>] </a:t>
                      </a:r>
                      <a:r>
                        <a:rPr lang="ko-KR" altLang="en-US" sz="1000" u="none" strike="noStrike" dirty="0">
                          <a:effectLst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[DB] </a:t>
                      </a:r>
                      <a:r>
                        <a:rPr lang="ko-KR" altLang="en-US" sz="1000" u="none" strike="noStrike" dirty="0">
                          <a:effectLst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extLst>
                  <a:ext uri="{0D108BD9-81ED-4DB2-BD59-A6C34878D82A}">
                    <a16:rowId xmlns:a16="http://schemas.microsoft.com/office/drawing/2014/main" val="3283371831"/>
                  </a:ext>
                </a:extLst>
              </a:tr>
              <a:tr h="1949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테스트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52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9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플랫폼</a:t>
            </a:r>
            <a:endParaRPr lang="en-US" altLang="ko-KR" sz="16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 편의성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사용자가 사용이 쉬운 인터페이스 제공 필요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유지 보수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새로운 기능을 쉽게 추가할 수 있어야 하고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발견된 오류는 신속하게 수정이 가능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362985"/>
              </p:ext>
            </p:extLst>
          </p:nvPr>
        </p:nvGraphicFramePr>
        <p:xfrm>
          <a:off x="1064568" y="2218283"/>
          <a:ext cx="7200800" cy="131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44">
                  <a:extLst>
                    <a:ext uri="{9D8B030D-6E8A-4147-A177-3AD203B41FA5}">
                      <a16:colId xmlns:a16="http://schemas.microsoft.com/office/drawing/2014/main" val="487116699"/>
                    </a:ext>
                  </a:extLst>
                </a:gridCol>
                <a:gridCol w="2785561">
                  <a:extLst>
                    <a:ext uri="{9D8B030D-6E8A-4147-A177-3AD203B41FA5}">
                      <a16:colId xmlns:a16="http://schemas.microsoft.com/office/drawing/2014/main" val="3006451524"/>
                    </a:ext>
                  </a:extLst>
                </a:gridCol>
                <a:gridCol w="2843595">
                  <a:extLst>
                    <a:ext uri="{9D8B030D-6E8A-4147-A177-3AD203B41FA5}">
                      <a16:colId xmlns:a16="http://schemas.microsoft.com/office/drawing/2014/main" val="2375278112"/>
                    </a:ext>
                  </a:extLst>
                </a:gridCol>
              </a:tblGrid>
              <a:tr h="313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</a:t>
                      </a:r>
                      <a:r>
                        <a:rPr lang="en-US" altLang="ko-KR" sz="1200" dirty="0" smtClean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단점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504345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WinCC</a:t>
                      </a:r>
                      <a:r>
                        <a:rPr lang="en-US" altLang="ko-KR" sz="1200" b="1" baseline="0" dirty="0" smtClean="0"/>
                        <a:t> OA Panel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WinCC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OA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언어로 누구나 수정 가능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Tool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사용시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GEDI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필요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2632312"/>
                  </a:ext>
                </a:extLst>
              </a:tr>
              <a:tr h="592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Windows</a:t>
                      </a:r>
                      <a:r>
                        <a:rPr lang="en-US" altLang="ko-KR" sz="1200" b="1" baseline="0" dirty="0" smtClean="0"/>
                        <a:t> Tool</a:t>
                      </a:r>
                    </a:p>
                    <a:p>
                      <a:pPr algn="ctr" latinLnBrk="1"/>
                      <a:r>
                        <a:rPr lang="en-US" altLang="ko-KR" sz="1200" b="1" baseline="0" dirty="0" smtClean="0"/>
                        <a:t>(C#, Python </a:t>
                      </a:r>
                      <a:r>
                        <a:rPr lang="en-US" altLang="ko-KR" sz="1200" b="1" baseline="0" dirty="0" err="1" smtClean="0"/>
                        <a:t>QT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제약없이 실행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유지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보수시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Language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이해 필요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374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07" y="1583535"/>
            <a:ext cx="7169690" cy="4885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UI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초안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37045" y="4981673"/>
            <a:ext cx="1043834" cy="3604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 rot="5400000">
            <a:off x="7741948" y="4699588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7044118" y="3932460"/>
            <a:ext cx="1629687" cy="58971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더블 클릭 시  상</a:t>
            </a:r>
            <a:r>
              <a:rPr lang="ko-KR" altLang="en-US" sz="1100" dirty="0"/>
              <a:t>세</a:t>
            </a:r>
            <a:r>
              <a:rPr lang="ko-KR" altLang="en-US" sz="1100" dirty="0" smtClean="0"/>
              <a:t> 내용 </a:t>
            </a:r>
            <a:r>
              <a:rPr lang="ko-KR" altLang="en-US" sz="1100" dirty="0" err="1" smtClean="0"/>
              <a:t>팝업창</a:t>
            </a:r>
            <a:r>
              <a:rPr lang="ko-KR" altLang="en-US" sz="1100" dirty="0" smtClean="0"/>
              <a:t> 표시</a:t>
            </a:r>
            <a:endParaRPr lang="en-US" altLang="ko-KR" sz="11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577895" y="2739600"/>
            <a:ext cx="1474392" cy="3840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3445003" y="2636746"/>
            <a:ext cx="1629687" cy="58971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코드 리뷰 점검할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파일 선택</a:t>
            </a:r>
            <a:endParaRPr lang="en-US" altLang="ko-KR" sz="1100" dirty="0" smtClean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3142297" y="2796586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90287" y="1873157"/>
            <a:ext cx="350946" cy="3399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6650916" y="922454"/>
            <a:ext cx="1629687" cy="58971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코드 리뷰 수행할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파일 선택</a:t>
            </a:r>
            <a:endParaRPr lang="en-US" altLang="ko-KR" sz="1100" dirty="0" smtClean="0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7348747" y="1591872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87054"/>
              </p:ext>
            </p:extLst>
          </p:nvPr>
        </p:nvGraphicFramePr>
        <p:xfrm>
          <a:off x="812540" y="1664804"/>
          <a:ext cx="8248392" cy="4464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2721919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34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코드 구현에 따른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Active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조건 패턴 확인 불가능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baseline="0" dirty="0" smtClean="0">
                          <a:effectLst/>
                        </a:rPr>
                        <a:t>  - while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문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적용 확인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105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dpGet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연속 처리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- Callback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함수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처리하는 대상의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DataPoint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34416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effectLst/>
                        </a:rPr>
                        <a:t>Query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Query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에 문자열의 정합성 체크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34416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DP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내에서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try/catch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예외처리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이력 작성 체크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스크립트 버전 및 배포 이력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예상하지 못한 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>Logic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동작 확인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50" u="none" strike="noStrike" dirty="0" smtClean="0">
                          <a:effectLst/>
                        </a:rPr>
                      </a:br>
                      <a:r>
                        <a:rPr lang="en-US" altLang="ko-KR" sz="1050" u="none" strike="noStrike" dirty="0" smtClean="0">
                          <a:effectLst/>
                        </a:rPr>
                        <a:t>(Logic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요구사항 동작 체크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-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동작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Logic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에 대해서 조건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정의를 코드로만 판단 불가능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025296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1050" u="none" strike="noStrike" dirty="0"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함수내 하드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코딩으로 작성된 경우 확인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br>
                        <a:rPr lang="en-US" altLang="ko-KR" sz="900" u="none" strike="noStrike" baseline="0" dirty="0" smtClean="0">
                          <a:effectLst/>
                        </a:rPr>
                      </a:br>
                      <a:r>
                        <a:rPr lang="en-US" altLang="ko-KR" sz="900" u="none" strike="noStrike" baseline="0" dirty="0" smtClean="0">
                          <a:effectLst/>
                        </a:rPr>
                        <a:t>   ex)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하드 코딩 정의는 상세 페이지에서 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미사용 함수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변수 유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/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무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Loop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문내 처리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조건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Loop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내에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delay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처리가 적용 확인</a:t>
            </a:r>
            <a:endParaRPr lang="en-US" altLang="ko-KR" sz="12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98681" y="2240868"/>
            <a:ext cx="6636542" cy="3816423"/>
            <a:chOff x="1124770" y="1674399"/>
            <a:chExt cx="8184714" cy="480279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l="4380" r="9645" b="3500"/>
            <a:stretch/>
          </p:blipFill>
          <p:spPr>
            <a:xfrm>
              <a:off x="3908883" y="1674399"/>
              <a:ext cx="2088233" cy="41833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r="2059" b="4638"/>
            <a:stretch/>
          </p:blipFill>
          <p:spPr>
            <a:xfrm>
              <a:off x="1124770" y="1688512"/>
              <a:ext cx="2108342" cy="416922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l="4867" t="1812" b="2060"/>
            <a:stretch/>
          </p:blipFill>
          <p:spPr>
            <a:xfrm>
              <a:off x="7005228" y="1674399"/>
              <a:ext cx="2111313" cy="427590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3" name="순서도: 처리 12"/>
            <p:cNvSpPr/>
            <p:nvPr/>
          </p:nvSpPr>
          <p:spPr>
            <a:xfrm>
              <a:off x="1140237" y="5985285"/>
              <a:ext cx="2108344" cy="491904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① </a:t>
              </a:r>
              <a:r>
                <a:rPr lang="en-US" altLang="ko-KR" sz="1100" dirty="0" smtClean="0"/>
                <a:t>while</a:t>
              </a:r>
              <a:r>
                <a:rPr lang="ko-KR" altLang="en-US" sz="1100" dirty="0" smtClean="0"/>
                <a:t>문 코드 찾기</a:t>
              </a:r>
              <a:endParaRPr lang="en-US" altLang="ko-KR" sz="1100" dirty="0" smtClean="0"/>
            </a:p>
          </p:txBody>
        </p:sp>
        <p:sp>
          <p:nvSpPr>
            <p:cNvPr id="14" name="순서도: 처리 13"/>
            <p:cNvSpPr/>
            <p:nvPr/>
          </p:nvSpPr>
          <p:spPr>
            <a:xfrm>
              <a:off x="3881951" y="5997505"/>
              <a:ext cx="2108344" cy="479686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② </a:t>
              </a:r>
              <a:r>
                <a:rPr lang="en-US" altLang="ko-KR" sz="1100" dirty="0" smtClean="0"/>
                <a:t>while</a:t>
              </a:r>
              <a:r>
                <a:rPr lang="ko-KR" altLang="en-US" sz="1100" dirty="0" smtClean="0"/>
                <a:t>문 내의 블록 문은 제외</a:t>
              </a:r>
              <a:endParaRPr lang="en-US" altLang="ko-KR" sz="1100" dirty="0" smtClean="0"/>
            </a:p>
          </p:txBody>
        </p:sp>
        <p:sp>
          <p:nvSpPr>
            <p:cNvPr id="15" name="순서도: 처리 14"/>
            <p:cNvSpPr/>
            <p:nvPr/>
          </p:nvSpPr>
          <p:spPr>
            <a:xfrm>
              <a:off x="6809316" y="5997506"/>
              <a:ext cx="2500168" cy="479684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③ </a:t>
              </a:r>
              <a:r>
                <a:rPr lang="en-US" altLang="ko-KR" sz="1100" dirty="0" smtClean="0"/>
                <a:t>while</a:t>
              </a:r>
              <a:r>
                <a:rPr lang="ko-KR" altLang="en-US" sz="1100" dirty="0" smtClean="0"/>
                <a:t>문 내 </a:t>
              </a:r>
              <a:r>
                <a:rPr lang="en-US" altLang="ko-KR" sz="1100" dirty="0" smtClean="0"/>
                <a:t>delay </a:t>
              </a:r>
              <a:r>
                <a:rPr lang="ko-KR" altLang="en-US" sz="1100" dirty="0" smtClean="0"/>
                <a:t>위치 정상 확인</a:t>
              </a:r>
              <a:endParaRPr lang="en-US" altLang="ko-KR" sz="11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46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이벤트 교환 횟수 최소화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315620" y="5110154"/>
            <a:ext cx="210834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 코드 찾기</a:t>
            </a:r>
            <a:endParaRPr lang="en-US" altLang="ko-KR" sz="1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1740587"/>
            <a:ext cx="3046045" cy="3129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4520952" y="3537012"/>
            <a:ext cx="3528392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 내 </a:t>
            </a:r>
            <a:r>
              <a:rPr lang="en-US" altLang="ko-KR" sz="1100" dirty="0" err="1" smtClean="0"/>
              <a:t>dpGet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dpSet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연속 처리 확인</a:t>
            </a:r>
            <a:endParaRPr lang="en-US" altLang="ko-KR" sz="1100" dirty="0" smtClean="0"/>
          </a:p>
        </p:txBody>
      </p:sp>
      <p:sp>
        <p:nvSpPr>
          <p:cNvPr id="10" name="오른쪽 중괄호 9"/>
          <p:cNvSpPr/>
          <p:nvPr/>
        </p:nvSpPr>
        <p:spPr>
          <a:xfrm>
            <a:off x="4088904" y="2960948"/>
            <a:ext cx="252028" cy="1800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적절한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처리 함수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" r="24785" b="-2990"/>
          <a:stretch/>
        </p:blipFill>
        <p:spPr>
          <a:xfrm>
            <a:off x="740532" y="1740587"/>
            <a:ext cx="4140460" cy="25525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1488560" y="4440887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 호출 코드 확인</a:t>
            </a:r>
            <a:endParaRPr lang="en-US" altLang="ko-KR" sz="11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076" y="2660308"/>
            <a:ext cx="3750518" cy="16166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순서도: 처리 11"/>
          <p:cNvSpPr/>
          <p:nvPr/>
        </p:nvSpPr>
        <p:spPr>
          <a:xfrm>
            <a:off x="6190133" y="4440887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함수에서 </a:t>
            </a:r>
            <a:r>
              <a:rPr lang="en-US" altLang="ko-KR" sz="1100" dirty="0" smtClean="0"/>
              <a:t>delay </a:t>
            </a:r>
            <a:r>
              <a:rPr lang="ko-KR" altLang="en-US" sz="1100" dirty="0" smtClean="0"/>
              <a:t>설정 확인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8753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함수 예외 처리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4" y="1488559"/>
            <a:ext cx="7223950" cy="46445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순서도: 처리 9"/>
          <p:cNvSpPr/>
          <p:nvPr/>
        </p:nvSpPr>
        <p:spPr>
          <a:xfrm>
            <a:off x="1488560" y="4440887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 호출 코드 확인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090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36377</TotalTime>
  <Words>2058</Words>
  <Application>Microsoft Office PowerPoint</Application>
  <PresentationFormat>A4 용지(210x297mm)</PresentationFormat>
  <Paragraphs>474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Consolas</vt:lpstr>
      <vt:lpstr>맑은 고딕</vt:lpstr>
      <vt:lpstr>Arial</vt:lpstr>
      <vt:lpstr>Calibri Light</vt:lpstr>
      <vt:lpstr>Calibri</vt:lpstr>
      <vt:lpstr>Wingdings</vt:lpstr>
      <vt:lpstr>Office 테마</vt:lpstr>
      <vt:lpstr>PowerPoint 프레젠테이션</vt:lpstr>
      <vt:lpstr>개요</vt:lpstr>
      <vt:lpstr>개요</vt:lpstr>
      <vt:lpstr>UI 설계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UI 설계</vt:lpstr>
      <vt:lpstr>UI 설계</vt:lpstr>
      <vt:lpstr>UI 설계</vt:lpstr>
      <vt:lpstr>UI 설계</vt:lpstr>
      <vt:lpstr>UI 설계</vt:lpstr>
      <vt:lpstr>UI 설계</vt:lpstr>
      <vt:lpstr>기능 정의</vt:lpstr>
      <vt:lpstr>UI 설계</vt:lpstr>
      <vt:lpstr>개발 계획서</vt:lpstr>
      <vt:lpstr>개발 계획서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이선희(Sunny Lee)</dc:creator>
  <cp:lastModifiedBy>KIMJH</cp:lastModifiedBy>
  <cp:revision>1002</cp:revision>
  <dcterms:created xsi:type="dcterms:W3CDTF">2016-05-20T04:46:02Z</dcterms:created>
  <dcterms:modified xsi:type="dcterms:W3CDTF">2024-09-02T11:44:48Z</dcterms:modified>
</cp:coreProperties>
</file>