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5" r:id="rId13"/>
    <p:sldId id="274" r:id="rId14"/>
    <p:sldId id="273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A8DD-041A-454A-A916-48DBDBCB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E4FF5-77BF-42A3-9D83-ACB88F279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3756-2212-4BF9-A42F-0E1F63C0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DB2A-2132-495F-BAD2-27EEFD30CAD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98E6-F0F3-446C-840B-DB400F8D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D29DA-9D9A-4300-9A7A-D9BC69F0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4B8-0053-4125-B87B-F12FC3AEB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1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312B-ED4C-4BA3-BCFF-C7DA1D1F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55FE4-C192-4AC5-BC63-F2B1508A6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D3CCA-6A85-4AEE-B888-0D51B01D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DB2A-2132-495F-BAD2-27EEFD30CAD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8EC73-7041-4FBA-8FC8-A0E58DA2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E2DFC-F11B-4B29-8774-AE2BA248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4B8-0053-4125-B87B-F12FC3AEB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5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8D37F-FBE0-4279-BFD1-FF8DCCDD2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DCABF-A7F5-4EDF-BD51-D3ADB5B90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E735-FB5B-4EFB-B23A-8339C954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DB2A-2132-495F-BAD2-27EEFD30CAD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89E1-3FFD-43FC-BE80-F6A7381F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BCF15-F231-47A6-B880-723046F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4B8-0053-4125-B87B-F12FC3AEB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4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1FB9-FDE5-40B5-894C-594F0C18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D34D-0C85-4226-9AA3-4B4BE1D4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F106D-0934-4C86-9954-360E371D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DB2A-2132-495F-BAD2-27EEFD30CAD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848B-030D-4DE9-8C67-E4B296E7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99A7-9B87-4DB6-9F79-24393C93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4B8-0053-4125-B87B-F12FC3AEB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5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B9C3-BE61-4D59-B487-46739D5A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A2674-2A0A-4597-9B7C-B96C888B3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0DFA-8C19-4D6E-8B55-A874421F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DB2A-2132-495F-BAD2-27EEFD30CAD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6B94E-5D1D-4C47-8CEB-FC7C960D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35886-08A1-4BD5-ACAA-D9635C5B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4B8-0053-4125-B87B-F12FC3AEB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3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EE00-1134-41F6-80F0-CFBF0B33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1F0F-9257-42DC-9D5B-EAB604D6B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EC77F-C9FB-48F3-B6A6-C3D51EA9D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BBEA2-99B3-413B-A48B-1697474F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DB2A-2132-495F-BAD2-27EEFD30CAD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E4B6F-8DAA-4204-A689-A348DE76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1EF11-82C6-4037-AEF1-F913568F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4B8-0053-4125-B87B-F12FC3AEB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6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64A4-0A46-4823-B761-EA34DE90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FAECD-EA96-4C1E-B558-9C08FC393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70D97-31AB-4F27-A98C-ACC28C9E3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F24DF-824A-46FF-9A97-04F1820C7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AFF82-10DE-4EAC-BAA9-83B2CBAF5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F0705-5A0E-4508-9B50-72A37CCD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DB2A-2132-495F-BAD2-27EEFD30CAD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FB4D7-6478-4812-A91F-2CC26B7C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CD5CB-CAC2-4566-A7E4-C743E103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4B8-0053-4125-B87B-F12FC3AEB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5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34FB-7204-48FC-894E-DF0C7132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8686D-46B4-4D7B-844E-756A4BBA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DB2A-2132-495F-BAD2-27EEFD30CAD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60AEC-7A83-4A92-AA59-8C6D40AB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8DFAF-ABF3-47A6-9A3D-86640163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4B8-0053-4125-B87B-F12FC3AEB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A6D96-40A9-403A-82D4-45B68174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DB2A-2132-495F-BAD2-27EEFD30CAD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69878-2B65-499F-B8E9-603B79B0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AA5F7-C3EC-4753-8372-C946D918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4B8-0053-4125-B87B-F12FC3AEB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8C90-66BC-4D05-9DBB-2E6A5C7D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AC1A-AE92-4254-BBFF-78D039332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F50C3-1DB3-42A7-A453-A61B4DBB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93784-CB25-4BEE-B402-016DC818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DB2A-2132-495F-BAD2-27EEFD30CAD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D9F76-6D2A-4231-BBA4-C469D24C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31ECF-59F4-4CD5-9A04-86E8DB1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4B8-0053-4125-B87B-F12FC3AEB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6A53-E57B-4E5D-B790-B8DE0DE0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1A09F-46F3-4F7F-94F3-08BFE4ED9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147F5-D968-416B-96E0-683ED81CE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FB9B4-651A-4AC4-9663-1866A07E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DB2A-2132-495F-BAD2-27EEFD30CAD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04804-BFB7-4B27-9F9D-96327167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42D4D-2FF8-43A7-AA41-F6C05C6C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64B8-0053-4125-B87B-F12FC3AEB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6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A07AA-DDDB-4842-B598-17F32B2D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9D86E-F126-4B8A-92F2-41E78C641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B27AE-4200-4499-93AC-3F9FC6BDB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2DB2A-2132-495F-BAD2-27EEFD30CAD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39760-6E78-4F99-A607-9EEAA19ED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374D4-AD2F-438B-ADBB-77E2CC101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564B8-0053-4125-B87B-F12FC3AEB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30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24292E"/>
                </a:solidFill>
                <a:effectLst/>
                <a:latin typeface="-apple-system"/>
              </a:rPr>
              <a:t>Top 10 Restaurants in 8 Boroughs of Toronto by Rating and Likes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1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1" y="331305"/>
            <a:ext cx="10721010" cy="107156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Extraction (continue)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89813-6576-4485-B7E4-5A9A686D4695}"/>
              </a:ext>
            </a:extLst>
          </p:cNvPr>
          <p:cNvSpPr txBox="1"/>
          <p:nvPr/>
        </p:nvSpPr>
        <p:spPr>
          <a:xfrm>
            <a:off x="1113181" y="1626290"/>
            <a:ext cx="9978889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4292E"/>
                </a:solidFill>
                <a:latin typeface="-apple-system"/>
              </a:rPr>
              <a:t>Toronto’s Neighborhoods – Restaurants’ Detail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499E4-5E72-4648-892A-BBBDB4BC3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2" y="2923787"/>
            <a:ext cx="8136836" cy="29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3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1" y="291549"/>
            <a:ext cx="10721010" cy="107156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Extraction (continue)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89813-6576-4485-B7E4-5A9A686D4695}"/>
              </a:ext>
            </a:extLst>
          </p:cNvPr>
          <p:cNvSpPr txBox="1"/>
          <p:nvPr/>
        </p:nvSpPr>
        <p:spPr>
          <a:xfrm>
            <a:off x="1113181" y="1283597"/>
            <a:ext cx="9978889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4292E"/>
                </a:solidFill>
                <a:latin typeface="-apple-system"/>
              </a:rPr>
              <a:t>Toronto’s Neighborhoods – Restaurants’ Detail in each borough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A912A-D273-4248-A642-FC3ADFF9AF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930" y="2074717"/>
            <a:ext cx="10383699" cy="473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1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1" y="331306"/>
            <a:ext cx="10721010" cy="90422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Extraction (continue)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89813-6576-4485-B7E4-5A9A686D4695}"/>
              </a:ext>
            </a:extLst>
          </p:cNvPr>
          <p:cNvSpPr txBox="1"/>
          <p:nvPr/>
        </p:nvSpPr>
        <p:spPr>
          <a:xfrm>
            <a:off x="1099930" y="996990"/>
            <a:ext cx="9978889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4292E"/>
                </a:solidFill>
                <a:latin typeface="-apple-system"/>
              </a:rPr>
              <a:t>Toronto’s Neighborhoods – Top 10 Restaurants in each borough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DD132-C129-4C4E-BF26-BFF5F951D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9" y="1668841"/>
            <a:ext cx="10250330" cy="50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4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17497"/>
            <a:ext cx="11708297" cy="90422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89813-6576-4485-B7E4-5A9A686D4695}"/>
              </a:ext>
            </a:extLst>
          </p:cNvPr>
          <p:cNvSpPr txBox="1"/>
          <p:nvPr/>
        </p:nvSpPr>
        <p:spPr>
          <a:xfrm>
            <a:off x="1358347" y="1884887"/>
            <a:ext cx="9978889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Downtown Toronto, West Toronto, East Toronto, Central Toronto, North York, Scarborough, East York, Etobicoke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24292E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4292E"/>
                </a:solidFill>
                <a:latin typeface="-apple-system"/>
              </a:rPr>
              <a:t>S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ome boroughs have 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-apple-system"/>
              </a:rPr>
              <a:t>less than 10 restaurants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4292E"/>
                </a:solidFill>
                <a:latin typeface="-apple-system"/>
              </a:rPr>
              <a:t>B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oroughs with 10 or more restaurants - 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-apple-system"/>
              </a:rPr>
              <a:t>top 10 restaurants</a:t>
            </a:r>
            <a:endParaRPr lang="en-US" sz="28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Beside this </a:t>
            </a:r>
            <a:r>
              <a:rPr lang="en-US" sz="2800" dirty="0">
                <a:solidFill>
                  <a:srgbClr val="24292E"/>
                </a:solidFill>
                <a:latin typeface="-apple-system"/>
              </a:rPr>
              <a:t>- 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-apple-system"/>
              </a:rPr>
              <a:t>top restaurants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sz="28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1657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1" y="331306"/>
            <a:ext cx="10721010" cy="904224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0" i="0" dirty="0">
                <a:solidFill>
                  <a:srgbClr val="24292E"/>
                </a:solidFill>
                <a:effectLst/>
                <a:latin typeface="-apple-system"/>
              </a:rPr>
              <a:t>Downtown Toronto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702EEA-D73D-4E4E-8B67-896B2FDA1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13" y="1387930"/>
            <a:ext cx="7951303" cy="54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1" y="331306"/>
            <a:ext cx="10721010" cy="904224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0" i="0" dirty="0">
                <a:solidFill>
                  <a:srgbClr val="24292E"/>
                </a:solidFill>
                <a:effectLst/>
                <a:latin typeface="-apple-system"/>
              </a:rPr>
              <a:t>West Toronto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8E030-34F1-4CA6-A410-A0FC635C2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99" y="1258721"/>
            <a:ext cx="7078063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11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1" y="291550"/>
            <a:ext cx="10721010" cy="904224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0" i="0" dirty="0">
                <a:solidFill>
                  <a:srgbClr val="24292E"/>
                </a:solidFill>
                <a:effectLst/>
                <a:latin typeface="-apple-system"/>
              </a:rPr>
              <a:t>East Toronto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45FA6-396B-4297-AF22-64FC1547C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329" y="1269811"/>
            <a:ext cx="6973273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6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1" y="291550"/>
            <a:ext cx="10721010" cy="904224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0" i="0" dirty="0">
                <a:solidFill>
                  <a:srgbClr val="24292E"/>
                </a:solidFill>
                <a:effectLst/>
                <a:latin typeface="-apple-system"/>
              </a:rPr>
              <a:t>Central Toronto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CD457-83C0-4960-8C17-4D34FEC0F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52" y="1294636"/>
            <a:ext cx="7668695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75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1" y="291550"/>
            <a:ext cx="10721010" cy="904224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0" i="0" dirty="0">
                <a:solidFill>
                  <a:srgbClr val="24292E"/>
                </a:solidFill>
                <a:effectLst/>
                <a:latin typeface="-apple-system"/>
              </a:rPr>
              <a:t>North York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14C52-152F-4DDA-BF7A-5DAAA63D8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426" y="1195774"/>
            <a:ext cx="6794684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91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1" y="291550"/>
            <a:ext cx="10721010" cy="904224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0" i="0" dirty="0">
                <a:solidFill>
                  <a:srgbClr val="24292E"/>
                </a:solidFill>
                <a:effectLst/>
                <a:latin typeface="-apple-system"/>
              </a:rPr>
              <a:t>Scarborough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C1AD7-86DF-453B-9149-F52A8BEAE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11" y="1189834"/>
            <a:ext cx="6862977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0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2" y="371062"/>
            <a:ext cx="5764696" cy="107156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89813-6576-4485-B7E4-5A9A686D4695}"/>
              </a:ext>
            </a:extLst>
          </p:cNvPr>
          <p:cNvSpPr txBox="1"/>
          <p:nvPr/>
        </p:nvSpPr>
        <p:spPr>
          <a:xfrm>
            <a:off x="1113182" y="1948070"/>
            <a:ext cx="95945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4292E"/>
                </a:solidFill>
                <a:effectLst/>
              </a:rPr>
              <a:t>Toronto is the capital city of the Canadian province of Ontario.</a:t>
            </a:r>
          </a:p>
          <a:p>
            <a:endParaRPr lang="en-US" sz="2800" b="0" i="0" dirty="0">
              <a:solidFill>
                <a:srgbClr val="24292E"/>
              </a:solidFill>
              <a:effectLst/>
            </a:endParaRPr>
          </a:p>
          <a:p>
            <a:r>
              <a:rPr lang="en-US" sz="2800" b="0" i="0" dirty="0">
                <a:solidFill>
                  <a:srgbClr val="24292E"/>
                </a:solidFill>
                <a:effectLst/>
              </a:rPr>
              <a:t>Its current area is 630.20 𝑘𝑚2 (243.3 square mile)</a:t>
            </a:r>
          </a:p>
          <a:p>
            <a:endParaRPr lang="en-US" sz="2800" b="0" i="0" dirty="0">
              <a:solidFill>
                <a:srgbClr val="24292E"/>
              </a:solidFill>
              <a:effectLst/>
            </a:endParaRPr>
          </a:p>
          <a:p>
            <a:r>
              <a:rPr lang="en-US" sz="2800" dirty="0">
                <a:solidFill>
                  <a:srgbClr val="24292E"/>
                </a:solidFill>
              </a:rPr>
              <a:t>P</a:t>
            </a:r>
            <a:r>
              <a:rPr lang="en-US" sz="2800" b="0" i="0" dirty="0">
                <a:solidFill>
                  <a:srgbClr val="24292E"/>
                </a:solidFill>
                <a:effectLst/>
              </a:rPr>
              <a:t>opulation of 2,731,571 in 2016</a:t>
            </a:r>
            <a:r>
              <a:rPr lang="en-US" sz="2800" dirty="0">
                <a:solidFill>
                  <a:srgbClr val="24292E"/>
                </a:solidFill>
              </a:rPr>
              <a:t> (</a:t>
            </a:r>
            <a:r>
              <a:rPr lang="en-US" sz="2800" b="0" i="0" dirty="0">
                <a:solidFill>
                  <a:srgbClr val="24292E"/>
                </a:solidFill>
                <a:effectLst/>
              </a:rPr>
              <a:t>it is the most populous city in Canada</a:t>
            </a:r>
            <a:r>
              <a:rPr lang="en-US" sz="2800" dirty="0">
                <a:solidFill>
                  <a:srgbClr val="24292E"/>
                </a:solidFill>
              </a:rPr>
              <a:t> </a:t>
            </a:r>
            <a:r>
              <a:rPr lang="en-US" sz="2800" b="0" i="0" dirty="0">
                <a:solidFill>
                  <a:srgbClr val="24292E"/>
                </a:solidFill>
                <a:effectLst/>
              </a:rPr>
              <a:t>and the fourth most populous city in North America) </a:t>
            </a:r>
          </a:p>
          <a:p>
            <a:endParaRPr lang="en-US" sz="2800" dirty="0">
              <a:solidFill>
                <a:srgbClr val="24292E"/>
              </a:solidFill>
            </a:endParaRPr>
          </a:p>
          <a:p>
            <a:r>
              <a:rPr lang="en-US" sz="2800" b="0" i="0" dirty="0">
                <a:solidFill>
                  <a:srgbClr val="24292E"/>
                </a:solidFill>
                <a:effectLst/>
              </a:rPr>
              <a:t>It varies </a:t>
            </a:r>
            <a:r>
              <a:rPr lang="en-US" sz="2800" dirty="0">
                <a:solidFill>
                  <a:srgbClr val="24292E"/>
                </a:solidFill>
              </a:rPr>
              <a:t>in </a:t>
            </a:r>
            <a:r>
              <a:rPr lang="en-US" sz="2800" b="0" i="0" dirty="0">
                <a:solidFill>
                  <a:srgbClr val="24292E"/>
                </a:solidFill>
                <a:effectLst/>
              </a:rPr>
              <a:t>culture and attract over 43 million tourists each year.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3843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1" y="291550"/>
            <a:ext cx="10721010" cy="904224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0" i="0" dirty="0">
                <a:solidFill>
                  <a:srgbClr val="24292E"/>
                </a:solidFill>
                <a:effectLst/>
                <a:latin typeface="-apple-system"/>
              </a:rPr>
              <a:t>East York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E497E-515A-4FE5-848C-33576C7F7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44" y="1500574"/>
            <a:ext cx="6317711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2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1" y="291550"/>
            <a:ext cx="10721010" cy="904224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0" i="0" dirty="0">
                <a:solidFill>
                  <a:srgbClr val="24292E"/>
                </a:solidFill>
                <a:effectLst/>
                <a:latin typeface="-apple-system"/>
              </a:rPr>
              <a:t>Etobicoke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72C72-B850-442F-ACE7-7960762C9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43" y="1311967"/>
            <a:ext cx="5870713" cy="47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17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20" y="310112"/>
            <a:ext cx="10721010" cy="904224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0" i="0" dirty="0">
                <a:solidFill>
                  <a:srgbClr val="24292E"/>
                </a:solidFill>
                <a:effectLst/>
                <a:latin typeface="-apple-system"/>
              </a:rPr>
              <a:t>Discussion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723D4-C330-4AFA-BD1F-80E32C340AF3}"/>
              </a:ext>
            </a:extLst>
          </p:cNvPr>
          <p:cNvSpPr txBox="1"/>
          <p:nvPr/>
        </p:nvSpPr>
        <p:spPr>
          <a:xfrm>
            <a:off x="874643" y="1214336"/>
            <a:ext cx="10721010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4292E"/>
                </a:solidFill>
                <a:latin typeface="-apple-system"/>
              </a:rPr>
              <a:t>D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rawback - For some boroughs, there are less than 10 restaurants.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Toronto itself varies in culture. It attracts millions of people every year. Further analysis with different API to explore more.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24292E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Base on Foursquare API, although it is not complete, this might give us a pretty good idea of restaurants in Toronto and its boroughs. The reason is the data is based on people.</a:t>
            </a:r>
            <a:endParaRPr lang="en-US" sz="28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35004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686" y="641417"/>
            <a:ext cx="10721010" cy="90422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723D4-C330-4AFA-BD1F-80E32C340AF3}"/>
              </a:ext>
            </a:extLst>
          </p:cNvPr>
          <p:cNvSpPr txBox="1"/>
          <p:nvPr/>
        </p:nvSpPr>
        <p:spPr>
          <a:xfrm>
            <a:off x="1139686" y="1768328"/>
            <a:ext cx="107210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Starting by introducing of problem, then describe needed data, walkthrough methodology, get the results, and finally the discussion of whether the project is helpful. I hope this gives help target audients in deciding of choosing restaurants in each boroughs and Toronto overall.</a:t>
            </a:r>
          </a:p>
          <a:p>
            <a:pPr algn="l"/>
            <a:endParaRPr lang="en-US" sz="28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12139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20" y="577158"/>
            <a:ext cx="10721010" cy="904224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i="0" dirty="0">
                <a:solidFill>
                  <a:srgbClr val="24292E"/>
                </a:solidFill>
                <a:effectLst/>
                <a:latin typeface="-apple-system"/>
              </a:rPr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723D4-C330-4AFA-BD1F-80E32C340AF3}"/>
              </a:ext>
            </a:extLst>
          </p:cNvPr>
          <p:cNvSpPr txBox="1"/>
          <p:nvPr/>
        </p:nvSpPr>
        <p:spPr>
          <a:xfrm>
            <a:off x="1046920" y="1837188"/>
            <a:ext cx="107210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Try different API</a:t>
            </a:r>
          </a:p>
          <a:p>
            <a:pPr algn="l"/>
            <a:endParaRPr lang="en-US" sz="28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Discover top restaurants in different category (Italian, Japanese...)</a:t>
            </a:r>
          </a:p>
          <a:p>
            <a:pPr algn="l"/>
            <a:endParaRPr lang="en-US" sz="28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find out, overall, which borough has better restaurants (Likes and Rating)</a:t>
            </a:r>
          </a:p>
          <a:p>
            <a:pPr algn="l"/>
            <a:endParaRPr lang="en-US" sz="28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Examine tip(review) from user</a:t>
            </a:r>
          </a:p>
        </p:txBody>
      </p:sp>
    </p:spTree>
    <p:extLst>
      <p:ext uri="{BB962C8B-B14F-4D97-AF65-F5344CB8AC3E}">
        <p14:creationId xmlns:p14="http://schemas.microsoft.com/office/powerpoint/2010/main" val="3036472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C88273-FA4D-4937-A711-1F1AB534EBAF}"/>
              </a:ext>
            </a:extLst>
          </p:cNvPr>
          <p:cNvSpPr txBox="1"/>
          <p:nvPr/>
        </p:nvSpPr>
        <p:spPr>
          <a:xfrm>
            <a:off x="0" y="2418883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0" i="0" dirty="0">
                <a:solidFill>
                  <a:srgbClr val="24292E"/>
                </a:solidFill>
                <a:effectLst/>
                <a:latin typeface="-apple-system"/>
              </a:rPr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3972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1" y="371062"/>
            <a:ext cx="7964558" cy="107156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 (continue)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89813-6576-4485-B7E4-5A9A686D4695}"/>
              </a:ext>
            </a:extLst>
          </p:cNvPr>
          <p:cNvSpPr txBox="1"/>
          <p:nvPr/>
        </p:nvSpPr>
        <p:spPr>
          <a:xfrm>
            <a:off x="1113182" y="1654846"/>
            <a:ext cx="95945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If you're one of those (over) 43 million tourists, you might have many concerns when you visit Toronto.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solidFill>
                  <a:srgbClr val="24292E"/>
                </a:solidFill>
                <a:latin typeface="-apple-system"/>
              </a:rPr>
              <a:t>P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roject: Select top 10 restaurants in 8 boroughs (Downtown Toronto, West Toronto, East Toronto, Central Toronto, North York, Scarborough, East York, Etobicoke) of Toronto based on number of likes and rating restaurants from Foursquare. </a:t>
            </a:r>
          </a:p>
          <a:p>
            <a:endParaRPr lang="en-US" sz="28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Foursquare is a local search-and-discovery mobile app developed by Foursquare Labs Inc. It also has web app and API.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447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1" y="371062"/>
            <a:ext cx="7964558" cy="107156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89813-6576-4485-B7E4-5A9A686D4695}"/>
              </a:ext>
            </a:extLst>
          </p:cNvPr>
          <p:cNvSpPr txBox="1"/>
          <p:nvPr/>
        </p:nvSpPr>
        <p:spPr>
          <a:xfrm>
            <a:off x="1113181" y="1654846"/>
            <a:ext cx="99788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24292E"/>
                </a:solidFill>
                <a:effectLst/>
                <a:latin typeface="-apple-system"/>
              </a:rPr>
              <a:t>Foursquare API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: to get the most common restaurants of a given 		 neighborhood of a borough.</a:t>
            </a:r>
          </a:p>
          <a:p>
            <a:pPr algn="l"/>
            <a:endParaRPr lang="en-US" sz="28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sz="2800" b="1" i="0" dirty="0">
                <a:solidFill>
                  <a:srgbClr val="24292E"/>
                </a:solidFill>
                <a:effectLst/>
                <a:latin typeface="-apple-system"/>
              </a:rPr>
              <a:t>Postal Code of Boroughs in Toronto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: Postal code of 				 </a:t>
            </a:r>
            <a:r>
              <a:rPr lang="en-US" sz="2800" b="0" i="0" dirty="0" err="1">
                <a:solidFill>
                  <a:srgbClr val="24292E"/>
                </a:solidFill>
                <a:effectLst/>
                <a:latin typeface="-apple-system"/>
              </a:rPr>
              <a:t>neighbourhoods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 of a given borough in Toronto. </a:t>
            </a:r>
          </a:p>
          <a:p>
            <a:pPr algn="l"/>
            <a:endParaRPr lang="en-US" sz="2800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sz="2800" b="1" i="0" dirty="0" err="1">
                <a:solidFill>
                  <a:srgbClr val="24292E"/>
                </a:solidFill>
                <a:effectLst/>
                <a:latin typeface="-apple-system"/>
              </a:rPr>
              <a:t>Neighbourhood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-apple-system"/>
              </a:rPr>
              <a:t> Latitude and Longitude 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:  </a:t>
            </a:r>
            <a:r>
              <a:rPr lang="en-US" sz="2800" b="0" i="0" dirty="0" err="1">
                <a:solidFill>
                  <a:srgbClr val="24292E"/>
                </a:solidFill>
                <a:effectLst/>
                <a:latin typeface="-apple-system"/>
              </a:rPr>
              <a:t>Neighbourhood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 Latitude 		and Longitude of a given borough, used to obtain the 		most common restaurants in a given </a:t>
            </a:r>
            <a:r>
              <a:rPr lang="en-US" sz="2800" b="0" i="0" dirty="0" err="1">
                <a:solidFill>
                  <a:srgbClr val="24292E"/>
                </a:solidFill>
                <a:effectLst/>
                <a:latin typeface="-apple-system"/>
              </a:rPr>
              <a:t>neighbourhood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 		using Foursquare API.</a:t>
            </a:r>
          </a:p>
        </p:txBody>
      </p:sp>
    </p:spTree>
    <p:extLst>
      <p:ext uri="{BB962C8B-B14F-4D97-AF65-F5344CB8AC3E}">
        <p14:creationId xmlns:p14="http://schemas.microsoft.com/office/powerpoint/2010/main" val="34050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55375"/>
            <a:ext cx="11913704" cy="1071561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B2802E-6EC7-4197-8736-BC7755073187}"/>
              </a:ext>
            </a:extLst>
          </p:cNvPr>
          <p:cNvSpPr txBox="1">
            <a:spLocks/>
          </p:cNvSpPr>
          <p:nvPr/>
        </p:nvSpPr>
        <p:spPr>
          <a:xfrm>
            <a:off x="3849755" y="2454965"/>
            <a:ext cx="6235149" cy="2160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Technology Used</a:t>
            </a:r>
          </a:p>
          <a:p>
            <a:pPr algn="l"/>
            <a:endParaRPr lang="en-US" sz="4400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sz="4400" dirty="0"/>
              <a:t>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355403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1" y="331305"/>
            <a:ext cx="10721010" cy="1071561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Technology Used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89813-6576-4485-B7E4-5A9A686D4695}"/>
              </a:ext>
            </a:extLst>
          </p:cNvPr>
          <p:cNvSpPr txBox="1"/>
          <p:nvPr/>
        </p:nvSpPr>
        <p:spPr>
          <a:xfrm>
            <a:off x="1113181" y="1970846"/>
            <a:ext cx="9978889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rgbClr val="24292E"/>
                </a:solidFill>
                <a:latin typeface="-apple-system"/>
              </a:rPr>
              <a:t>Numpy</a:t>
            </a:r>
            <a:r>
              <a:rPr lang="en-US" sz="2800" dirty="0">
                <a:solidFill>
                  <a:srgbClr val="24292E"/>
                </a:solidFill>
                <a:latin typeface="-apple-system"/>
              </a:rPr>
              <a:t>: Scientific Computing library for Python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4292E"/>
                </a:solidFill>
                <a:latin typeface="-apple-system"/>
              </a:rPr>
              <a:t>Pandas</a:t>
            </a:r>
            <a:r>
              <a:rPr lang="en-US" sz="2800" dirty="0">
                <a:solidFill>
                  <a:srgbClr val="24292E"/>
                </a:solidFill>
                <a:latin typeface="-apple-system"/>
              </a:rPr>
              <a:t>: Data manipulation and analysis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4292E"/>
                </a:solidFill>
                <a:latin typeface="-apple-system"/>
              </a:rPr>
              <a:t>Matplotlib</a:t>
            </a:r>
            <a:r>
              <a:rPr lang="en-US" sz="2800" dirty="0">
                <a:solidFill>
                  <a:srgbClr val="24292E"/>
                </a:solidFill>
                <a:latin typeface="-apple-system"/>
              </a:rPr>
              <a:t>: Visualization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4292E"/>
                </a:solidFill>
                <a:latin typeface="-apple-system"/>
              </a:rPr>
              <a:t>requests</a:t>
            </a:r>
            <a:r>
              <a:rPr lang="en-US" sz="2800" dirty="0">
                <a:solidFill>
                  <a:srgbClr val="24292E"/>
                </a:solidFill>
                <a:latin typeface="-apple-system"/>
              </a:rPr>
              <a:t>: API operations</a:t>
            </a:r>
          </a:p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rgbClr val="24292E"/>
                </a:solidFill>
                <a:latin typeface="-apple-system"/>
              </a:rPr>
              <a:t>Nominatim</a:t>
            </a:r>
            <a:r>
              <a:rPr lang="en-US" sz="2800" dirty="0">
                <a:solidFill>
                  <a:srgbClr val="24292E"/>
                </a:solidFill>
                <a:latin typeface="-apple-system"/>
              </a:rPr>
              <a:t>: Convert location name to Latitude and Longitude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4292E"/>
                </a:solidFill>
                <a:latin typeface="-apple-system"/>
              </a:rPr>
              <a:t>folium</a:t>
            </a:r>
            <a:r>
              <a:rPr lang="en-US" sz="2800" dirty="0">
                <a:solidFill>
                  <a:srgbClr val="24292E"/>
                </a:solidFill>
                <a:latin typeface="-apple-system"/>
              </a:rPr>
              <a:t>: Visualize data on map</a:t>
            </a:r>
          </a:p>
        </p:txBody>
      </p:sp>
    </p:spTree>
    <p:extLst>
      <p:ext uri="{BB962C8B-B14F-4D97-AF65-F5344CB8AC3E}">
        <p14:creationId xmlns:p14="http://schemas.microsoft.com/office/powerpoint/2010/main" val="374975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1" y="331305"/>
            <a:ext cx="10721010" cy="107156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Extraction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89813-6576-4485-B7E4-5A9A686D4695}"/>
              </a:ext>
            </a:extLst>
          </p:cNvPr>
          <p:cNvSpPr txBox="1"/>
          <p:nvPr/>
        </p:nvSpPr>
        <p:spPr>
          <a:xfrm>
            <a:off x="1113181" y="1626290"/>
            <a:ext cx="9978889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4292E"/>
                </a:solidFill>
                <a:latin typeface="-apple-system"/>
              </a:rPr>
              <a:t>Toronto’s Neighborhoods – Latitude and Longitude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13A8D-43ED-4A30-8E05-6A23779E4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1" y="2521565"/>
            <a:ext cx="8640419" cy="37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3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1" y="331305"/>
            <a:ext cx="10721010" cy="107156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Extraction (continue)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89813-6576-4485-B7E4-5A9A686D4695}"/>
              </a:ext>
            </a:extLst>
          </p:cNvPr>
          <p:cNvSpPr txBox="1"/>
          <p:nvPr/>
        </p:nvSpPr>
        <p:spPr>
          <a:xfrm>
            <a:off x="1113181" y="1626290"/>
            <a:ext cx="9978889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4292E"/>
                </a:solidFill>
                <a:latin typeface="-apple-system"/>
              </a:rPr>
              <a:t>Toronto’s Neighborhoods – Venues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BD2F4-62BF-49E2-BEEC-77483FCB0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0" y="2637183"/>
            <a:ext cx="10364646" cy="36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9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075-C79B-4AEF-8D1F-717A505F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1" y="331305"/>
            <a:ext cx="10721010" cy="107156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Extraction (continue)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89813-6576-4485-B7E4-5A9A686D4695}"/>
              </a:ext>
            </a:extLst>
          </p:cNvPr>
          <p:cNvSpPr txBox="1"/>
          <p:nvPr/>
        </p:nvSpPr>
        <p:spPr>
          <a:xfrm>
            <a:off x="1113181" y="1626290"/>
            <a:ext cx="9978889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4292E"/>
                </a:solidFill>
                <a:latin typeface="-apple-system"/>
              </a:rPr>
              <a:t>Toronto’s Neighborhoods – Restaurants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2BAD0-F2A6-403F-91F8-44ADC2E6D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0" y="2623931"/>
            <a:ext cx="10250330" cy="382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1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576</Words>
  <Application>Microsoft Office PowerPoint</Application>
  <PresentationFormat>Widescreen</PresentationFormat>
  <Paragraphs>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Office Theme</vt:lpstr>
      <vt:lpstr>Top 10 Restaurants in 8 Boroughs of Toronto by Rating and Likes</vt:lpstr>
      <vt:lpstr>Introduction</vt:lpstr>
      <vt:lpstr>Introduction (continue)</vt:lpstr>
      <vt:lpstr>Data</vt:lpstr>
      <vt:lpstr>Methodology</vt:lpstr>
      <vt:lpstr>Technology Used</vt:lpstr>
      <vt:lpstr>Data Extraction</vt:lpstr>
      <vt:lpstr>Data Extraction (continue)</vt:lpstr>
      <vt:lpstr>Data Extraction (continue)</vt:lpstr>
      <vt:lpstr>Data Extraction (continue)</vt:lpstr>
      <vt:lpstr>Data Extraction (continue)</vt:lpstr>
      <vt:lpstr>Data Extraction (continue)</vt:lpstr>
      <vt:lpstr>Result</vt:lpstr>
      <vt:lpstr>Downtown Toronto</vt:lpstr>
      <vt:lpstr>West Toronto</vt:lpstr>
      <vt:lpstr>East Toronto</vt:lpstr>
      <vt:lpstr>Central Toronto</vt:lpstr>
      <vt:lpstr>North York</vt:lpstr>
      <vt:lpstr>Scarborough</vt:lpstr>
      <vt:lpstr>East York</vt:lpstr>
      <vt:lpstr>Etobicoke</vt:lpstr>
      <vt:lpstr>Discussion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Restaurants in 8 Boroughs of Toronto by Rating and Likes</dc:title>
  <dc:creator>Kimhor Mong</dc:creator>
  <cp:lastModifiedBy>Kimhor Mong</cp:lastModifiedBy>
  <cp:revision>1</cp:revision>
  <dcterms:created xsi:type="dcterms:W3CDTF">2021-02-01T06:56:28Z</dcterms:created>
  <dcterms:modified xsi:type="dcterms:W3CDTF">2021-02-01T08:29:52Z</dcterms:modified>
</cp:coreProperties>
</file>