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2"/>
    <p:sldId id="281" r:id="rId3"/>
    <p:sldId id="285" r:id="rId4"/>
    <p:sldId id="283" r:id="rId5"/>
    <p:sldId id="28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6" autoAdjust="0"/>
    <p:restoredTop sz="96296"/>
  </p:normalViewPr>
  <p:slideViewPr>
    <p:cSldViewPr snapToGrid="0">
      <p:cViewPr varScale="1">
        <p:scale>
          <a:sx n="87" d="100"/>
          <a:sy n="87" d="100"/>
        </p:scale>
        <p:origin x="200" y="984"/>
      </p:cViewPr>
      <p:guideLst>
        <p:guide orient="horz" pos="213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59BB45D-E811-2747-9263-6CE43025D3A7}" type="datetime1">
              <a:rPr kumimoji="1" lang="ko-KR" altLang="en-US"/>
              <a:pPr lvl="0">
                <a:defRPr/>
              </a:pPr>
              <a:t>2024. 5. 9.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</a:p>
          <a:p>
            <a:pPr lvl="1">
              <a:defRPr/>
            </a:pPr>
            <a:r>
              <a:rPr kumimoji="1" lang="ko-KR" altLang="en-US"/>
              <a:t>두 번째 수준</a:t>
            </a:r>
          </a:p>
          <a:p>
            <a:pPr lvl="2">
              <a:defRPr/>
            </a:pPr>
            <a:r>
              <a:rPr kumimoji="1" lang="ko-KR" altLang="en-US"/>
              <a:t>세 번째 수준</a:t>
            </a:r>
          </a:p>
          <a:p>
            <a:pPr lvl="3">
              <a:defRPr/>
            </a:pPr>
            <a:r>
              <a:rPr kumimoji="1" lang="ko-KR" altLang="en-US"/>
              <a:t>네 번째 수준</a:t>
            </a:r>
          </a:p>
          <a:p>
            <a:pPr lvl="4">
              <a:defRPr/>
            </a:pPr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D21480FD-C44E-AD4C-BDEF-BBE7AB1040B2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21480FD-C44E-AD4C-BDEF-BBE7AB1040B2}" type="slidenum">
              <a:rPr kumimoji="1" lang="en-US" altLang="en-US"/>
              <a:pPr lvl="0">
                <a:defRPr/>
              </a:pPr>
              <a:t>1</a:t>
            </a:fld>
            <a:endParaRPr kumimoji="1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utar37.tistory.com/entry/Thread-handler%EB%A5%BC-%EC%9D%B4%EC%9A%A9%ED%95%9C-%EB%91%90%EB%8D%94%EC%A7%80%EA%B2%8C%EC%9E%84-2" TargetMode="External"/><Relationship Id="rId2" Type="http://schemas.openxmlformats.org/officeDocument/2006/relationships/hyperlink" Target="https://github.com/2MinJoo/Embedded_rhythm_game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jinwoo1225/SnakeGameWithSmart4412" TargetMode="External"/><Relationship Id="rId4" Type="http://schemas.openxmlformats.org/officeDocument/2006/relationships/hyperlink" Target="https://github.com/2022HKNUiotprogrammingTeam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거품이(가) 표시된 사진&#10;&#10;자동 생성된 설명">
            <a:extLst>
              <a:ext uri="{FF2B5EF4-FFF2-40B4-BE49-F238E27FC236}">
                <a16:creationId xmlns:a16="http://schemas.microsoft.com/office/drawing/2014/main" id="{14996ED0-AA26-AADC-22AB-2D6CBA46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443093" y="705054"/>
            <a:ext cx="53153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 err="1">
                <a:solidFill>
                  <a:schemeClr val="bg1"/>
                </a:solidFill>
              </a:rPr>
              <a:t>Yacht</a:t>
            </a:r>
            <a:r>
              <a:rPr lang="ko-KR" altLang="en-US" sz="9600" dirty="0">
                <a:solidFill>
                  <a:schemeClr val="bg1"/>
                </a:solidFill>
              </a:rPr>
              <a:t> </a:t>
            </a:r>
            <a:r>
              <a:rPr lang="ko-KR" altLang="en-US" sz="9600" dirty="0" err="1">
                <a:solidFill>
                  <a:schemeClr val="bg1"/>
                </a:solidFill>
              </a:rPr>
              <a:t>Dic</a:t>
            </a:r>
            <a:r>
              <a:rPr lang="en-US" altLang="ko-KR" sz="9600" dirty="0">
                <a:solidFill>
                  <a:schemeClr val="bg1"/>
                </a:solidFill>
              </a:rPr>
              <a:t>e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F1A3FF-F9A6-6A9C-BBC7-7B6855EEE107}"/>
              </a:ext>
            </a:extLst>
          </p:cNvPr>
          <p:cNvCxnSpPr>
            <a:cxnSpLocks/>
          </p:cNvCxnSpPr>
          <p:nvPr/>
        </p:nvCxnSpPr>
        <p:spPr>
          <a:xfrm>
            <a:off x="6497053" y="1428329"/>
            <a:ext cx="5694947" cy="0"/>
          </a:xfrm>
          <a:prstGeom prst="line">
            <a:avLst/>
          </a:prstGeom>
          <a:ln w="203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1D0DCA-41D9-0F29-2E6F-959460871C9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0B8C7-8307-18D9-4552-AB4AA411F53E}"/>
              </a:ext>
            </a:extLst>
          </p:cNvPr>
          <p:cNvSpPr txBox="1"/>
          <p:nvPr/>
        </p:nvSpPr>
        <p:spPr>
          <a:xfrm>
            <a:off x="6989379" y="4524004"/>
            <a:ext cx="44563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</a:rPr>
              <a:t>2019210157</a:t>
            </a:r>
            <a:r>
              <a:rPr kumimoji="1" lang="ko-KR" altLang="en-US" sz="2400" dirty="0">
                <a:solidFill>
                  <a:schemeClr val="bg1"/>
                </a:solidFill>
              </a:rPr>
              <a:t> 이주훈</a:t>
            </a:r>
            <a:endParaRPr kumimoji="1" lang="en-US" altLang="ko-KR" sz="2400" dirty="0">
              <a:solidFill>
                <a:schemeClr val="bg1"/>
              </a:solidFill>
            </a:endParaRPr>
          </a:p>
          <a:p>
            <a:r>
              <a:rPr kumimoji="1" lang="en-US" altLang="ko-KR" sz="2400" dirty="0">
                <a:solidFill>
                  <a:schemeClr val="bg1"/>
                </a:solidFill>
              </a:rPr>
              <a:t>2019250014</a:t>
            </a:r>
            <a:r>
              <a:rPr kumimoji="1" lang="ko-KR" altLang="en-US" sz="2400" dirty="0">
                <a:solidFill>
                  <a:schemeClr val="bg1"/>
                </a:solidFill>
              </a:rPr>
              <a:t> </a:t>
            </a:r>
            <a:r>
              <a:rPr kumimoji="1" lang="ko-KR" altLang="en-US" sz="2400" dirty="0" err="1">
                <a:solidFill>
                  <a:schemeClr val="bg1"/>
                </a:solidFill>
              </a:rPr>
              <a:t>김호탁</a:t>
            </a:r>
            <a:endParaRPr kumimoji="1" lang="en-US" altLang="ko-KR" sz="2400" dirty="0">
              <a:solidFill>
                <a:schemeClr val="bg1"/>
              </a:solidFill>
            </a:endParaRPr>
          </a:p>
          <a:p>
            <a:r>
              <a:rPr kumimoji="1" lang="en-US" altLang="ko-KR" sz="2400" dirty="0">
                <a:solidFill>
                  <a:schemeClr val="bg1"/>
                </a:solidFill>
              </a:rPr>
              <a:t>2024810106</a:t>
            </a:r>
            <a:r>
              <a:rPr kumimoji="1" lang="ko-KR" altLang="en-US" sz="2400" dirty="0">
                <a:solidFill>
                  <a:schemeClr val="bg1"/>
                </a:solidFill>
              </a:rPr>
              <a:t> </a:t>
            </a:r>
            <a:r>
              <a:rPr kumimoji="1" lang="ko-KR" altLang="en-US" sz="2400" dirty="0" err="1">
                <a:solidFill>
                  <a:schemeClr val="bg1"/>
                </a:solidFill>
              </a:rPr>
              <a:t>원대현</a:t>
            </a:r>
            <a:endParaRPr kumimoji="1" lang="en-US" altLang="ko-KR" sz="2400" dirty="0">
              <a:solidFill>
                <a:schemeClr val="bg1"/>
              </a:solidFill>
            </a:endParaRPr>
          </a:p>
          <a:p>
            <a:r>
              <a:rPr kumimoji="1" lang="en-US" altLang="ko-KR" sz="2400" dirty="0">
                <a:solidFill>
                  <a:schemeClr val="bg1"/>
                </a:solidFill>
              </a:rPr>
              <a:t>2024810109</a:t>
            </a:r>
            <a:r>
              <a:rPr kumimoji="1" lang="ko-KR" altLang="en-US" sz="2400" dirty="0">
                <a:solidFill>
                  <a:schemeClr val="bg1"/>
                </a:solidFill>
              </a:rPr>
              <a:t> 이정인</a:t>
            </a:r>
          </a:p>
        </p:txBody>
      </p:sp>
    </p:spTree>
    <p:extLst>
      <p:ext uri="{BB962C8B-B14F-4D97-AF65-F5344CB8AC3E}">
        <p14:creationId xmlns:p14="http://schemas.microsoft.com/office/powerpoint/2010/main" val="163527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dirty="0"/>
              <a:t>기존 프로젝트</a:t>
            </a:r>
            <a:endParaRPr lang="en-US" altLang="ko-KR" sz="18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4F6FD9A-4343-9C66-B966-192DE8475229}"/>
              </a:ext>
            </a:extLst>
          </p:cNvPr>
          <p:cNvSpPr/>
          <p:nvPr/>
        </p:nvSpPr>
        <p:spPr>
          <a:xfrm>
            <a:off x="1472667" y="2106861"/>
            <a:ext cx="2564443" cy="28384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510AB6C-7178-1FEF-5854-7C377EEAB309}"/>
              </a:ext>
            </a:extLst>
          </p:cNvPr>
          <p:cNvCxnSpPr>
            <a:cxnSpLocks/>
          </p:cNvCxnSpPr>
          <p:nvPr/>
        </p:nvCxnSpPr>
        <p:spPr>
          <a:xfrm>
            <a:off x="1272148" y="1883120"/>
            <a:ext cx="513109" cy="3983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6294F1-1C5D-2657-4672-952369E5D6A1}"/>
              </a:ext>
            </a:extLst>
          </p:cNvPr>
          <p:cNvCxnSpPr>
            <a:cxnSpLocks/>
          </p:cNvCxnSpPr>
          <p:nvPr/>
        </p:nvCxnSpPr>
        <p:spPr>
          <a:xfrm flipH="1">
            <a:off x="3832625" y="1826277"/>
            <a:ext cx="491347" cy="455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3A5968-9667-C0E1-D453-0612596B46D4}"/>
              </a:ext>
            </a:extLst>
          </p:cNvPr>
          <p:cNvCxnSpPr>
            <a:cxnSpLocks/>
          </p:cNvCxnSpPr>
          <p:nvPr/>
        </p:nvCxnSpPr>
        <p:spPr>
          <a:xfrm flipV="1">
            <a:off x="1472667" y="4770671"/>
            <a:ext cx="374590" cy="3983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E979ED-BC50-78FF-9873-044A3040CE94}"/>
              </a:ext>
            </a:extLst>
          </p:cNvPr>
          <p:cNvCxnSpPr>
            <a:cxnSpLocks/>
          </p:cNvCxnSpPr>
          <p:nvPr/>
        </p:nvCxnSpPr>
        <p:spPr>
          <a:xfrm flipH="1" flipV="1">
            <a:off x="3955482" y="4730964"/>
            <a:ext cx="541069" cy="4948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4A20AF-56CE-469E-1983-F524DFE4F04E}"/>
              </a:ext>
            </a:extLst>
          </p:cNvPr>
          <p:cNvSpPr txBox="1"/>
          <p:nvPr/>
        </p:nvSpPr>
        <p:spPr>
          <a:xfrm>
            <a:off x="203107" y="896463"/>
            <a:ext cx="14375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ffectLst/>
                <a:latin typeface="Helvetica" pitchFamily="2" charset="0"/>
              </a:rPr>
              <a:t>DOT MATRIX</a:t>
            </a:r>
          </a:p>
          <a:p>
            <a:r>
              <a:rPr lang="ko-KR" altLang="en-US" sz="1400" dirty="0">
                <a:effectLst/>
                <a:latin typeface="Helvetica" pitchFamily="2" charset="0"/>
              </a:rPr>
              <a:t>묵</a:t>
            </a:r>
            <a:r>
              <a:rPr lang="en-US" altLang="ko-KR" sz="1400" dirty="0">
                <a:effectLst/>
                <a:latin typeface="Helvetica" pitchFamily="2" charset="0"/>
              </a:rPr>
              <a:t>, </a:t>
            </a:r>
            <a:r>
              <a:rPr lang="ko-KR" altLang="en-US" sz="1400" dirty="0">
                <a:effectLst/>
                <a:latin typeface="Helvetica" pitchFamily="2" charset="0"/>
              </a:rPr>
              <a:t>찌</a:t>
            </a:r>
            <a:r>
              <a:rPr lang="en-US" altLang="ko-KR" sz="1400" dirty="0">
                <a:effectLst/>
                <a:latin typeface="Helvetica" pitchFamily="2" charset="0"/>
              </a:rPr>
              <a:t>, </a:t>
            </a:r>
            <a:r>
              <a:rPr lang="ko-KR" altLang="en-US" sz="1400" dirty="0">
                <a:effectLst/>
                <a:latin typeface="Helvetica" pitchFamily="2" charset="0"/>
              </a:rPr>
              <a:t>빠를</a:t>
            </a:r>
          </a:p>
          <a:p>
            <a:r>
              <a:rPr lang="en-US" altLang="ko-KR" sz="1400" dirty="0">
                <a:effectLst/>
                <a:latin typeface="Helvetica" pitchFamily="2" charset="0"/>
              </a:rPr>
              <a:t>8 * 8 </a:t>
            </a:r>
            <a:r>
              <a:rPr lang="ko-KR" altLang="en-US" sz="1400" dirty="0">
                <a:effectLst/>
                <a:latin typeface="Helvetica" pitchFamily="2" charset="0"/>
              </a:rPr>
              <a:t>매트릭스를</a:t>
            </a:r>
          </a:p>
          <a:p>
            <a:r>
              <a:rPr lang="ko-KR" altLang="en-US" sz="1400" dirty="0">
                <a:effectLst/>
                <a:latin typeface="Helvetica" pitchFamily="2" charset="0"/>
              </a:rPr>
              <a:t>이용해</a:t>
            </a:r>
          </a:p>
          <a:p>
            <a:r>
              <a:rPr lang="ko-KR" altLang="en-US" sz="1400" dirty="0">
                <a:effectLst/>
                <a:latin typeface="Helvetica" pitchFamily="2" charset="0"/>
              </a:rPr>
              <a:t>문자로 표현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22FF1-C01C-0AFA-CC4A-06C52BB91D16}"/>
              </a:ext>
            </a:extLst>
          </p:cNvPr>
          <p:cNvSpPr txBox="1"/>
          <p:nvPr/>
        </p:nvSpPr>
        <p:spPr>
          <a:xfrm>
            <a:off x="4496551" y="1004184"/>
            <a:ext cx="17203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ffectLst/>
                <a:latin typeface="Helvetica" pitchFamily="2" charset="0"/>
              </a:rPr>
              <a:t>TACT SWITCH</a:t>
            </a:r>
          </a:p>
          <a:p>
            <a:r>
              <a:rPr lang="ko-KR" altLang="en-US" sz="1400" dirty="0">
                <a:effectLst/>
                <a:latin typeface="Helvetica" pitchFamily="2" charset="0"/>
              </a:rPr>
              <a:t>베팅 금액 조절 및</a:t>
            </a:r>
          </a:p>
          <a:p>
            <a:r>
              <a:rPr lang="ko-KR" altLang="en-US" sz="1400" dirty="0">
                <a:effectLst/>
                <a:latin typeface="Helvetica" pitchFamily="2" charset="0"/>
              </a:rPr>
              <a:t>가위바위보 플레이</a:t>
            </a:r>
            <a:r>
              <a:rPr lang="en-US" altLang="ko-KR" sz="1400" dirty="0">
                <a:effectLst/>
                <a:latin typeface="Helvetica" pitchFamily="2" charset="0"/>
              </a:rPr>
              <a:t>,</a:t>
            </a:r>
          </a:p>
          <a:p>
            <a:r>
              <a:rPr lang="ko-KR" altLang="en-US" sz="1400" dirty="0">
                <a:effectLst/>
                <a:latin typeface="Helvetica" pitchFamily="2" charset="0"/>
              </a:rPr>
              <a:t>기타 조작을 위해</a:t>
            </a:r>
          </a:p>
          <a:p>
            <a:r>
              <a:rPr lang="ko-KR" altLang="en-US" sz="1400" dirty="0">
                <a:effectLst/>
                <a:latin typeface="Helvetica" pitchFamily="2" charset="0"/>
              </a:rPr>
              <a:t>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97327-9430-9900-24AB-6661CB4EF986}"/>
              </a:ext>
            </a:extLst>
          </p:cNvPr>
          <p:cNvSpPr txBox="1"/>
          <p:nvPr/>
        </p:nvSpPr>
        <p:spPr>
          <a:xfrm>
            <a:off x="291830" y="5173552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ffectLst/>
                <a:latin typeface="Helvetica" pitchFamily="2" charset="0"/>
              </a:rPr>
              <a:t>Character LCD</a:t>
            </a:r>
          </a:p>
          <a:p>
            <a:r>
              <a:rPr lang="ko-KR" altLang="en-US" sz="1400" dirty="0">
                <a:latin typeface="Helvetica" pitchFamily="2" charset="0"/>
              </a:rPr>
              <a:t>현재 진행 상황</a:t>
            </a:r>
            <a:endParaRPr lang="en-US" altLang="ko-KR" sz="1400" dirty="0">
              <a:effectLst/>
              <a:latin typeface="Helvetica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AAD8A-52DF-7F4B-15C6-5710CA53FC30}"/>
              </a:ext>
            </a:extLst>
          </p:cNvPr>
          <p:cNvSpPr txBox="1"/>
          <p:nvPr/>
        </p:nvSpPr>
        <p:spPr>
          <a:xfrm>
            <a:off x="4184192" y="5230565"/>
            <a:ext cx="2074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ko-KR" sz="1400" dirty="0"/>
              <a:t>7-SegmentLED(</a:t>
            </a:r>
            <a:r>
              <a:rPr kumimoji="1" lang="ko-KR" altLang="en-US" sz="1400" dirty="0"/>
              <a:t>폭탄해제</a:t>
            </a:r>
            <a:r>
              <a:rPr kumimoji="1" lang="en-US" altLang="ko-KR" sz="1400" dirty="0"/>
              <a:t>)</a:t>
            </a:r>
          </a:p>
          <a:p>
            <a:r>
              <a:rPr lang="ko-KR" altLang="en-US" sz="1400" dirty="0">
                <a:effectLst/>
                <a:latin typeface="Helvetica" pitchFamily="2" charset="0"/>
              </a:rPr>
              <a:t>현재 잔액 조회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065F87-CA45-B77A-B35D-399225EE9881}"/>
              </a:ext>
            </a:extLst>
          </p:cNvPr>
          <p:cNvSpPr txBox="1"/>
          <p:nvPr/>
        </p:nvSpPr>
        <p:spPr>
          <a:xfrm>
            <a:off x="1614071" y="3016379"/>
            <a:ext cx="23294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3200" dirty="0" err="1">
                <a:solidFill>
                  <a:schemeClr val="bg1"/>
                </a:solidFill>
              </a:rPr>
              <a:t>가위바위보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</a:p>
          <a:p>
            <a:pPr lvl="0">
              <a:defRPr/>
            </a:pPr>
            <a:r>
              <a:rPr lang="en-US" altLang="ko-KR" sz="3200" dirty="0" err="1">
                <a:solidFill>
                  <a:schemeClr val="bg1"/>
                </a:solidFill>
              </a:rPr>
              <a:t>베팅</a:t>
            </a:r>
            <a:r>
              <a:rPr lang="ko-KR" altLang="en-US" sz="3200" dirty="0">
                <a:solidFill>
                  <a:schemeClr val="bg1"/>
                </a:solidFill>
              </a:rPr>
              <a:t> 게임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E5A54CC-9B97-3DF7-22E8-53FD542D21A9}"/>
              </a:ext>
            </a:extLst>
          </p:cNvPr>
          <p:cNvSpPr/>
          <p:nvPr/>
        </p:nvSpPr>
        <p:spPr>
          <a:xfrm>
            <a:off x="7623777" y="2009796"/>
            <a:ext cx="2564443" cy="28384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44FF189-B7D4-0A2F-A224-AD44F966C870}"/>
              </a:ext>
            </a:extLst>
          </p:cNvPr>
          <p:cNvCxnSpPr>
            <a:cxnSpLocks/>
          </p:cNvCxnSpPr>
          <p:nvPr/>
        </p:nvCxnSpPr>
        <p:spPr>
          <a:xfrm>
            <a:off x="7451198" y="1811330"/>
            <a:ext cx="513109" cy="3983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F371213-BA94-46F7-6117-7BC3D22362A2}"/>
              </a:ext>
            </a:extLst>
          </p:cNvPr>
          <p:cNvCxnSpPr>
            <a:cxnSpLocks/>
          </p:cNvCxnSpPr>
          <p:nvPr/>
        </p:nvCxnSpPr>
        <p:spPr>
          <a:xfrm flipH="1">
            <a:off x="9796712" y="1718554"/>
            <a:ext cx="491347" cy="455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2CD8336-4117-1841-8311-56E4B47AA4B6}"/>
              </a:ext>
            </a:extLst>
          </p:cNvPr>
          <p:cNvCxnSpPr>
            <a:cxnSpLocks/>
          </p:cNvCxnSpPr>
          <p:nvPr/>
        </p:nvCxnSpPr>
        <p:spPr>
          <a:xfrm flipV="1">
            <a:off x="7623777" y="4673606"/>
            <a:ext cx="374590" cy="3983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279298-FF09-8168-F811-3BF6DBCB7AD2}"/>
              </a:ext>
            </a:extLst>
          </p:cNvPr>
          <p:cNvCxnSpPr>
            <a:cxnSpLocks/>
          </p:cNvCxnSpPr>
          <p:nvPr/>
        </p:nvCxnSpPr>
        <p:spPr>
          <a:xfrm flipH="1" flipV="1">
            <a:off x="10042386" y="4487156"/>
            <a:ext cx="541069" cy="4948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3B32ED-9492-B466-544F-9E3D6094398A}"/>
              </a:ext>
            </a:extLst>
          </p:cNvPr>
          <p:cNvSpPr txBox="1"/>
          <p:nvPr/>
        </p:nvSpPr>
        <p:spPr>
          <a:xfrm>
            <a:off x="10719333" y="4812615"/>
            <a:ext cx="13612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기타</a:t>
            </a:r>
            <a:endParaRPr kumimoji="1" lang="en-US" altLang="ko-KR" sz="1400" dirty="0"/>
          </a:p>
          <a:p>
            <a:r>
              <a:rPr kumimoji="1" lang="en-US" altLang="ko-KR" sz="1400" dirty="0"/>
              <a:t>Character LCD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게임 진행 상황</a:t>
            </a:r>
            <a:endParaRPr kumimoji="1" lang="en-US" altLang="ko-KR" sz="1400" dirty="0"/>
          </a:p>
          <a:p>
            <a:r>
              <a:rPr kumimoji="1" lang="en-US" altLang="ko-KR" sz="1400" dirty="0"/>
              <a:t>7-SegmentLED : </a:t>
            </a:r>
            <a:r>
              <a:rPr kumimoji="1" lang="ko-KR" altLang="en-US" sz="1400" dirty="0"/>
              <a:t>제한 시간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DBD388-0518-E299-9D71-0DB355E08A12}"/>
              </a:ext>
            </a:extLst>
          </p:cNvPr>
          <p:cNvSpPr txBox="1"/>
          <p:nvPr/>
        </p:nvSpPr>
        <p:spPr>
          <a:xfrm>
            <a:off x="7971646" y="2870537"/>
            <a:ext cx="20120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chemeClr val="bg1"/>
                </a:solidFill>
              </a:rPr>
              <a:t>폭탄 해제 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3200" dirty="0">
                <a:solidFill>
                  <a:schemeClr val="bg1"/>
                </a:solidFill>
              </a:rPr>
              <a:t>게임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130F27-FCD9-24C5-ADE6-FE8D26C8812B}"/>
              </a:ext>
            </a:extLst>
          </p:cNvPr>
          <p:cNvSpPr txBox="1"/>
          <p:nvPr/>
        </p:nvSpPr>
        <p:spPr>
          <a:xfrm>
            <a:off x="10106592" y="972897"/>
            <a:ext cx="19035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미로 찾기 게임</a:t>
            </a:r>
            <a:endParaRPr lang="en-US" altLang="ko-KR" sz="1400" dirty="0"/>
          </a:p>
          <a:p>
            <a:r>
              <a:rPr lang="en-US" altLang="ko-KR" sz="1400" dirty="0" err="1"/>
              <a:t>DotMatrix</a:t>
            </a:r>
            <a:r>
              <a:rPr lang="en-US" altLang="ko-KR" sz="1400" dirty="0"/>
              <a:t> :</a:t>
            </a:r>
            <a:r>
              <a:rPr lang="ko-KR" altLang="en-US" sz="1400" dirty="0"/>
              <a:t> 미로표현</a:t>
            </a:r>
            <a:endParaRPr lang="en-US" altLang="ko-KR" sz="1400" dirty="0"/>
          </a:p>
          <a:p>
            <a:r>
              <a:rPr lang="en-US" altLang="ko-KR" sz="1400" dirty="0" err="1"/>
              <a:t>TactSwithch</a:t>
            </a:r>
            <a:r>
              <a:rPr lang="en-US" altLang="ko-KR" sz="1400" dirty="0"/>
              <a:t> : </a:t>
            </a:r>
            <a:r>
              <a:rPr lang="ko-KR" altLang="en-US" sz="1400" dirty="0"/>
              <a:t>경로선택</a:t>
            </a:r>
            <a:endParaRPr lang="en-US" altLang="ko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0DDFD1-D42F-07D3-2020-CFE4C4A82699}"/>
              </a:ext>
            </a:extLst>
          </p:cNvPr>
          <p:cNvSpPr txBox="1"/>
          <p:nvPr/>
        </p:nvSpPr>
        <p:spPr>
          <a:xfrm>
            <a:off x="6232082" y="901004"/>
            <a:ext cx="14375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문양해석게임 </a:t>
            </a:r>
            <a:endParaRPr lang="en-US" altLang="ko-KR" sz="1400" dirty="0"/>
          </a:p>
          <a:p>
            <a:r>
              <a:rPr lang="en-US" altLang="ko-KR" sz="1400" dirty="0" err="1"/>
              <a:t>DotMatrix</a:t>
            </a:r>
            <a:r>
              <a:rPr lang="en-US" altLang="ko-KR" sz="1400" dirty="0"/>
              <a:t> : </a:t>
            </a:r>
            <a:r>
              <a:rPr lang="ko-KR" altLang="en-US" sz="1400" dirty="0"/>
              <a:t>문양표현</a:t>
            </a:r>
            <a:endParaRPr lang="en-US" altLang="ko-KR" sz="1400" dirty="0"/>
          </a:p>
          <a:p>
            <a:r>
              <a:rPr lang="en-US" altLang="ko-KR" sz="1400" dirty="0" err="1"/>
              <a:t>TactSwithch</a:t>
            </a:r>
            <a:r>
              <a:rPr lang="en-US" altLang="ko-KR" sz="1400" dirty="0"/>
              <a:t> : </a:t>
            </a:r>
            <a:r>
              <a:rPr lang="ko-KR" altLang="en-US" sz="1400" dirty="0"/>
              <a:t>문양선택</a:t>
            </a:r>
            <a:endParaRPr lang="en-US" altLang="ko-KR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5EB377-437C-4964-2C2A-E52627087233}"/>
              </a:ext>
            </a:extLst>
          </p:cNvPr>
          <p:cNvSpPr txBox="1"/>
          <p:nvPr/>
        </p:nvSpPr>
        <p:spPr>
          <a:xfrm>
            <a:off x="6206846" y="4812616"/>
            <a:ext cx="14375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선 끊기 게임</a:t>
            </a:r>
            <a:endParaRPr lang="en-US" altLang="ko-KR" sz="1400" dirty="0"/>
          </a:p>
          <a:p>
            <a:r>
              <a:rPr lang="en-US" altLang="ko-KR" sz="1400" dirty="0"/>
              <a:t>LED : </a:t>
            </a:r>
            <a:r>
              <a:rPr lang="ko-KR" altLang="en-US" sz="1400" dirty="0"/>
              <a:t>선과 색상 표현</a:t>
            </a:r>
            <a:endParaRPr lang="en-US" altLang="ko-KR" sz="1400" dirty="0"/>
          </a:p>
          <a:p>
            <a:r>
              <a:rPr lang="en-US" altLang="ko-KR" sz="1400" dirty="0"/>
              <a:t>Dip</a:t>
            </a:r>
            <a:r>
              <a:rPr lang="ko-KR" altLang="en-US" sz="1400" dirty="0"/>
              <a:t> </a:t>
            </a:r>
            <a:r>
              <a:rPr lang="en-US" altLang="ko-KR" sz="1400" dirty="0"/>
              <a:t>Switch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선 끊기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F61A43-F48A-0546-DDB5-784086F7141F}"/>
              </a:ext>
            </a:extLst>
          </p:cNvPr>
          <p:cNvSpPr txBox="1"/>
          <p:nvPr/>
        </p:nvSpPr>
        <p:spPr>
          <a:xfrm>
            <a:off x="381000" y="5982166"/>
            <a:ext cx="5366657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출처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https://syki66.github.io/blog/2020/06/15/H-smart4412TKU.html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C1D3FE-2663-6424-2ADC-E32A6BDA1973}"/>
              </a:ext>
            </a:extLst>
          </p:cNvPr>
          <p:cNvSpPr txBox="1"/>
          <p:nvPr/>
        </p:nvSpPr>
        <p:spPr>
          <a:xfrm>
            <a:off x="6912429" y="5982166"/>
            <a:ext cx="4256314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출처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https://</a:t>
            </a:r>
            <a:r>
              <a:rPr kumimoji="1" lang="en-US" altLang="ko-KR" sz="1200" dirty="0" err="1"/>
              <a:t>takethat.tistory.com</a:t>
            </a:r>
            <a:r>
              <a:rPr kumimoji="1" lang="en-US" altLang="ko-KR" sz="1200" dirty="0"/>
              <a:t>/30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1945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dirty="0"/>
              <a:t>기존 프로젝트</a:t>
            </a:r>
            <a:endParaRPr lang="en-US" altLang="ko-KR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B32ED-9492-B466-544F-9E3D6094398A}"/>
              </a:ext>
            </a:extLst>
          </p:cNvPr>
          <p:cNvSpPr txBox="1"/>
          <p:nvPr/>
        </p:nvSpPr>
        <p:spPr>
          <a:xfrm>
            <a:off x="452509" y="998934"/>
            <a:ext cx="90398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hlinkClick r:id="rId2"/>
              </a:rPr>
              <a:t>리듬 게임</a:t>
            </a:r>
            <a:endParaRPr kumimoji="1" lang="ko-KR" altLang="en-US" sz="1400" dirty="0"/>
          </a:p>
          <a:p>
            <a:r>
              <a:rPr kumimoji="1" lang="en-US" altLang="ko-KR" sz="1400" dirty="0">
                <a:hlinkClick r:id="rId2"/>
              </a:rPr>
              <a:t>https://github.com/2MinJoo/Embedded_rhythm_game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ko-KR" altLang="en-US" sz="1400" dirty="0"/>
              <a:t>두더지 잡기 게임 사진</a:t>
            </a:r>
          </a:p>
          <a:p>
            <a:r>
              <a:rPr kumimoji="1" lang="en-US" altLang="ko-KR" sz="1400" dirty="0">
                <a:hlinkClick r:id="rId3"/>
              </a:rPr>
              <a:t>https://kutar37.tistory.com/entry/Thread-handler%EB%A5%BC-%EC%9D%B4%EC%9A%A9%ED%95%9C-%EB%91%90%EB%8D%94%EC%A7%80%EA%B2%8C%EC%9E%84-2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ko-KR" altLang="en-US" sz="1400" dirty="0"/>
              <a:t>두더지 게임</a:t>
            </a:r>
          </a:p>
          <a:p>
            <a:r>
              <a:rPr kumimoji="1" lang="en-US" altLang="ko-KR" sz="1400" dirty="0">
                <a:hlinkClick r:id="rId4"/>
              </a:rPr>
              <a:t>https://github.com/2022HKNUiotprogrammingTeam1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- Snake Game</a:t>
            </a:r>
          </a:p>
          <a:p>
            <a:r>
              <a:rPr kumimoji="1" lang="en-US" altLang="ko-KR" sz="1400" dirty="0">
                <a:hlinkClick r:id="rId5"/>
              </a:rPr>
              <a:t>https://github.com/jinwoo1225/SnakeGameWithSmart4412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-</a:t>
            </a:r>
            <a:r>
              <a:rPr kumimoji="1" lang="ko-KR" altLang="en-US" sz="1400" dirty="0"/>
              <a:t> 종합 게임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구구단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야구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등등 </a:t>
            </a:r>
            <a:r>
              <a:rPr kumimoji="1" lang="en-US" altLang="ko-KR" sz="1400" dirty="0"/>
              <a:t>LCD </a:t>
            </a:r>
            <a:r>
              <a:rPr kumimoji="1" lang="ko-KR" altLang="en-US" sz="1400" dirty="0"/>
              <a:t>활용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/>
              <a:t>https://</a:t>
            </a:r>
            <a:r>
              <a:rPr kumimoji="1" lang="en-US" altLang="ko-KR" sz="1400" dirty="0" err="1"/>
              <a:t>github.com</a:t>
            </a:r>
            <a:r>
              <a:rPr kumimoji="1" lang="en-US" altLang="ko-KR" sz="1400" dirty="0"/>
              <a:t>/</a:t>
            </a:r>
            <a:r>
              <a:rPr kumimoji="1" lang="en-US" altLang="ko-KR" sz="1400" dirty="0" err="1"/>
              <a:t>SenyMin</a:t>
            </a:r>
            <a:r>
              <a:rPr kumimoji="1" lang="en-US" altLang="ko-KR" sz="1400" dirty="0"/>
              <a:t>/</a:t>
            </a:r>
            <a:r>
              <a:rPr kumimoji="1" lang="en-US" altLang="ko-KR" sz="1400" dirty="0" err="1"/>
              <a:t>MDS_MiniProject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110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76356"/>
            <a:ext cx="114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err="1"/>
              <a:t>Yacht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Dic</a:t>
            </a:r>
            <a:r>
              <a:rPr lang="en-US" altLang="ko-KR" sz="1800" dirty="0"/>
              <a:t>e</a:t>
            </a:r>
            <a:endParaRPr lang="ko-KR" altLang="en-US" sz="1800" b="1" spc="-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9DC0F-9C66-85D0-CD10-1BB91D5F8F10}"/>
              </a:ext>
            </a:extLst>
          </p:cNvPr>
          <p:cNvSpPr txBox="1"/>
          <p:nvPr/>
        </p:nvSpPr>
        <p:spPr>
          <a:xfrm>
            <a:off x="1261241" y="2669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5BA32-A361-96E2-4E99-7B5FB0FCBADB}"/>
              </a:ext>
            </a:extLst>
          </p:cNvPr>
          <p:cNvSpPr txBox="1"/>
          <p:nvPr/>
        </p:nvSpPr>
        <p:spPr>
          <a:xfrm>
            <a:off x="6863255" y="1430170"/>
            <a:ext cx="40675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요트 다이스가  차별성</a:t>
            </a:r>
            <a:r>
              <a:rPr lang="en-US" altLang="ko-KR" dirty="0"/>
              <a:t>, </a:t>
            </a:r>
            <a:r>
              <a:rPr lang="ko-KR" altLang="en-US" dirty="0"/>
              <a:t>창의성을 가지는 이유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인용 게임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인터페이스 복합성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Tact</a:t>
            </a:r>
            <a:r>
              <a:rPr lang="ko-KR" altLang="en-US" dirty="0"/>
              <a:t> 스위치를 </a:t>
            </a:r>
            <a:r>
              <a:rPr lang="en-US" altLang="ko-KR" dirty="0"/>
              <a:t>2</a:t>
            </a:r>
            <a:r>
              <a:rPr lang="ko-KR" altLang="en-US" dirty="0"/>
              <a:t>회 연속 같은 스위치를 눌렀을 경우 이벤트의 차별화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Tact </a:t>
            </a:r>
            <a:r>
              <a:rPr lang="ko-KR" altLang="en-US" dirty="0"/>
              <a:t>스위치와 </a:t>
            </a:r>
            <a:r>
              <a:rPr lang="en-US" altLang="ko-KR" dirty="0"/>
              <a:t>Dip </a:t>
            </a:r>
            <a:r>
              <a:rPr lang="ko-KR" altLang="en-US" dirty="0"/>
              <a:t>스위치의 병렬 사용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많은 인터페이스의 사용 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발생할 수 있는 문제점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요트다이스의</a:t>
            </a:r>
            <a:r>
              <a:rPr lang="ko-KR" altLang="en-US" dirty="0"/>
              <a:t> 룰을 숙지하고 있지 않다면 게임 진행이 원활하지 않을 수 있음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그림 9" descr="도표, 평면도, 기술 도면, 패턴이(가) 표시된 사진&#10;&#10;자동 생성된 설명">
            <a:extLst>
              <a:ext uri="{FF2B5EF4-FFF2-40B4-BE49-F238E27FC236}">
                <a16:creationId xmlns:a16="http://schemas.microsoft.com/office/drawing/2014/main" id="{159C7557-02D3-DAAE-5480-4681F5F5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1" y="984884"/>
            <a:ext cx="6295925" cy="559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7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6506" y="383381"/>
            <a:ext cx="11484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1800"/>
              <a:t>Yacht Dic</a:t>
            </a:r>
            <a:r>
              <a:rPr lang="en-US" altLang="ko-KR" sz="1800"/>
              <a:t>e</a:t>
            </a:r>
            <a:endParaRPr lang="ko-KR" altLang="en-US" sz="1800" b="1" spc="-300"/>
          </a:p>
        </p:txBody>
      </p:sp>
      <p:sp>
        <p:nvSpPr>
          <p:cNvPr id="5" name="타원 4"/>
          <p:cNvSpPr/>
          <p:nvPr/>
        </p:nvSpPr>
        <p:spPr>
          <a:xfrm>
            <a:off x="4094057" y="1815152"/>
            <a:ext cx="4003886" cy="40038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166281" y="1815152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8274957" y="1815151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166281" y="5082060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8274957" y="5082059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94435" y="1078959"/>
            <a:ext cx="2708825" cy="8812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DotMatrix(</a:t>
            </a:r>
            <a:r>
              <a:rPr lang="ko-KR" altLang="en-US" sz="2000"/>
              <a:t>가위바위보</a:t>
            </a:r>
            <a:r>
              <a:rPr lang="en-US" altLang="ko-KR" sz="2000"/>
              <a:t>)</a:t>
            </a:r>
          </a:p>
          <a:p>
            <a:pPr lvl="0">
              <a:defRPr/>
            </a:pPr>
            <a:r>
              <a:rPr lang="ko-KR" altLang="en-US" sz="1600">
                <a:effectLst/>
                <a:latin typeface="Arial"/>
              </a:rPr>
              <a:t>주사위 숫자를</a:t>
            </a:r>
          </a:p>
          <a:p>
            <a:pPr lvl="0">
              <a:defRPr/>
            </a:pPr>
            <a:r>
              <a:rPr lang="en-US" altLang="ko-KR" sz="1600">
                <a:effectLst/>
                <a:latin typeface="Arial"/>
              </a:rPr>
              <a:t>8 * 8 </a:t>
            </a:r>
            <a:r>
              <a:rPr lang="ko-KR" altLang="en-US" sz="1600">
                <a:effectLst/>
                <a:latin typeface="Arial"/>
              </a:rPr>
              <a:t>매트릭스로 표현</a:t>
            </a:r>
            <a:endParaRPr lang="ko-KR" altLang="en-US" sz="1600"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11936" y="925070"/>
            <a:ext cx="3144130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effectLst/>
                <a:latin typeface="Arial"/>
              </a:rPr>
              <a:t>TACT SWITCH</a:t>
            </a:r>
          </a:p>
          <a:p>
            <a:pPr lvl="0">
              <a:defRPr/>
            </a:pPr>
            <a:r>
              <a:rPr lang="en-US" altLang="ko-KR" sz="2000">
                <a:effectLst/>
                <a:latin typeface="Arial"/>
              </a:rPr>
              <a:t>DIP S</a:t>
            </a:r>
            <a:r>
              <a:rPr lang="en-US" altLang="ko-KR" sz="2000">
                <a:latin typeface="Arial"/>
              </a:rPr>
              <a:t>WITCH(</a:t>
            </a:r>
            <a:r>
              <a:rPr lang="ko-KR" altLang="en-US" sz="2000">
                <a:latin typeface="Arial"/>
              </a:rPr>
              <a:t>가위바위보</a:t>
            </a:r>
            <a:r>
              <a:rPr lang="en-US" altLang="ko-KR" sz="2000">
                <a:latin typeface="Arial"/>
              </a:rPr>
              <a:t>)</a:t>
            </a:r>
          </a:p>
          <a:p>
            <a:pPr lvl="0">
              <a:defRPr/>
            </a:pPr>
            <a:r>
              <a:rPr lang="ko-KR" altLang="en-US" sz="1600">
                <a:latin typeface="Arial"/>
              </a:rPr>
              <a:t>요트 게임</a:t>
            </a:r>
            <a:r>
              <a:rPr lang="ko-KR" altLang="en-US" sz="1600">
                <a:effectLst/>
                <a:latin typeface="Arial"/>
              </a:rPr>
              <a:t> 플레이</a:t>
            </a:r>
            <a:r>
              <a:rPr lang="en-US" altLang="ko-KR" sz="1600">
                <a:effectLst/>
                <a:latin typeface="Arial"/>
              </a:rPr>
              <a:t>,</a:t>
            </a:r>
          </a:p>
          <a:p>
            <a:pPr lvl="0">
              <a:defRPr/>
            </a:pPr>
            <a:r>
              <a:rPr lang="ko-KR" altLang="en-US" sz="1600">
                <a:effectLst/>
                <a:latin typeface="Arial"/>
              </a:rPr>
              <a:t>기타 조작을 위해</a:t>
            </a:r>
          </a:p>
          <a:p>
            <a:pPr lvl="0">
              <a:defRPr/>
            </a:pPr>
            <a:r>
              <a:rPr lang="ko-KR" altLang="en-US" sz="1600">
                <a:effectLst/>
                <a:latin typeface="Arial"/>
              </a:rPr>
              <a:t>사용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2485" y="5819038"/>
            <a:ext cx="307077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2000"/>
              <a:t>Character LCD(</a:t>
            </a:r>
            <a:r>
              <a:rPr kumimoji="1" lang="ko-KR" altLang="en-US" sz="2000"/>
              <a:t>폭탄해제</a:t>
            </a:r>
            <a:r>
              <a:rPr kumimoji="1" lang="en-US" altLang="ko-KR" sz="2000"/>
              <a:t>)</a:t>
            </a:r>
          </a:p>
          <a:p>
            <a:pPr lvl="0">
              <a:defRPr/>
            </a:pPr>
            <a:r>
              <a:rPr kumimoji="1" lang="ko-KR" altLang="en-US" sz="1600"/>
              <a:t>게임 진행 상황 </a:t>
            </a:r>
            <a:r>
              <a:rPr kumimoji="1" lang="en-US" altLang="ko-KR" sz="1600"/>
              <a:t>&amp;</a:t>
            </a:r>
            <a:r>
              <a:rPr kumimoji="1" lang="ko-KR" altLang="en-US" sz="1600"/>
              <a:t> 족보이름 표기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36772" y="3547235"/>
            <a:ext cx="231845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4000">
                <a:solidFill>
                  <a:schemeClr val="bg1"/>
                </a:solidFill>
              </a:rPr>
              <a:t>Yacht Dic</a:t>
            </a:r>
            <a:r>
              <a:rPr lang="en-US" altLang="ko-KR" sz="4000">
                <a:solidFill>
                  <a:schemeClr val="bg1"/>
                </a:solidFill>
              </a:rPr>
              <a:t>e</a:t>
            </a:r>
            <a:endParaRPr lang="ko-KR" altLang="en-US" sz="4000" b="1" spc="-30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4956" y="5730272"/>
            <a:ext cx="2908316" cy="944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2000" dirty="0"/>
              <a:t>7-SegmentLED(</a:t>
            </a:r>
            <a:r>
              <a:rPr kumimoji="1" lang="ko-KR" altLang="en-US" sz="2000" dirty="0"/>
              <a:t>폭탄해제</a:t>
            </a:r>
            <a:r>
              <a:rPr kumimoji="1" lang="en-US" altLang="ko-KR" sz="2000" dirty="0"/>
              <a:t>)</a:t>
            </a:r>
          </a:p>
          <a:p>
            <a:pPr lvl="0">
              <a:defRPr/>
            </a:pPr>
            <a:r>
              <a:rPr kumimoji="1" lang="ko-KR" altLang="en-US" sz="1600" dirty="0"/>
              <a:t>족보에 해당하는 점수를 표기</a:t>
            </a:r>
          </a:p>
        </p:txBody>
      </p:sp>
      <p:sp>
        <p:nvSpPr>
          <p:cNvPr id="34" name="가로 글상자 33"/>
          <p:cNvSpPr txBox="1"/>
          <p:nvPr/>
        </p:nvSpPr>
        <p:spPr>
          <a:xfrm>
            <a:off x="417801" y="3231572"/>
            <a:ext cx="1604096" cy="914400"/>
          </a:xfrm>
          <a:prstGeom prst="rect">
            <a:avLst/>
          </a:prstGeom>
        </p:spPr>
        <p:txBody>
          <a:bodyPr wrap="none"/>
          <a:lstStyle/>
          <a:p>
            <a:pPr lvl="0">
              <a:defRPr/>
            </a:pPr>
            <a:r>
              <a:rPr lang="en-US" altLang="ko-KR" sz="1400">
                <a:effectLst/>
                <a:latin typeface="Arial"/>
              </a:rPr>
              <a:t>LED</a:t>
            </a:r>
          </a:p>
          <a:p>
            <a:pPr lvl="0">
              <a:defRPr/>
            </a:pPr>
            <a:r>
              <a:rPr lang="ko-KR" altLang="en-US" sz="1400">
                <a:effectLst/>
                <a:latin typeface="Arial"/>
              </a:rPr>
              <a:t>남은 주사위 굴리기횟수 표현</a:t>
            </a:r>
          </a:p>
        </p:txBody>
      </p:sp>
      <p:cxnSp>
        <p:nvCxnSpPr>
          <p:cNvPr id="36" name="직선 화살표 연결선 5"/>
          <p:cNvCxnSpPr/>
          <p:nvPr/>
        </p:nvCxnSpPr>
        <p:spPr>
          <a:xfrm flipV="1">
            <a:off x="2583524" y="3667125"/>
            <a:ext cx="1022988" cy="10824"/>
          </a:xfrm>
          <a:prstGeom prst="straightConnector1">
            <a:avLst/>
          </a:prstGeom>
          <a:noFill/>
          <a:ln w="6350" cap="flat" cmpd="sng" algn="ctr">
            <a:solidFill>
              <a:srgbClr val="A6A6A6">
                <a:alpha val="100000"/>
              </a:srgbClr>
            </a:solidFill>
            <a:prstDash val="solid"/>
            <a:miter/>
            <a:tailEnd type="triangle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370</Words>
  <Application>Microsoft Macintosh PowerPoint</Application>
  <PresentationFormat>와이드스크린</PresentationFormat>
  <Paragraphs>85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Pretendard</vt:lpstr>
      <vt:lpstr>Pretendard Black</vt:lpstr>
      <vt:lpstr>Arial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이주훈</cp:lastModifiedBy>
  <cp:revision>22</cp:revision>
  <dcterms:created xsi:type="dcterms:W3CDTF">2022-12-21T02:15:26Z</dcterms:created>
  <dcterms:modified xsi:type="dcterms:W3CDTF">2024-05-09T01:09:40Z</dcterms:modified>
  <cp:version/>
</cp:coreProperties>
</file>