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4" r:id="rId3"/>
    <p:sldId id="287" r:id="rId4"/>
    <p:sldId id="265" r:id="rId5"/>
    <p:sldId id="289" r:id="rId6"/>
    <p:sldId id="288" r:id="rId7"/>
    <p:sldId id="290" r:id="rId8"/>
    <p:sldId id="291" r:id="rId9"/>
    <p:sldId id="279" r:id="rId10"/>
    <p:sldId id="293" r:id="rId11"/>
    <p:sldId id="292" r:id="rId12"/>
    <p:sldId id="303" r:id="rId13"/>
    <p:sldId id="294" r:id="rId14"/>
    <p:sldId id="304" r:id="rId15"/>
    <p:sldId id="295" r:id="rId16"/>
    <p:sldId id="286" r:id="rId17"/>
    <p:sldId id="296" r:id="rId18"/>
    <p:sldId id="298" r:id="rId19"/>
    <p:sldId id="299" r:id="rId20"/>
    <p:sldId id="302" r:id="rId21"/>
    <p:sldId id="300" r:id="rId22"/>
    <p:sldId id="301" r:id="rId23"/>
    <p:sldId id="308" r:id="rId24"/>
    <p:sldId id="306" r:id="rId25"/>
    <p:sldId id="307" r:id="rId26"/>
    <p:sldId id="310" r:id="rId27"/>
    <p:sldId id="324" r:id="rId28"/>
    <p:sldId id="325" r:id="rId29"/>
    <p:sldId id="326" r:id="rId30"/>
    <p:sldId id="327" r:id="rId31"/>
    <p:sldId id="309" r:id="rId32"/>
    <p:sldId id="321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2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23" r:id="rId53"/>
    <p:sldId id="27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>
      <p:cViewPr varScale="1">
        <p:scale>
          <a:sx n="55" d="100"/>
          <a:sy n="5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6CC5-7D09-4F4B-92A6-ADA91B3DDB2B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6759D-B95A-46B6-898D-19D3A4B864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6759D-B95A-46B6-898D-19D3A4B86493}" type="slidenum">
              <a:rPr lang="ko-KR" altLang="en-US" smtClean="0"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2F18-FD95-4ED3-A624-F6543F9431B6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259-5FCD-44AE-8603-AC1CC42EC2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image.itdonga.com/files/2015/04/09/d4_rVcKOGd.jp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728"/>
            <a:ext cx="8773750" cy="6230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604" y="1285860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Java SE   </a:t>
            </a:r>
            <a:endParaRPr lang="ko-KR" altLang="en-US" sz="40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322118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2018.01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43455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wooshin.kwak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JVM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JVM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메모리 구조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-2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auto">
          <a:xfrm>
            <a:off x="392877" y="1384892"/>
            <a:ext cx="8358246" cy="25003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92877" y="1041358"/>
            <a:ext cx="8358246" cy="3435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Runtime Data Area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78629" y="1956396"/>
            <a:ext cx="1214446" cy="1785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Method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byte code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 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78629" y="1599206"/>
            <a:ext cx="1214446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250265" y="1956396"/>
            <a:ext cx="1357322" cy="1785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Parameter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Local variable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Return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 bwMode="auto">
          <a:xfrm>
            <a:off x="2250265" y="1599206"/>
            <a:ext cx="135732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stack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821901" y="1956396"/>
            <a:ext cx="1214446" cy="1785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instance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821901" y="1599206"/>
            <a:ext cx="1214446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heap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250661" y="1956396"/>
            <a:ext cx="1428760" cy="1785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250661" y="1599206"/>
            <a:ext cx="1428760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PC Register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822297" y="1956396"/>
            <a:ext cx="1714512" cy="1785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822297" y="1599206"/>
            <a:ext cx="171451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Native 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49"/>
          <p:cNvSpPr txBox="1"/>
          <p:nvPr/>
        </p:nvSpPr>
        <p:spPr>
          <a:xfrm>
            <a:off x="464315" y="4028098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-method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프로그램이 실행 되는 동안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변수정보</a:t>
            </a:r>
            <a:r>
              <a:rPr lang="en-US" altLang="ko-KR" dirty="0" smtClean="0"/>
              <a:t>, method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class </a:t>
            </a:r>
            <a:r>
              <a:rPr lang="ko-KR" altLang="en-US" dirty="0" smtClean="0"/>
              <a:t> 등이 저장됨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464315" y="4599602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-stack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호출되면 사용되는 영역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TextBox 53"/>
          <p:cNvSpPr txBox="1"/>
          <p:nvPr/>
        </p:nvSpPr>
        <p:spPr>
          <a:xfrm>
            <a:off x="464315" y="501947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-heap</a:t>
            </a:r>
            <a:r>
              <a:rPr lang="en-US" altLang="ko-KR" dirty="0" smtClean="0"/>
              <a:t> :new </a:t>
            </a:r>
            <a:r>
              <a:rPr lang="ko-KR" altLang="en-US" dirty="0" smtClean="0"/>
              <a:t>를 사용하여 객체를  생성 했을 때  동적으로 사용하는 영역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5" name="TextBox 54"/>
          <p:cNvSpPr txBox="1"/>
          <p:nvPr/>
        </p:nvSpPr>
        <p:spPr>
          <a:xfrm>
            <a:off x="487464" y="5317371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-PC Register </a:t>
            </a:r>
            <a:r>
              <a:rPr lang="en-US" altLang="ko-KR" dirty="0" smtClean="0"/>
              <a:t>:JVM</a:t>
            </a:r>
            <a:r>
              <a:rPr lang="ko-KR" altLang="en-US" dirty="0" smtClean="0"/>
              <a:t>이 수행할 명령어의 주소를 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TextBox 55"/>
          <p:cNvSpPr txBox="1"/>
          <p:nvPr/>
        </p:nvSpPr>
        <p:spPr>
          <a:xfrm>
            <a:off x="464315" y="5590981"/>
            <a:ext cx="7340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-Native</a:t>
            </a:r>
            <a:r>
              <a:rPr lang="en-US" altLang="ko-KR" dirty="0" smtClean="0"/>
              <a:t> : c,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등으로 구현된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저장하는 영역</a:t>
            </a:r>
            <a:endParaRPr lang="en-US" altLang="ko-KR" dirty="0" smtClean="0"/>
          </a:p>
          <a:p>
            <a:r>
              <a:rPr lang="en-US" altLang="ko-KR" dirty="0" smtClean="0"/>
              <a:t>              public native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temp();  JNI (Java Native Interface)</a:t>
            </a:r>
            <a:r>
              <a:rPr lang="ko-KR" altLang="en-US" dirty="0" smtClean="0"/>
              <a:t> 표준 </a:t>
            </a:r>
            <a:r>
              <a:rPr lang="en-US" altLang="ko-KR" dirty="0" smtClean="0"/>
              <a:t>API.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클래스 기본 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기본 문법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115452"/>
            <a:ext cx="52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class </a:t>
            </a:r>
            <a:r>
              <a:rPr lang="ko-KR" altLang="en-US" b="1" dirty="0" smtClean="0"/>
              <a:t>기본 문법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28800"/>
            <a:ext cx="4480719" cy="223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555776" y="155679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                                 - </a:t>
            </a:r>
            <a:r>
              <a:rPr lang="ko-KR" altLang="en-US" dirty="0" smtClean="0"/>
              <a:t>패키지선언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555776" y="1979548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                             - </a:t>
            </a:r>
            <a:r>
              <a:rPr lang="ko-KR" altLang="en-US" dirty="0" smtClean="0"/>
              <a:t>클래스선언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2555776" y="2483604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                             - method</a:t>
            </a:r>
            <a:r>
              <a:rPr lang="ko-KR" altLang="en-US" dirty="0" smtClean="0"/>
              <a:t>선언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683568" y="4643844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대소문자를 가림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문장의 끝에는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붙임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괄호는 짝으로 이루어짐</a:t>
            </a:r>
            <a:r>
              <a:rPr lang="en-US" altLang="ko-KR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614" y="4211796"/>
            <a:ext cx="52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코딩시</a:t>
            </a:r>
            <a:r>
              <a:rPr lang="ko-KR" altLang="en-US" b="1" dirty="0" smtClean="0"/>
              <a:t> 주의 사항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-142114" y="3000372"/>
            <a:ext cx="1427966" cy="7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32" y="278605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field</a:t>
            </a:r>
            <a:endParaRPr lang="ko-KR" altLang="en-US" b="1" dirty="0"/>
          </a:p>
        </p:txBody>
      </p:sp>
      <p:cxnSp>
        <p:nvCxnSpPr>
          <p:cNvPr id="31" name="직선 연결선 30"/>
          <p:cNvCxnSpPr/>
          <p:nvPr/>
        </p:nvCxnSpPr>
        <p:spPr>
          <a:xfrm rot="5400000">
            <a:off x="821505" y="2964653"/>
            <a:ext cx="500066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5694" y="276066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클래스 기본 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Java API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115452"/>
            <a:ext cx="52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Java API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42910" y="1500174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Java SE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class, interface</a:t>
            </a:r>
            <a:r>
              <a:rPr lang="ko-KR" altLang="en-US" dirty="0" smtClean="0"/>
              <a:t>들의 사용법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java.sun.com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214554"/>
            <a:ext cx="80724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클래스 기본 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출력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115452"/>
            <a:ext cx="52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console </a:t>
            </a:r>
            <a:r>
              <a:rPr lang="ko-KR" altLang="en-US" b="1" dirty="0" smtClean="0"/>
              <a:t>출력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83568" y="1556792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모든 자바 버전에서 사용 가능한 </a:t>
            </a:r>
            <a:r>
              <a:rPr lang="en-US" altLang="ko-KR" dirty="0" smtClean="0"/>
              <a:t>method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); //</a:t>
            </a:r>
            <a:r>
              <a:rPr lang="ko-KR" altLang="en-US" dirty="0" smtClean="0"/>
              <a:t>입력된 값 출력 이후 줄 변경 하지 않음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); //</a:t>
            </a:r>
            <a:r>
              <a:rPr lang="ko-KR" altLang="en-US" dirty="0" smtClean="0"/>
              <a:t>입력된 값 출력 이후 줄 변경 수행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JDK 1.5</a:t>
            </a:r>
            <a:r>
              <a:rPr lang="ko-KR" altLang="en-US" dirty="0" smtClean="0"/>
              <a:t>이후 버전에서 추가된 </a:t>
            </a:r>
            <a:r>
              <a:rPr lang="en-US" altLang="ko-KR" dirty="0" smtClean="0"/>
              <a:t>method 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System.out.format</a:t>
            </a:r>
            <a:r>
              <a:rPr lang="en-US" altLang="ko-KR" dirty="0" smtClean="0"/>
              <a:t>( “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);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 “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); </a:t>
            </a: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eclipse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eclipse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115452"/>
            <a:ext cx="67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eclipse IDE(Integrated Development Environment)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83568" y="155679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IDE : coding, debugging, deploy</a:t>
            </a:r>
            <a:r>
              <a:rPr lang="ko-KR" altLang="en-US" dirty="0" smtClean="0"/>
              <a:t>를 한번에 가능하도록 만들 툴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eclipse.org</a:t>
            </a:r>
            <a:r>
              <a:rPr lang="ko-KR" altLang="en-US" dirty="0" smtClean="0"/>
              <a:t>에서 다운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EPL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643182"/>
            <a:ext cx="71438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변수와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변수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115452"/>
            <a:ext cx="52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변수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83568" y="1556792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프로그램 작성시 필요한 값을 메모리에 일시적으로 저장하기 위해 사용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값에 대해 별명을 부여하여 사용하므로 소스코드의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Java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종류의 변수 제공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작성법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선언     </a:t>
            </a:r>
            <a:r>
              <a:rPr lang="en-US" altLang="ko-KR" b="1" dirty="0" smtClean="0"/>
              <a:t>:  </a:t>
            </a:r>
            <a:r>
              <a:rPr lang="ko-KR" altLang="en-US" b="1" dirty="0" err="1" smtClean="0"/>
              <a:t>데이터형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변수명</a:t>
            </a:r>
            <a:r>
              <a:rPr lang="en-US" altLang="ko-KR" b="1" dirty="0" smtClean="0"/>
              <a:t>;</a:t>
            </a:r>
          </a:p>
          <a:p>
            <a:pPr marL="342900" indent="-342900"/>
            <a:r>
              <a:rPr lang="en-US" altLang="ko-KR" dirty="0" smtClean="0"/>
              <a:t>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변수의 초기화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변수 선언과 함께 사용할 값을 미리 넣어 주는 코드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                   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JVM </a:t>
            </a:r>
            <a:r>
              <a:rPr lang="ko-KR" altLang="en-US" dirty="0" smtClean="0"/>
              <a:t>에서 할당해 주는 것을 자동 초기화라고 함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             </a:t>
            </a:r>
            <a:r>
              <a:rPr lang="ko-KR" altLang="en-US" dirty="0" err="1" smtClean="0"/>
              <a:t>데이터형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값 할당 </a:t>
            </a:r>
            <a:r>
              <a:rPr lang="en-US" altLang="ko-KR" b="1" dirty="0" smtClean="0"/>
              <a:t>:  </a:t>
            </a:r>
            <a:r>
              <a:rPr lang="ko-KR" altLang="en-US" b="1" dirty="0" err="1" smtClean="0"/>
              <a:t>변수명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;</a:t>
            </a:r>
          </a:p>
          <a:p>
            <a:pPr marL="342900" indent="-342900"/>
            <a:r>
              <a:rPr lang="en-US" altLang="ko-KR" dirty="0" smtClean="0"/>
              <a:t>               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=10;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3. </a:t>
            </a:r>
            <a:r>
              <a:rPr lang="ko-KR" altLang="en-US" b="1" dirty="0" smtClean="0"/>
              <a:t>값 사용 </a:t>
            </a:r>
            <a:r>
              <a:rPr lang="en-US" altLang="ko-KR" b="1" dirty="0" smtClean="0"/>
              <a:t>: 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 </a:t>
            </a:r>
            <a:r>
              <a:rPr lang="ko-KR" altLang="en-US" b="1" dirty="0" err="1" smtClean="0"/>
              <a:t>변수명</a:t>
            </a:r>
            <a:r>
              <a:rPr lang="en-US" altLang="ko-KR" b="1" dirty="0" smtClean="0"/>
              <a:t>);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     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변수와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기본형 데이터 형</a:t>
            </a:r>
            <a:r>
              <a:rPr lang="en-US" altLang="ko-KR" dirty="0" smtClean="0"/>
              <a:t>(Primitive Type)</a:t>
            </a:r>
            <a:r>
              <a:rPr lang="ko-KR" altLang="en-US" dirty="0" smtClean="0"/>
              <a:t>과 참조형 데이터 형</a:t>
            </a:r>
            <a:r>
              <a:rPr lang="en-US" altLang="ko-KR" dirty="0" smtClean="0"/>
              <a:t>(Reference Type)</a:t>
            </a:r>
            <a:r>
              <a:rPr lang="ko-KR" altLang="en-US" dirty="0" smtClean="0"/>
              <a:t>을 제공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</a:t>
            </a:r>
            <a:endParaRPr lang="en-US" altLang="ko-KR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83568" y="2276872"/>
          <a:ext cx="7992888" cy="37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12168"/>
                <a:gridCol w="1368152"/>
                <a:gridCol w="4392488"/>
              </a:tblGrid>
              <a:tr h="412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데이터형명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크기</a:t>
                      </a:r>
                      <a:r>
                        <a:rPr lang="en-US" altLang="ko-KR" sz="1600" dirty="0" smtClean="0"/>
                        <a:t>(byte)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범위</a:t>
                      </a:r>
                      <a:r>
                        <a:rPr lang="en-US" altLang="ko-KR" sz="1600" dirty="0" smtClean="0"/>
                        <a:t>(range)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9840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1byte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endParaRPr lang="ko-KR" altLang="en-US" sz="1600" dirty="0"/>
                    </a:p>
                  </a:txBody>
                  <a:tcPr anchor="ctr"/>
                </a:tc>
              </a:tr>
              <a:tr h="47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short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2byte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endParaRPr lang="ko-KR" altLang="en-US" sz="1600" dirty="0"/>
                    </a:p>
                  </a:txBody>
                  <a:tcPr anchor="ctr"/>
                </a:tc>
              </a:tr>
              <a:tr h="48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4byte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endParaRPr lang="ko-KR" altLang="en-US" sz="1600" dirty="0"/>
                    </a:p>
                  </a:txBody>
                  <a:tcPr anchor="ctr"/>
                </a:tc>
              </a:tr>
              <a:tr h="490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long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8byte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endParaRPr lang="ko-KR" altLang="en-US" sz="1600" dirty="0"/>
                    </a:p>
                  </a:txBody>
                  <a:tcPr anchor="ctr"/>
                </a:tc>
              </a:tr>
              <a:tr h="412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2byte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endParaRPr lang="ko-KR" altLang="en-US" sz="1600" dirty="0"/>
                    </a:p>
                  </a:txBody>
                  <a:tcPr anchor="ctr"/>
                </a:tc>
              </a:tr>
              <a:tr h="2975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float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297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double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412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boolean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1byte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값을 저장하기 위하여 미리 이름을 부여하여 예약해놓은 메모리 공간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데이터 형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(Data Type)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826" y="184482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기본형 데이터 형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값을 메모리에 직접 저장하여 사용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연산자에는 우선 순위가 있음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최우선 </a:t>
            </a:r>
            <a:r>
              <a:rPr lang="en-US" altLang="ko-KR" dirty="0" smtClean="0"/>
              <a:t>: ()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(unary)  : ~, !, +, -, ++, --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산술            </a:t>
            </a:r>
            <a:r>
              <a:rPr lang="en-US" altLang="ko-KR" dirty="0" smtClean="0"/>
              <a:t>: +, -, *, /, %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        </a:t>
            </a:r>
            <a:r>
              <a:rPr lang="en-US" altLang="ko-KR" dirty="0" smtClean="0"/>
              <a:t>: &lt;&lt;, &gt;&gt;, &gt;&gt;&gt;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관계           </a:t>
            </a:r>
            <a:r>
              <a:rPr lang="en-US" altLang="ko-KR" dirty="0" smtClean="0"/>
              <a:t> : &gt;, &lt;, &gt;=, &lt;=, ==, !=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논리        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일반논리 </a:t>
            </a:r>
            <a:r>
              <a:rPr lang="en-US" altLang="ko-KR" dirty="0" smtClean="0"/>
              <a:t>- &amp;&amp;, ||,   </a:t>
            </a:r>
            <a:r>
              <a:rPr lang="ko-KR" altLang="en-US" dirty="0" smtClean="0"/>
              <a:t>비트논리 </a:t>
            </a:r>
            <a:r>
              <a:rPr lang="en-US" altLang="ko-KR" dirty="0" smtClean="0"/>
              <a:t>- &amp;, |, ^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삼항</a:t>
            </a:r>
            <a:r>
              <a:rPr lang="en-US" altLang="ko-KR" dirty="0" smtClean="0"/>
              <a:t>            :  ? :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대입            </a:t>
            </a:r>
            <a:r>
              <a:rPr lang="en-US" altLang="ko-KR" dirty="0" smtClean="0"/>
              <a:t>: +=, -=, *=, /=, %=,  &lt;&lt;=, &gt;&gt;= , &gt;&gt;&gt;=, &amp;=, |= ^=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연산에 사용하기 위한 예약된 부호들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연산자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(Operator)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err="1" smtClean="0"/>
              <a:t>제어문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조건을 부여하여 상황 제어 하는 문장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    if, else, </a:t>
            </a:r>
            <a:r>
              <a:rPr lang="en-US" altLang="ko-KR" dirty="0" err="1" smtClean="0"/>
              <a:t>switch~case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단일 </a:t>
            </a:r>
            <a:r>
              <a:rPr lang="en-US" altLang="ko-KR" b="1" dirty="0" smtClean="0"/>
              <a:t>if : </a:t>
            </a:r>
            <a:r>
              <a:rPr lang="ko-KR" altLang="en-US" b="1" dirty="0" smtClean="0"/>
              <a:t>조건에 맞는 경우에만 코드 실행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if(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조건에 맞을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}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  - </a:t>
            </a:r>
            <a:r>
              <a:rPr lang="en-US" altLang="ko-KR" b="1" dirty="0" err="1" smtClean="0"/>
              <a:t>if~else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둘 중 하나의 코드를 실행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if(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조건에 맞을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}else{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조건에 맞지 않을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}</a:t>
            </a:r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프로그램의 순차적인 흐름을 변경하여 원하는 결과를 얻기 위한 문장들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제어문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 Condition Statement) - if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b="1" dirty="0" smtClean="0"/>
              <a:t> 다중 </a:t>
            </a:r>
            <a:r>
              <a:rPr lang="en-US" altLang="ko-KR" b="1" dirty="0" smtClean="0"/>
              <a:t>if(</a:t>
            </a:r>
            <a:r>
              <a:rPr lang="en-US" altLang="ko-KR" b="1" dirty="0" err="1" smtClean="0"/>
              <a:t>else~if</a:t>
            </a:r>
            <a:r>
              <a:rPr lang="en-US" altLang="ko-KR" b="1" dirty="0" smtClean="0"/>
              <a:t>) : </a:t>
            </a:r>
            <a:r>
              <a:rPr lang="ko-KR" altLang="en-US" b="1" dirty="0" smtClean="0"/>
              <a:t>연관성 있는 여러 조건을 비교할 때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if(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조건에 맞을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}else 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조건에 맞을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}else if(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조건에 맞을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.</a:t>
            </a:r>
          </a:p>
          <a:p>
            <a:r>
              <a:rPr lang="en-US" altLang="ko-KR" dirty="0" smtClean="0"/>
              <a:t>    .</a:t>
            </a:r>
          </a:p>
          <a:p>
            <a:r>
              <a:rPr lang="en-US" altLang="ko-KR" dirty="0" smtClean="0"/>
              <a:t>  }else{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모든 조건이 맞지 않을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프로그램의 순차적인 흐름을 변경하여 원하는 결과를 얻기 위한 문장들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제어문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 Condition Statement) –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다중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if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00034" y="620688"/>
            <a:ext cx="738433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Contents…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Prolog..</a:t>
            </a:r>
          </a:p>
          <a:p>
            <a:pPr marL="342900" indent="-342900"/>
            <a:r>
              <a:rPr lang="en-US" altLang="ko-KR" sz="1600" dirty="0" smtClean="0"/>
              <a:t>2.   Java </a:t>
            </a:r>
            <a:r>
              <a:rPr lang="ko-KR" altLang="en-US" sz="1600" dirty="0" smtClean="0"/>
              <a:t>역사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342900" indent="-342900"/>
            <a:r>
              <a:rPr lang="en-US" altLang="ko-KR" sz="1600" dirty="0" smtClean="0"/>
              <a:t>3.   Java </a:t>
            </a:r>
            <a:r>
              <a:rPr lang="ko-KR" altLang="en-US" sz="1600" dirty="0" smtClean="0"/>
              <a:t>프로그램 작성방법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JVM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 startAt="4"/>
            </a:pPr>
            <a:r>
              <a:rPr lang="ko-KR" altLang="en-US" sz="1600" dirty="0" smtClean="0"/>
              <a:t>기본 문법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데이터형</a:t>
            </a:r>
            <a:endParaRPr lang="en-US" altLang="ko-KR" sz="1600" dirty="0" smtClean="0"/>
          </a:p>
          <a:p>
            <a:pPr marL="342900" indent="-342900">
              <a:buAutoNum type="arabicPeriod" startAt="4"/>
            </a:pPr>
            <a:r>
              <a:rPr lang="ko-KR" altLang="en-US" sz="1600" dirty="0" smtClean="0"/>
              <a:t>연산자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ko-KR" altLang="en-US" sz="1600" dirty="0" err="1" smtClean="0"/>
              <a:t>제어문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variable.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method.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class-1.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String.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Array.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class-2.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유용한 클래스들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JCF( Java Collection Framework).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JFC (Java Foundation Class) &amp; Event Handling.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Exception Handling.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 IO Stream.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Network</a:t>
            </a:r>
          </a:p>
          <a:p>
            <a:pPr marL="342900" indent="-342900">
              <a:buAutoNum type="arabicPeriod" startAt="4"/>
            </a:pPr>
            <a:r>
              <a:rPr lang="en-US" altLang="ko-KR" sz="1600" dirty="0" smtClean="0"/>
              <a:t>Thread</a:t>
            </a:r>
            <a:endParaRPr lang="en-US" altLang="ko-KR" sz="14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switch~case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입력되는 정수를 비교할 때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switch(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case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변수가 상수와 같을 때 수행할 문장들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/>
              <a:t>	break;</a:t>
            </a:r>
          </a:p>
          <a:p>
            <a:r>
              <a:rPr lang="en-US" altLang="ko-KR" dirty="0" smtClean="0"/>
              <a:t>    case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변수가 상수와 같을 때 수행할 문장들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/>
              <a:t>	break;</a:t>
            </a:r>
          </a:p>
          <a:p>
            <a:r>
              <a:rPr lang="en-US" altLang="ko-KR" dirty="0" smtClean="0"/>
              <a:t>           .</a:t>
            </a:r>
          </a:p>
          <a:p>
            <a:r>
              <a:rPr lang="en-US" altLang="ko-KR" dirty="0" smtClean="0"/>
              <a:t>           .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default : </a:t>
            </a:r>
            <a:r>
              <a:rPr lang="ko-KR" altLang="en-US" dirty="0" smtClean="0"/>
              <a:t>변수가 상수와 일치되지 않을 때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프로그램의 순차적인 흐름을 변경하여 원하는 결과를 얻기 위한 문장들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제어문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 Condition Statement) – </a:t>
            </a:r>
            <a:r>
              <a:rPr lang="en-US" altLang="ko-KR" sz="1600" b="1" dirty="0" err="1" smtClean="0">
                <a:solidFill>
                  <a:srgbClr val="FFFF00"/>
                </a:solidFill>
              </a:rPr>
              <a:t>switch~case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 for : </a:t>
            </a:r>
            <a:r>
              <a:rPr lang="ko-KR" altLang="en-US" b="1" dirty="0" smtClean="0"/>
              <a:t>시작과 끝을 알고 있을 때 사용하는 </a:t>
            </a:r>
            <a:r>
              <a:rPr lang="ko-KR" altLang="en-US" b="1" dirty="0" err="1" smtClean="0"/>
              <a:t>반복문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</a:t>
            </a:r>
            <a:r>
              <a:rPr lang="ko-KR" altLang="en-US" b="1" dirty="0" smtClean="0"/>
              <a:t>단일 </a:t>
            </a:r>
            <a:r>
              <a:rPr lang="en-US" altLang="ko-KR" b="1" dirty="0" smtClean="0"/>
              <a:t>for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for(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반복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b="1" dirty="0" smtClean="0"/>
              <a:t> -</a:t>
            </a:r>
            <a:r>
              <a:rPr lang="ko-KR" altLang="en-US" b="1" dirty="0" smtClean="0"/>
              <a:t>다중 </a:t>
            </a:r>
            <a:r>
              <a:rPr lang="en-US" altLang="ko-KR" b="1" dirty="0" smtClean="0"/>
              <a:t>for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  for(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for(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    </a:t>
            </a:r>
            <a:r>
              <a:rPr lang="ko-KR" altLang="en-US" dirty="0" smtClean="0"/>
              <a:t>반복 수행할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 }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프로그램의 순차적인 흐름을 변경하여 원하는 결과를 얻기 위한 문장들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제어문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 Condition Statement) - for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 while : </a:t>
            </a:r>
            <a:r>
              <a:rPr lang="ko-KR" altLang="en-US" b="1" dirty="0" smtClean="0"/>
              <a:t>시작과 끝을 알지 못할 때 사용하는 </a:t>
            </a:r>
            <a:r>
              <a:rPr lang="ko-KR" altLang="en-US" b="1" dirty="0" err="1" smtClean="0"/>
              <a:t>반복문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while(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반복수행문장들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do~while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시작과 끝을 알지 못할 때 사용하는 </a:t>
            </a:r>
            <a:r>
              <a:rPr lang="ko-KR" altLang="en-US" b="1" dirty="0" err="1" smtClean="0"/>
              <a:t>반복문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do{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반복수행 문장들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}while(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분기문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코드의 분기를 하기 위한 문장</a:t>
            </a:r>
            <a:r>
              <a:rPr lang="en-US" altLang="ko-KR" b="1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break : </a:t>
            </a:r>
            <a:r>
              <a:rPr lang="en-US" altLang="ko-KR" dirty="0" err="1" smtClean="0"/>
              <a:t>switch~case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빠져나갈 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continue : </a:t>
            </a:r>
            <a:r>
              <a:rPr lang="ko-KR" altLang="en-US" dirty="0" smtClean="0"/>
              <a:t>반복문의  수행을 건너 뛸 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return : </a:t>
            </a:r>
            <a:r>
              <a:rPr lang="ko-KR" altLang="en-US" dirty="0" smtClean="0"/>
              <a:t>코드의 실행을 막거나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반환할 때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프로그램의 순차적인 흐름을 변경하여 원하는 결과를 얻기 위한 문장들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제어문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 Condition Statement) - while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 Variable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접근 지정자</a:t>
            </a:r>
            <a:r>
              <a:rPr lang="en-US" altLang="ko-KR" b="1" dirty="0" smtClean="0"/>
              <a:t>(Access Modifier).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변수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-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접근 지정자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00034" y="1928799"/>
          <a:ext cx="8103274" cy="434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317324"/>
              </a:tblGrid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 접근 지정자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public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클래스 외부에서 직접 사용가능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046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protected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같은 패키지의 다른 클래스에서 사용가능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다른 패키지 내 클래스에서는 상속관계의 </a:t>
                      </a:r>
                      <a:endParaRPr lang="en-US" altLang="ko-KR" sz="1600" dirty="0" smtClean="0"/>
                    </a:p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자식 클래스에서만 사용가능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3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default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같은 패키지의 다른 클래스에서 사용가능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다른 패키지내의 클래스에서는 사용불가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private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외부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패키지에서는 사용 불가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static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공용메모리에 생성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final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값 할당 불가능</a:t>
                      </a:r>
                      <a:r>
                        <a:rPr lang="en-US" altLang="ko-KR" sz="1600" dirty="0" smtClean="0"/>
                        <a:t>.( </a:t>
                      </a:r>
                      <a:r>
                        <a:rPr lang="ko-KR" altLang="en-US" sz="1600" dirty="0" err="1" smtClean="0"/>
                        <a:t>선언시에만</a:t>
                      </a:r>
                      <a:r>
                        <a:rPr lang="ko-KR" altLang="en-US" sz="1600" dirty="0" smtClean="0"/>
                        <a:t> 값 할당 가능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transient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직렬화방지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67544" y="143658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접근 지정자는 변수의 사용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호출영역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결정할 때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 Variable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1436583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class field</a:t>
            </a:r>
            <a:r>
              <a:rPr lang="ko-KR" altLang="en-US" dirty="0" smtClean="0"/>
              <a:t>에 정의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자동초기화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클래스가 객체로 생성될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적재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객체마다 생성되고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객체가 별도로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사용법 </a:t>
            </a:r>
            <a:r>
              <a:rPr lang="en-US" altLang="ko-KR" dirty="0" smtClean="0"/>
              <a:t>)  1. </a:t>
            </a:r>
            <a:r>
              <a:rPr lang="ko-KR" altLang="en-US" dirty="0" smtClean="0"/>
              <a:t>객체생성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     2. </a:t>
            </a:r>
            <a:r>
              <a:rPr lang="ko-KR" altLang="en-US" dirty="0" smtClean="0"/>
              <a:t>값 할당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         3. </a:t>
            </a:r>
            <a:r>
              <a:rPr lang="ko-KR" altLang="en-US" dirty="0" smtClean="0"/>
              <a:t>값 사용 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member(instance) variable.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member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변수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 Variable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3. s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tatic (class)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변수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3876" y="173735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class field</a:t>
            </a:r>
            <a:r>
              <a:rPr lang="ko-KR" altLang="en-US" dirty="0" smtClean="0"/>
              <a:t>에 정의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자동초기화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클래스가 실행될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적재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하나만 생성되고 모든 객체가 같이 사용한다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공용변수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작성법 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데이터형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)  1. </a:t>
            </a:r>
            <a:r>
              <a:rPr lang="ko-KR" altLang="en-US" dirty="0" smtClean="0"/>
              <a:t>값 할당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          2. </a:t>
            </a:r>
            <a:r>
              <a:rPr lang="ko-KR" altLang="en-US" dirty="0" smtClean="0"/>
              <a:t>값 사용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57158" y="1201343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static(class) variable.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 method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method.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m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ethod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작성법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코드를 구분하여 작성할 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중복코드의 최소화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Polymorphism (Overload, Override)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작성법 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반환형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 parameter,,,,, ){</a:t>
            </a:r>
          </a:p>
          <a:p>
            <a:r>
              <a:rPr lang="en-US" altLang="ko-KR" dirty="0" smtClean="0"/>
              <a:t>             </a:t>
            </a:r>
            <a:r>
              <a:rPr lang="ko-KR" altLang="en-US" dirty="0" smtClean="0"/>
              <a:t>코드작성</a:t>
            </a:r>
            <a:endParaRPr lang="en-US" altLang="ko-KR" dirty="0" smtClean="0"/>
          </a:p>
          <a:p>
            <a:r>
              <a:rPr lang="en-US" altLang="ko-KR" dirty="0" smtClean="0"/>
              <a:t>            }</a:t>
            </a:r>
          </a:p>
          <a:p>
            <a:r>
              <a:rPr lang="en-US" altLang="ko-KR" dirty="0" smtClean="0"/>
              <a:t>          </a:t>
            </a:r>
          </a:p>
          <a:p>
            <a:r>
              <a:rPr lang="ko-KR" altLang="en-US" dirty="0" smtClean="0"/>
              <a:t>호출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     - instance method</a:t>
            </a:r>
          </a:p>
          <a:p>
            <a:r>
              <a:rPr lang="en-US" altLang="ko-KR" dirty="0" smtClean="0"/>
              <a:t>          1. </a:t>
            </a:r>
            <a:r>
              <a:rPr lang="ko-KR" altLang="en-US" dirty="0" smtClean="0"/>
              <a:t>객체화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  2. </a:t>
            </a:r>
            <a:r>
              <a:rPr lang="ko-KR" altLang="en-US" dirty="0" smtClean="0"/>
              <a:t>호출    </a:t>
            </a:r>
            <a:r>
              <a:rPr lang="en-US" altLang="ko-KR" dirty="0" smtClean="0"/>
              <a:t>: 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.method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,,,,);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- static method</a:t>
            </a:r>
          </a:p>
          <a:p>
            <a:r>
              <a:rPr lang="en-US" altLang="ko-KR" dirty="0" smtClean="0"/>
              <a:t>          1. </a:t>
            </a:r>
            <a:r>
              <a:rPr lang="ko-KR" altLang="en-US" dirty="0" smtClean="0"/>
              <a:t>호출 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.method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,,,,);</a:t>
            </a:r>
          </a:p>
          <a:p>
            <a:endParaRPr lang="en-US" altLang="ko-KR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 flipV="1">
            <a:off x="5357818" y="2285992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6200000" flipV="1">
            <a:off x="2786050" y="2428868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 method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method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가지 형태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m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ethod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type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반환형 없고 매개변수 없는 형 </a:t>
            </a:r>
            <a:r>
              <a:rPr lang="ko-KR" altLang="en-US" dirty="0" smtClean="0"/>
              <a:t> </a:t>
            </a:r>
            <a:r>
              <a:rPr lang="en-US" altLang="ko-KR" dirty="0" smtClean="0"/>
              <a:t>(                      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작성법 </a:t>
            </a:r>
            <a:r>
              <a:rPr lang="en-US" altLang="ko-KR" dirty="0" smtClean="0"/>
              <a:t>) public void test(){</a:t>
            </a:r>
          </a:p>
          <a:p>
            <a:r>
              <a:rPr lang="en-US" altLang="ko-KR" dirty="0" smtClean="0"/>
              <a:t>             </a:t>
            </a:r>
            <a:r>
              <a:rPr lang="ko-KR" altLang="en-US" dirty="0" smtClean="0"/>
              <a:t>코드작성</a:t>
            </a:r>
            <a:endParaRPr lang="en-US" altLang="ko-KR" dirty="0" smtClean="0"/>
          </a:p>
          <a:p>
            <a:r>
              <a:rPr lang="en-US" altLang="ko-KR" dirty="0" smtClean="0"/>
              <a:t>            }</a:t>
            </a:r>
          </a:p>
          <a:p>
            <a:r>
              <a:rPr lang="en-US" altLang="ko-KR" dirty="0" smtClean="0"/>
              <a:t>          </a:t>
            </a:r>
          </a:p>
          <a:p>
            <a:r>
              <a:rPr lang="ko-KR" altLang="en-US" dirty="0" smtClean="0"/>
              <a:t>호출</a:t>
            </a:r>
            <a:r>
              <a:rPr lang="en-US" altLang="ko-KR" dirty="0" smtClean="0"/>
              <a:t>) 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반환형 없고 매개변수 있는 형 </a:t>
            </a:r>
            <a:r>
              <a:rPr lang="ko-KR" altLang="en-US" dirty="0" smtClean="0"/>
              <a:t> </a:t>
            </a:r>
            <a:r>
              <a:rPr lang="en-US" altLang="ko-KR" dirty="0" smtClean="0"/>
              <a:t>(                      )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작성법 </a:t>
            </a:r>
            <a:r>
              <a:rPr lang="en-US" altLang="ko-KR" dirty="0" smtClean="0"/>
              <a:t>) public void test(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          </a:t>
            </a:r>
            <a:r>
              <a:rPr lang="ko-KR" altLang="en-US" dirty="0" smtClean="0"/>
              <a:t>코드작성</a:t>
            </a:r>
            <a:endParaRPr lang="en-US" altLang="ko-KR" dirty="0" smtClean="0"/>
          </a:p>
          <a:p>
            <a:r>
              <a:rPr lang="en-US" altLang="ko-KR" dirty="0" smtClean="0"/>
              <a:t>            }</a:t>
            </a:r>
          </a:p>
          <a:p>
            <a:r>
              <a:rPr lang="en-US" altLang="ko-KR" dirty="0" smtClean="0"/>
              <a:t>          </a:t>
            </a:r>
          </a:p>
          <a:p>
            <a:r>
              <a:rPr lang="ko-KR" altLang="en-US" dirty="0" smtClean="0"/>
              <a:t>호출</a:t>
            </a:r>
            <a:r>
              <a:rPr lang="en-US" altLang="ko-KR" dirty="0" smtClean="0"/>
              <a:t>) 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.test( 10 );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 method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method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가지 형태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m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ethod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type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반환형 있고 매개변수 없는 형 </a:t>
            </a:r>
            <a:r>
              <a:rPr lang="en-US" altLang="ko-KR" dirty="0" smtClean="0"/>
              <a:t>(                      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작성법 </a:t>
            </a:r>
            <a:r>
              <a:rPr lang="en-US" altLang="ko-KR" dirty="0" smtClean="0"/>
              <a:t>) public </a:t>
            </a:r>
            <a:r>
              <a:rPr lang="ko-KR" altLang="en-US" dirty="0" smtClean="0"/>
              <a:t>반환형</a:t>
            </a:r>
            <a:r>
              <a:rPr lang="en-US" altLang="ko-KR" dirty="0" smtClean="0"/>
              <a:t>test(){</a:t>
            </a:r>
          </a:p>
          <a:p>
            <a:r>
              <a:rPr lang="en-US" altLang="ko-KR" dirty="0" smtClean="0"/>
              <a:t>             </a:t>
            </a:r>
          </a:p>
          <a:p>
            <a:r>
              <a:rPr lang="en-US" altLang="ko-KR" dirty="0" smtClean="0"/>
              <a:t>	   return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        }</a:t>
            </a:r>
          </a:p>
          <a:p>
            <a:r>
              <a:rPr lang="en-US" altLang="ko-KR" dirty="0" smtClean="0"/>
              <a:t>          </a:t>
            </a:r>
          </a:p>
          <a:p>
            <a:r>
              <a:rPr lang="ko-KR" altLang="en-US" dirty="0" smtClean="0"/>
              <a:t>호출</a:t>
            </a:r>
            <a:r>
              <a:rPr lang="en-US" altLang="ko-KR" dirty="0" smtClean="0"/>
              <a:t>)   </a:t>
            </a:r>
            <a:r>
              <a:rPr lang="ko-KR" altLang="en-US" dirty="0" err="1" smtClean="0"/>
              <a:t>데이터형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반환형 없고 매개변수 있는 형 </a:t>
            </a:r>
            <a:r>
              <a:rPr lang="en-US" altLang="ko-KR" dirty="0" smtClean="0"/>
              <a:t>(                      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작성법 </a:t>
            </a:r>
            <a:r>
              <a:rPr lang="en-US" altLang="ko-KR" dirty="0" smtClean="0"/>
              <a:t>) public </a:t>
            </a:r>
            <a:r>
              <a:rPr lang="ko-KR" altLang="en-US" dirty="0" smtClean="0"/>
              <a:t>반환형 </a:t>
            </a:r>
            <a:r>
              <a:rPr lang="en-US" altLang="ko-KR" dirty="0" smtClean="0"/>
              <a:t>test(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  return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       }</a:t>
            </a:r>
          </a:p>
          <a:p>
            <a:r>
              <a:rPr lang="en-US" altLang="ko-KR" dirty="0" smtClean="0"/>
              <a:t>          </a:t>
            </a:r>
          </a:p>
          <a:p>
            <a:r>
              <a:rPr lang="ko-KR" altLang="en-US" dirty="0" smtClean="0"/>
              <a:t>호출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데이터형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 method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Variable Arguments.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Method  - Variable Arguments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JDK 1.5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추가된 문법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정의로 여러 개의 </a:t>
            </a:r>
            <a:r>
              <a:rPr lang="en-US" altLang="ko-KR" dirty="0" smtClean="0"/>
              <a:t>Arguments</a:t>
            </a:r>
            <a:r>
              <a:rPr lang="ko-KR" altLang="en-US" dirty="0" smtClean="0"/>
              <a:t>을 받을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parameter</a:t>
            </a:r>
            <a:r>
              <a:rPr lang="ko-KR" altLang="en-US" dirty="0" smtClean="0"/>
              <a:t>를 여러 개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가장 마지막에만 정의 가능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- method </a:t>
            </a:r>
            <a:r>
              <a:rPr lang="ko-KR" altLang="en-US" dirty="0" smtClean="0"/>
              <a:t>안에서는 배열로 취급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데이터형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작성법 </a:t>
            </a:r>
            <a:r>
              <a:rPr lang="en-US" altLang="ko-KR" b="1" dirty="0" smtClean="0"/>
              <a:t>) public </a:t>
            </a:r>
            <a:r>
              <a:rPr lang="ko-KR" altLang="en-US" b="1" dirty="0" smtClean="0"/>
              <a:t>반환형 </a:t>
            </a:r>
            <a:r>
              <a:rPr lang="en-US" altLang="ko-KR" b="1" dirty="0" smtClean="0"/>
              <a:t>test(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…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){</a:t>
            </a:r>
          </a:p>
          <a:p>
            <a:r>
              <a:rPr lang="en-US" altLang="ko-KR" b="1" dirty="0" smtClean="0"/>
              <a:t>             </a:t>
            </a:r>
          </a:p>
          <a:p>
            <a:r>
              <a:rPr lang="en-US" altLang="ko-KR" b="1" dirty="0" smtClean="0"/>
              <a:t>	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호출</a:t>
            </a:r>
            <a:r>
              <a:rPr lang="en-US" altLang="ko-KR" dirty="0" smtClean="0"/>
              <a:t>)  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.test(); ,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.test(1); ,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.test(0,1,2,3,4,5,6,7);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           public </a:t>
            </a:r>
            <a:r>
              <a:rPr lang="ko-KR" altLang="en-US" b="1" dirty="0" smtClean="0"/>
              <a:t>반환형 </a:t>
            </a:r>
            <a:r>
              <a:rPr lang="en-US" altLang="ko-KR" b="1" dirty="0" smtClean="0"/>
              <a:t>test1(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, String s, String …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){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	}</a:t>
            </a:r>
          </a:p>
          <a:p>
            <a:r>
              <a:rPr lang="ko-KR" altLang="en-US" dirty="0" smtClean="0"/>
              <a:t>호출</a:t>
            </a:r>
            <a:r>
              <a:rPr lang="en-US" altLang="ko-KR" dirty="0" smtClean="0"/>
              <a:t>)  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.test1(1,”hi”); ,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.test(1,”hi”,”java”); ,</a:t>
            </a:r>
          </a:p>
          <a:p>
            <a:r>
              <a:rPr lang="en-US" altLang="ko-KR" dirty="0" smtClean="0"/>
              <a:t>          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.test(1,”hi”,”my”,”name”,”is”);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26064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TIOBE index.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52002" y="260648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Prolog..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6011996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출처 </a:t>
            </a:r>
            <a:r>
              <a:rPr lang="en-US" altLang="ko-KR" sz="1100" b="1" dirty="0" smtClean="0"/>
              <a:t>:  tiobe.com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52500"/>
            <a:ext cx="863892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 method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Variable Arguments</a:t>
            </a:r>
            <a:r>
              <a:rPr lang="ko-KR" altLang="en-US" b="1" dirty="0" smtClean="0"/>
              <a:t>가 도입된 출력 </a:t>
            </a:r>
            <a:r>
              <a:rPr lang="en-US" altLang="ko-KR" b="1" dirty="0" smtClean="0"/>
              <a:t>method.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err="1" smtClean="0">
                <a:solidFill>
                  <a:srgbClr val="FFFF00"/>
                </a:solidFill>
              </a:rPr>
              <a:t>printf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format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JDK 1.5+ </a:t>
            </a:r>
            <a:r>
              <a:rPr lang="ko-KR" altLang="en-US" dirty="0" smtClean="0"/>
              <a:t>에서 사용가능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출력 메시지에  출력 값을 출력하기 위한 </a:t>
            </a:r>
            <a:r>
              <a:rPr lang="ko-KR" altLang="en-US" dirty="0" smtClean="0"/>
              <a:t>출력 문자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메세지와</a:t>
            </a:r>
            <a:r>
              <a:rPr lang="ko-KR" altLang="en-US" dirty="0" smtClean="0"/>
              <a:t> 출력 값을 분리하여 작성하므로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출력 문자에 </a:t>
            </a:r>
            <a:r>
              <a:rPr lang="en-US" altLang="ko-KR" dirty="0" smtClean="0"/>
              <a:t>‘-’</a:t>
            </a:r>
            <a:r>
              <a:rPr lang="ko-KR" altLang="en-US" dirty="0" smtClean="0"/>
              <a:t>를 붙이면 왼쪽 정렬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은 출력 후 줄변경 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줄 변경은 </a:t>
            </a:r>
            <a:r>
              <a:rPr lang="ko-KR" altLang="en-US" dirty="0" smtClean="0"/>
              <a:t>특수문자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사용법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출력메세지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,,,,,,);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System.out.format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출력메세지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,,,,);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39552" y="4200874"/>
          <a:ext cx="8103274" cy="196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440160"/>
                <a:gridCol w="5438978"/>
              </a:tblGrid>
              <a:tr h="392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출력값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출력문자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92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%3d, %-3d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2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%.2f,</a:t>
                      </a:r>
                      <a:r>
                        <a:rPr lang="en-US" altLang="ko-KR" sz="1600" baseline="0" dirty="0" smtClean="0"/>
                        <a:t> %7.2f, %-7.2f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2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%3c,</a:t>
                      </a:r>
                      <a:r>
                        <a:rPr lang="en-US" altLang="ko-KR" sz="1600" baseline="0" dirty="0" smtClean="0"/>
                        <a:t> %-3c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2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%10s, %-10s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 method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접근 지정자</a:t>
            </a:r>
            <a:r>
              <a:rPr lang="en-US" altLang="ko-KR" b="1" dirty="0" smtClean="0"/>
              <a:t>(Access Modifier).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method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의 접근지정자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00034" y="1928799"/>
          <a:ext cx="8103274" cy="434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317324"/>
              </a:tblGrid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 접근 지정자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public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클래스 외부에서 호출가능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046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protected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같은 패키지의 다른 클래스에서 호출가능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다른 패키지 내 클래스에서는 상속관계의 </a:t>
                      </a:r>
                      <a:endParaRPr lang="en-US" altLang="ko-KR" sz="1600" dirty="0" smtClean="0"/>
                    </a:p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자식 클래스에서만 호출가능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3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default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같은 패키지의 다른 클래스에서 호출가능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다른 패키지내의 클래스에서는 호출불가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private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외부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패키지에서는 호출 불가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static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객체화 없이 </a:t>
                      </a:r>
                      <a:r>
                        <a:rPr lang="ko-KR" altLang="en-US" sz="1600" dirty="0" err="1" smtClean="0"/>
                        <a:t>클래스명으로</a:t>
                      </a:r>
                      <a:r>
                        <a:rPr lang="ko-KR" altLang="en-US" sz="1600" dirty="0" smtClean="0"/>
                        <a:t> 직접 호출 가능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final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Method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Override </a:t>
                      </a:r>
                      <a:r>
                        <a:rPr lang="ko-KR" altLang="en-US" sz="1600" dirty="0" smtClean="0"/>
                        <a:t>방지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synchronized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Thread </a:t>
                      </a:r>
                      <a:r>
                        <a:rPr lang="ko-KR" altLang="en-US" sz="1600" dirty="0" smtClean="0"/>
                        <a:t>에서 동시 접근 방지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67544" y="143658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접근 지정자는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의 사용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호출영역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결정할 때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 method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method overloading(Overload) - polymorphism.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3.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method Overloading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클래스에서 같은 이름의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여러 개 정의 할 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같은 이름의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작성하므로 편의성 증대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접근지정자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반환형</a:t>
            </a:r>
            <a:r>
              <a:rPr lang="en-US" altLang="ko-KR" dirty="0" smtClean="0"/>
              <a:t>, method</a:t>
            </a:r>
            <a:r>
              <a:rPr lang="ko-KR" altLang="en-US" dirty="0" smtClean="0"/>
              <a:t>명은 같도록 작성하고</a:t>
            </a:r>
            <a:r>
              <a:rPr lang="en-US" altLang="ko-KR" dirty="0" smtClean="0"/>
              <a:t>, parameter</a:t>
            </a:r>
            <a:r>
              <a:rPr lang="ko-KR" altLang="en-US" dirty="0" smtClean="0"/>
              <a:t>만 다르게</a:t>
            </a:r>
            <a:endParaRPr lang="en-US" altLang="ko-KR" dirty="0" smtClean="0"/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다르게 설정하여 호출이 구분 되도록 작성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public void test(){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public void test(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public void test(String s){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  test();   test(10);   test(“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주말반</a:t>
            </a:r>
            <a:r>
              <a:rPr lang="en-US" altLang="ko-KR" dirty="0" smtClean="0"/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OOP(Object Oriented Programming).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OOP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실세계의</a:t>
            </a:r>
            <a:r>
              <a:rPr lang="ko-KR" altLang="en-US" dirty="0" smtClean="0"/>
              <a:t> 현상을 컴퓨터상에 객체로서 실현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함으로써 컴퓨터를 자연스러운 형태로 사용하여 다양한 문제를 해결하기 위한 프로그램 기법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여기에서 객체는 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그 실체와 관련되는 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모두 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					  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 TTA </a:t>
            </a:r>
            <a:r>
              <a:rPr lang="ko-KR" altLang="en-US" dirty="0" smtClean="0"/>
              <a:t>정보통신용어사전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객체지향 언어 특징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클래스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중심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행동중심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사람의 사고방식을 프로그래밍에서 그대로 사용가능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업무를 모듈 별로 분리하여 개발할 수 있기 때문에 협업이 유리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모듈의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대규모프로젝트에 적합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객체 지향언어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대 특징</a:t>
            </a:r>
            <a:endParaRPr lang="en-US" altLang="ko-KR" b="1" dirty="0" smtClean="0"/>
          </a:p>
          <a:p>
            <a:r>
              <a:rPr lang="en-US" altLang="ko-KR" dirty="0" smtClean="0"/>
              <a:t>  Inheritance, polymorphism, encapsulation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 class</a:t>
            </a:r>
          </a:p>
          <a:p>
            <a:r>
              <a:rPr lang="en-US" altLang="ko-KR" b="1" dirty="0" smtClean="0"/>
              <a:t>   </a:t>
            </a:r>
            <a:r>
              <a:rPr lang="ko-KR" altLang="en-US" b="1" dirty="0" err="1" smtClean="0"/>
              <a:t>참조형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데이터형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   </a:t>
            </a:r>
            <a:r>
              <a:rPr lang="ko-KR" altLang="en-US" b="1" dirty="0" smtClean="0"/>
              <a:t>사용자정의 </a:t>
            </a:r>
            <a:r>
              <a:rPr lang="ko-KR" altLang="en-US" b="1" dirty="0" err="1" smtClean="0"/>
              <a:t>자료형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class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클래스명은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대문자로 시작함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작성법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부모클래스 </a:t>
            </a:r>
            <a:r>
              <a:rPr lang="en-US" altLang="ko-KR" dirty="0" smtClean="0"/>
              <a:t>implements </a:t>
            </a:r>
            <a:r>
              <a:rPr lang="ko-KR" altLang="en-US" dirty="0" smtClean="0"/>
              <a:t>구현인터페이스</a:t>
            </a:r>
            <a:r>
              <a:rPr lang="en-US" altLang="ko-KR" dirty="0" smtClean="0"/>
              <a:t>,,,{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사용법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1. </a:t>
            </a:r>
            <a:r>
              <a:rPr lang="ko-KR" altLang="en-US" dirty="0" smtClean="0"/>
              <a:t>객체화</a:t>
            </a:r>
            <a:endParaRPr lang="en-US" altLang="ko-KR" dirty="0" smtClean="0"/>
          </a:p>
          <a:p>
            <a:r>
              <a:rPr lang="en-US" altLang="ko-KR" dirty="0" smtClean="0"/>
              <a:t>         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2. method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.method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();</a:t>
            </a:r>
            <a:endParaRPr lang="en-US" altLang="ko-KR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39552" y="4725144"/>
          <a:ext cx="8103274" cy="158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758"/>
                <a:gridCol w="5903516"/>
              </a:tblGrid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 접근 지정자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2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public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외부패키지에서 클래스 접근가능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3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default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같은 패키지의 다른 클래스에서 접근가능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marL="228600" indent="-228600" algn="ctr" latinLnBrk="1">
                        <a:buNone/>
                      </a:pPr>
                      <a:r>
                        <a:rPr lang="ko-KR" altLang="en-US" sz="1600" dirty="0" smtClean="0"/>
                        <a:t>다른 패키지내의 클래스에서는 접근불가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class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c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lass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형상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- class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ko-KR" altLang="en-US" dirty="0" smtClean="0"/>
              <a:t>가장 </a:t>
            </a:r>
            <a:r>
              <a:rPr lang="ko-KR" altLang="en-US" dirty="0" smtClean="0"/>
              <a:t>많이 사용하는 기본형태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객체화 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 bwMode="auto">
          <a:xfrm>
            <a:off x="571472" y="2588844"/>
            <a:ext cx="4500594" cy="27860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57224" y="2946034"/>
            <a:ext cx="3929090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member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constant,  class </a:t>
            </a:r>
            <a:r>
              <a:rPr lang="ko-KR" altLang="en-US" dirty="0" smtClean="0"/>
              <a:t>변수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57224" y="4089042"/>
            <a:ext cx="3929090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constructor, method, main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42910" y="2374530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928662" y="2803158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28662" y="3946166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1874464"/>
            <a:ext cx="321471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class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형상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– abstract class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상속을 </a:t>
            </a:r>
            <a:r>
              <a:rPr lang="ko-KR" altLang="en-US" dirty="0" smtClean="0"/>
              <a:t>위하여 만드는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객체화 </a:t>
            </a:r>
            <a:r>
              <a:rPr lang="ko-KR" altLang="en-US" dirty="0" smtClean="0"/>
              <a:t>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Abstract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를 가질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 일반화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작업 시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 bwMode="auto">
          <a:xfrm>
            <a:off x="321455" y="2635202"/>
            <a:ext cx="4357718" cy="3429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07207" y="2992392"/>
            <a:ext cx="3929090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member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constant,  class </a:t>
            </a:r>
            <a:r>
              <a:rPr lang="ko-KR" altLang="en-US" dirty="0" smtClean="0"/>
              <a:t>변수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07207" y="3992524"/>
            <a:ext cx="3929090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constructor, method, main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92893" y="2420888"/>
            <a:ext cx="1643074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abstract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78645" y="2849516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78645" y="3849648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7207" y="5135532"/>
            <a:ext cx="3929090" cy="7858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78645" y="4992656"/>
            <a:ext cx="2000264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abstract 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0611" y="2165346"/>
            <a:ext cx="407193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interface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형상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– interface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약결합을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구현해야 할 때 사용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다중상속의 장점을 사용 할 수 있음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abstract method</a:t>
            </a:r>
            <a:r>
              <a:rPr lang="ko-KR" altLang="en-US" dirty="0" smtClean="0"/>
              <a:t>만 가짐</a:t>
            </a:r>
            <a:r>
              <a:rPr lang="en-US" altLang="ko-KR" dirty="0" smtClean="0"/>
              <a:t>. (default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body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가질수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.)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 bwMode="auto">
          <a:xfrm>
            <a:off x="285736" y="3160348"/>
            <a:ext cx="4357718" cy="2428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71488" y="3588976"/>
            <a:ext cx="3929090" cy="714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constant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57174" y="2946034"/>
            <a:ext cx="1643074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interface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42926" y="3446100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constant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71488" y="4589108"/>
            <a:ext cx="3929090" cy="7858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42926" y="4446232"/>
            <a:ext cx="2000264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abstract 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30" y="2946034"/>
            <a:ext cx="407193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inner class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형상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– inner class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field</a:t>
            </a:r>
            <a:r>
              <a:rPr lang="ko-KR" altLang="en-US" dirty="0" smtClean="0"/>
              <a:t>에서 클래스를 정의하며 접근지정자로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사용하여 정의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 클래스를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변수처럼 사용할 때 사용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내부클래스를 객체로 생성하여  사용</a:t>
            </a:r>
            <a:r>
              <a:rPr lang="en-US" altLang="ko-KR" dirty="0" smtClean="0"/>
              <a:t>.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 bwMode="auto">
          <a:xfrm>
            <a:off x="428596" y="2951164"/>
            <a:ext cx="4357718" cy="32861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00034" y="2736850"/>
            <a:ext cx="1643074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4348" y="4094172"/>
            <a:ext cx="3929090" cy="5715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constructor, method, main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85786" y="3951296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14348" y="4951428"/>
            <a:ext cx="2857520" cy="1214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00100" y="5308618"/>
            <a:ext cx="2357454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 bwMode="auto">
          <a:xfrm>
            <a:off x="1000100" y="5808684"/>
            <a:ext cx="2357454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85786" y="4737114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 public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071538" y="5165742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071538" y="5665808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14348" y="3308354"/>
            <a:ext cx="3929090" cy="5715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member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constant,  class </a:t>
            </a:r>
            <a:r>
              <a:rPr lang="ko-KR" altLang="en-US" dirty="0" smtClean="0"/>
              <a:t>변수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85786" y="3165478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88840"/>
            <a:ext cx="396329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/>
          <p:cNvSpPr/>
          <p:nvPr/>
        </p:nvSpPr>
        <p:spPr>
          <a:xfrm>
            <a:off x="5004048" y="4111578"/>
            <a:ext cx="93610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public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nested class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형상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– nested class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field</a:t>
            </a:r>
            <a:r>
              <a:rPr lang="ko-KR" altLang="en-US" dirty="0" smtClean="0"/>
              <a:t>에서 클래스의 접근지정자로 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을 사용하여 정의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 클래스를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변수처럼 사용할 때 사용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객체 생성하지 않고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방식으로 </a:t>
            </a:r>
            <a:endParaRPr lang="en-US" altLang="ko-KR" dirty="0" smtClean="0"/>
          </a:p>
          <a:p>
            <a:r>
              <a:rPr lang="ko-KR" altLang="en-US" dirty="0" smtClean="0"/>
              <a:t>  접근하여  사용</a:t>
            </a:r>
            <a:r>
              <a:rPr lang="en-US" altLang="ko-KR" dirty="0" smtClean="0"/>
              <a:t>.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 bwMode="auto">
          <a:xfrm>
            <a:off x="428596" y="2951164"/>
            <a:ext cx="4357718" cy="32861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00034" y="2736850"/>
            <a:ext cx="1643074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4348" y="4094172"/>
            <a:ext cx="3929090" cy="5715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constructor, method, main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85786" y="3951296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14348" y="4951428"/>
            <a:ext cx="2857520" cy="1214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00100" y="5308618"/>
            <a:ext cx="2357454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 bwMode="auto">
          <a:xfrm>
            <a:off x="1000100" y="5808684"/>
            <a:ext cx="2357454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85786" y="4737114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static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071538" y="5165742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071538" y="5665808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14348" y="3308354"/>
            <a:ext cx="3929090" cy="5715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member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constant,  class </a:t>
            </a:r>
            <a:r>
              <a:rPr lang="ko-KR" altLang="en-US" dirty="0" smtClean="0"/>
              <a:t>변수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85786" y="3165478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988840"/>
            <a:ext cx="396329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60826" y="3284984"/>
            <a:ext cx="284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언어의 대표 특징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자바의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역사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67744" y="1556792"/>
            <a:ext cx="6876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1955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)</a:t>
            </a:r>
            <a:r>
              <a:rPr lang="ko-KR" altLang="en-US" dirty="0" smtClean="0"/>
              <a:t>은 캐나다의 소프트웨어 개발자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자바를 최초 개발하여 </a:t>
            </a:r>
            <a:r>
              <a:rPr lang="en-US" altLang="ko-KR" dirty="0" smtClean="0"/>
              <a:t>'</a:t>
            </a:r>
            <a:r>
              <a:rPr lang="ko-KR" altLang="en-US" dirty="0" smtClean="0"/>
              <a:t>자바의 아버지</a:t>
            </a:r>
            <a:r>
              <a:rPr lang="en-US" altLang="ko-KR" dirty="0" smtClean="0"/>
              <a:t>'</a:t>
            </a:r>
            <a:r>
              <a:rPr lang="ko-KR" altLang="en-US" dirty="0" smtClean="0"/>
              <a:t>라 불리며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가장 영향력 있는 프로그래머들 가운데 한 사람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자바 이외에도 다중 프로세서용 유닉스와 컴파일러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메일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인식 시스템 등을 개발</a:t>
            </a:r>
            <a:r>
              <a:rPr lang="en-US" altLang="ko-KR" dirty="0" smtClean="0"/>
              <a:t>.   - </a:t>
            </a:r>
            <a:r>
              <a:rPr lang="ko-KR" altLang="en-US" dirty="0" err="1" smtClean="0"/>
              <a:t>위키백과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365526" y="1124744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James </a:t>
            </a:r>
            <a:r>
              <a:rPr lang="ko-KR" altLang="ko-KR" b="1" dirty="0" smtClean="0"/>
              <a:t>Arthur </a:t>
            </a:r>
            <a:r>
              <a:rPr lang="en-US" altLang="ko-KR" b="1" dirty="0" smtClean="0"/>
              <a:t>Gosling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575048" y="365779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Write Once, Run Anywhere</a:t>
            </a:r>
          </a:p>
          <a:p>
            <a:pPr>
              <a:buFontTx/>
              <a:buChar char="-"/>
            </a:pPr>
            <a:r>
              <a:rPr lang="en-US" altLang="ko-KR" dirty="0" smtClean="0"/>
              <a:t> OOP(Object Oriented Programming)</a:t>
            </a:r>
          </a:p>
          <a:p>
            <a:pPr>
              <a:buFontTx/>
              <a:buChar char="-"/>
            </a:pPr>
            <a:r>
              <a:rPr lang="en-US" altLang="ko-KR" dirty="0" smtClean="0"/>
              <a:t> Garbage Collector</a:t>
            </a:r>
          </a:p>
        </p:txBody>
      </p:sp>
      <p:pic>
        <p:nvPicPr>
          <p:cNvPr id="13314" name="Picture 2" descr="제임스 고슬링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556792"/>
            <a:ext cx="1979712" cy="136815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60826" y="4643844"/>
            <a:ext cx="52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JDK ( Java Development Kit) </a:t>
            </a:r>
            <a:r>
              <a:rPr lang="ko-KR" altLang="en-US" b="1" dirty="0" smtClean="0"/>
              <a:t>의 종류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3005" y="501317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Java SE (Standard Edition) </a:t>
            </a:r>
          </a:p>
          <a:p>
            <a:pPr>
              <a:buFontTx/>
              <a:buChar char="-"/>
            </a:pPr>
            <a:r>
              <a:rPr lang="en-US" altLang="ko-KR" dirty="0" smtClean="0"/>
              <a:t> Java EE (Enterprise Edition) </a:t>
            </a:r>
          </a:p>
          <a:p>
            <a:pPr>
              <a:buFontTx/>
              <a:buChar char="-"/>
            </a:pPr>
            <a:r>
              <a:rPr lang="en-US" altLang="ko-KR" dirty="0" smtClean="0"/>
              <a:t> Java ME (Micro Edition)     </a:t>
            </a:r>
          </a:p>
          <a:p>
            <a:pPr>
              <a:buFontTx/>
              <a:buChar char="-"/>
            </a:pPr>
            <a:r>
              <a:rPr lang="en-US" altLang="ko-KR" dirty="0" smtClean="0"/>
              <a:t> Java FX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local class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형상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– local class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지역변수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내부에 선언하고 사용하는 클래스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지역변수나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을 사용할 때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있는 것만 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일시적사용</a:t>
            </a:r>
            <a:r>
              <a:rPr lang="en-US" altLang="ko-KR" dirty="0" smtClean="0"/>
              <a:t>.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450528"/>
            <a:ext cx="371477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직사각형 38"/>
          <p:cNvSpPr/>
          <p:nvPr/>
        </p:nvSpPr>
        <p:spPr bwMode="auto">
          <a:xfrm>
            <a:off x="428596" y="2664842"/>
            <a:ext cx="4500594" cy="35004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14348" y="3022032"/>
            <a:ext cx="3929090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member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constant,  class </a:t>
            </a:r>
            <a:r>
              <a:rPr lang="ko-KR" altLang="en-US" dirty="0" smtClean="0"/>
              <a:t>변수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14348" y="4165040"/>
            <a:ext cx="3929090" cy="19288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00034" y="2450528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85786" y="2879156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85786" y="4022164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928662" y="4665106"/>
            <a:ext cx="3571900" cy="1357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14414" y="5022296"/>
            <a:ext cx="3143240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 bwMode="auto">
          <a:xfrm>
            <a:off x="1214414" y="5593800"/>
            <a:ext cx="3143240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000100" y="4450792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285852" y="4879420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variable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285852" y="5450924"/>
            <a:ext cx="1428760" cy="357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method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 class 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anonymous class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Class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형상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– anonymous  class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class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arguments</a:t>
            </a:r>
            <a:r>
              <a:rPr lang="ko-KR" altLang="en-US" dirty="0" smtClean="0"/>
              <a:t>로 사용할 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재사용 불가능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한번의 일 처리를 위하여 사용</a:t>
            </a:r>
            <a:r>
              <a:rPr lang="en-US" altLang="ko-KR" dirty="0" smtClean="0"/>
              <a:t>).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내부에서 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을 지정할 수 없음</a:t>
            </a:r>
            <a:r>
              <a:rPr lang="en-US" altLang="ko-KR" dirty="0" smtClean="0"/>
              <a:t>.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78629" y="2949454"/>
            <a:ext cx="3643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객체명</a:t>
            </a:r>
            <a:r>
              <a:rPr lang="en-US" altLang="ko-KR" dirty="0" smtClean="0"/>
              <a:t>.method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 new </a:t>
            </a:r>
            <a:r>
              <a:rPr lang="ko-KR" altLang="en-US" dirty="0" err="1" smtClean="0"/>
              <a:t>부모객체명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method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      .</a:t>
            </a:r>
          </a:p>
          <a:p>
            <a:r>
              <a:rPr lang="en-US" altLang="ko-KR" dirty="0" smtClean="0"/>
              <a:t>      .</a:t>
            </a:r>
          </a:p>
          <a:p>
            <a:r>
              <a:rPr lang="en-US" altLang="ko-KR" dirty="0" smtClean="0"/>
              <a:t>      .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1835" y="2520826"/>
            <a:ext cx="514353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26" y="104344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문자열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문자열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1436583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저장소에 중복되지 않고 하나만 생성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데이터 형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기본형 형식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형식의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기본형 형식으로 생성 되었을 때 같은지에 대한 </a:t>
            </a:r>
            <a:r>
              <a:rPr lang="ko-KR" altLang="en-US" dirty="0" smtClean="0"/>
              <a:t>비교는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          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형식으로 생성 되었을 때 같은 지에 대한 비교는 </a:t>
            </a:r>
            <a:r>
              <a:rPr lang="en-US" altLang="ko-KR" dirty="0" smtClean="0"/>
              <a:t>(             )</a:t>
            </a:r>
            <a:endParaRPr lang="en-US" altLang="ko-KR" dirty="0" smtClean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3563724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String class 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7544" y="3862789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문자열 저장소에 저장된 주소를 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문자열에 대하여 여러 가지 작업을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수행하기 위한 기능을 구현한 클래스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기본형 형식 </a:t>
            </a:r>
            <a:r>
              <a:rPr lang="en-US" altLang="ko-KR" dirty="0" smtClean="0"/>
              <a:t>: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=“hello”;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형식 </a:t>
            </a:r>
            <a:r>
              <a:rPr lang="en-US" altLang="ko-KR" dirty="0" smtClean="0"/>
              <a:t>: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=new String(“hello”);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String class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String class 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7544" y="4422011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생성자가 </a:t>
            </a:r>
            <a:r>
              <a:rPr lang="en-US" altLang="ko-KR" dirty="0" smtClean="0"/>
              <a:t>Overloading</a:t>
            </a:r>
            <a:r>
              <a:rPr lang="ko-KR" altLang="en-US" dirty="0" smtClean="0"/>
              <a:t>되어있으므로 </a:t>
            </a:r>
            <a:r>
              <a:rPr lang="ko-KR" altLang="en-US" dirty="0" smtClean="0"/>
              <a:t>다양한 </a:t>
            </a:r>
            <a:r>
              <a:rPr lang="ko-KR" altLang="en-US" dirty="0" smtClean="0"/>
              <a:t>객체화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746" y="1340768"/>
            <a:ext cx="8667750" cy="284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String class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String class </a:t>
            </a:r>
            <a:r>
              <a:rPr lang="en-US" altLang="ko-KR" b="1" dirty="0" smtClean="0"/>
              <a:t>method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1393651"/>
            <a:ext cx="8715375" cy="491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String class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String class </a:t>
            </a:r>
            <a:r>
              <a:rPr lang="en-US" altLang="ko-KR" b="1" dirty="0" smtClean="0"/>
              <a:t>method</a:t>
            </a:r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612" y="1484784"/>
            <a:ext cx="836486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  </a:t>
            </a:r>
            <a:r>
              <a:rPr lang="en-US" altLang="ko-KR" dirty="0" smtClean="0"/>
              <a:t>Array 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Array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en-US" altLang="ko-KR" b="1" dirty="0" smtClean="0"/>
              <a:t>Array 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7544" y="1475492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동일 </a:t>
            </a:r>
            <a:r>
              <a:rPr lang="ko-KR" altLang="en-US" dirty="0" err="1" smtClean="0"/>
              <a:t>데이터형을</a:t>
            </a:r>
            <a:r>
              <a:rPr lang="ko-KR" altLang="en-US" dirty="0" smtClean="0"/>
              <a:t> 메모리에 나열하여 데이터를 관리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일괄처리 시 사용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고정 </a:t>
            </a:r>
            <a:r>
              <a:rPr lang="ko-KR" altLang="en-US" dirty="0" err="1" smtClean="0"/>
              <a:t>길이형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일차원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배열 지원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58034" y="3140968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err="1" smtClean="0"/>
              <a:t>일차원</a:t>
            </a:r>
            <a:r>
              <a:rPr lang="ko-KR" altLang="en-US" b="1" dirty="0" smtClean="0"/>
              <a:t> 배열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467544" y="350100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행에 열로만 이루어진 배열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열의 개수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.length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사용법 </a:t>
            </a:r>
            <a:r>
              <a:rPr lang="en-US" altLang="ko-KR" dirty="0" smtClean="0"/>
              <a:t>) 1.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[]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=null;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2.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방의갯수</a:t>
            </a:r>
            <a:r>
              <a:rPr lang="en-US" altLang="ko-KR" dirty="0" smtClean="0"/>
              <a:t>];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3568" y="530120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5796136" y="4869160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72200" y="4643844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</a:t>
            </a:r>
            <a:r>
              <a:rPr lang="en-US" altLang="ko-KR" dirty="0" smtClean="0"/>
              <a:t>,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elements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051720" y="530120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530120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016" y="530120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원호 32"/>
          <p:cNvSpPr/>
          <p:nvPr/>
        </p:nvSpPr>
        <p:spPr>
          <a:xfrm rot="10800000">
            <a:off x="755576" y="5589240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0800000">
            <a:off x="2123728" y="5589240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/>
        </p:nvSpPr>
        <p:spPr>
          <a:xfrm rot="10800000">
            <a:off x="3419872" y="5589240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/>
          <p:cNvSpPr/>
          <p:nvPr/>
        </p:nvSpPr>
        <p:spPr>
          <a:xfrm rot="10800000">
            <a:off x="4788024" y="5589240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59632" y="6156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76520" y="6156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3928" y="6165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92080" y="6156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  </a:t>
            </a:r>
            <a:r>
              <a:rPr lang="en-US" altLang="ko-KR" dirty="0" smtClean="0"/>
              <a:t>Array 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Array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126876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2.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방의번호</a:t>
            </a:r>
            <a:r>
              <a:rPr lang="en-US" altLang="ko-KR" dirty="0" smtClean="0"/>
              <a:t>]=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값 사용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방의번호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 예 </a:t>
            </a:r>
            <a:r>
              <a:rPr lang="en-US" altLang="ko-KR" dirty="0" smtClean="0"/>
              <a:t>)  1.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[4];</a:t>
            </a:r>
          </a:p>
          <a:p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83568" y="285293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0 -&gt;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51720" y="285293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285293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016" y="285293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0 -&gt; 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원호 32"/>
          <p:cNvSpPr/>
          <p:nvPr/>
        </p:nvSpPr>
        <p:spPr>
          <a:xfrm rot="10800000">
            <a:off x="755576" y="3140968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0800000">
            <a:off x="2123728" y="3140968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/>
        </p:nvSpPr>
        <p:spPr>
          <a:xfrm rot="10800000">
            <a:off x="3419872" y="3140968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/>
          <p:cNvSpPr/>
          <p:nvPr/>
        </p:nvSpPr>
        <p:spPr>
          <a:xfrm rot="10800000">
            <a:off x="4788024" y="3140968"/>
            <a:ext cx="1224136" cy="720080"/>
          </a:xfrm>
          <a:prstGeom prst="arc">
            <a:avLst>
              <a:gd name="adj1" fmla="val 108793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59632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76520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3928" y="3654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92080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7544" y="4050938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2.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[0]=10; 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[3]=20;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값 사용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번째 방의 값 출력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      0</a:t>
            </a:r>
            <a:r>
              <a:rPr lang="ko-KR" altLang="en-US" dirty="0" err="1" smtClean="0"/>
              <a:t>번째방와</a:t>
            </a:r>
            <a:r>
              <a:rPr lang="ko-KR" altLang="en-US" dirty="0" smtClean="0"/>
              <a:t> 값과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방의 값을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+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  </a:t>
            </a:r>
            <a:r>
              <a:rPr lang="en-US" altLang="ko-KR" dirty="0" smtClean="0"/>
              <a:t>Array 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FF00"/>
                </a:solidFill>
              </a:rPr>
              <a:t>1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Array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14034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행과 열로 이루어진 배열</a:t>
            </a:r>
            <a:r>
              <a:rPr lang="en-US" altLang="ko-KR" dirty="0" smtClean="0"/>
              <a:t>( </a:t>
            </a:r>
            <a:r>
              <a:rPr lang="ko-KR" altLang="en-US" dirty="0" smtClean="0"/>
              <a:t>모든 행에 열의 개수는 같다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83568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51720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016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4" y="4050938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1. </a:t>
            </a:r>
            <a:r>
              <a:rPr lang="ko-KR" altLang="en-US" dirty="0" smtClean="0"/>
              <a:t>선언   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[][]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=null;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2. </a:t>
            </a:r>
            <a:r>
              <a:rPr lang="ko-KR" altLang="en-US" dirty="0" smtClean="0"/>
              <a:t>생성   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행의수</a:t>
            </a:r>
            <a:r>
              <a:rPr lang="en-US" altLang="ko-KR" dirty="0" smtClean="0"/>
              <a:t>][</a:t>
            </a:r>
            <a:r>
              <a:rPr lang="ko-KR" altLang="en-US" dirty="0" err="1" smtClean="0"/>
              <a:t>열의수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3. </a:t>
            </a:r>
            <a:r>
              <a:rPr lang="ko-KR" altLang="en-US" dirty="0" smtClean="0"/>
              <a:t>값 할당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열의번호</a:t>
            </a:r>
            <a:r>
              <a:rPr lang="en-US" altLang="ko-KR" dirty="0" smtClean="0"/>
              <a:t>]=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4. </a:t>
            </a:r>
            <a:r>
              <a:rPr lang="ko-KR" altLang="en-US" dirty="0" smtClean="0"/>
              <a:t>값 사용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열의번호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행의 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.length</a:t>
            </a:r>
          </a:p>
          <a:p>
            <a:r>
              <a:rPr lang="ko-KR" altLang="en-US" dirty="0" smtClean="0"/>
              <a:t>열의 개수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].length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 배열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683568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19872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16016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568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51720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16016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  </a:t>
            </a:r>
            <a:r>
              <a:rPr lang="en-US" altLang="ko-KR" dirty="0" smtClean="0"/>
              <a:t>Array 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FF00"/>
                </a:solidFill>
              </a:rPr>
              <a:t>1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Array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14034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면과 행과 열로 이루어진 배열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83568" y="213285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51720" y="213285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213285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016" y="213285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4" y="41450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1. </a:t>
            </a:r>
            <a:r>
              <a:rPr lang="ko-KR" altLang="en-US" dirty="0" smtClean="0"/>
              <a:t>선언   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[][][]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=null;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2. </a:t>
            </a:r>
            <a:r>
              <a:rPr lang="ko-KR" altLang="en-US" dirty="0" smtClean="0"/>
              <a:t>생성   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면의수</a:t>
            </a:r>
            <a:r>
              <a:rPr lang="en-US" altLang="ko-KR" dirty="0" smtClean="0"/>
              <a:t>][</a:t>
            </a:r>
            <a:r>
              <a:rPr lang="ko-KR" altLang="en-US" dirty="0" err="1" smtClean="0"/>
              <a:t>행</a:t>
            </a:r>
            <a:r>
              <a:rPr lang="ko-KR" altLang="en-US" dirty="0" err="1" smtClean="0"/>
              <a:t>의수</a:t>
            </a:r>
            <a:r>
              <a:rPr lang="en-US" altLang="ko-KR" dirty="0" smtClean="0"/>
              <a:t>][</a:t>
            </a:r>
            <a:r>
              <a:rPr lang="ko-KR" altLang="en-US" dirty="0" err="1" smtClean="0"/>
              <a:t>열의수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3. </a:t>
            </a:r>
            <a:r>
              <a:rPr lang="ko-KR" altLang="en-US" dirty="0" smtClean="0"/>
              <a:t>값 할당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면의번호</a:t>
            </a:r>
            <a:r>
              <a:rPr lang="en-US" altLang="ko-KR" dirty="0" smtClean="0"/>
              <a:t>][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열의번호</a:t>
            </a:r>
            <a:r>
              <a:rPr lang="en-US" altLang="ko-KR" dirty="0" smtClean="0"/>
              <a:t>]=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4. </a:t>
            </a:r>
            <a:r>
              <a:rPr lang="ko-KR" altLang="en-US" dirty="0" smtClean="0"/>
              <a:t>값 사용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면의번호</a:t>
            </a:r>
            <a:r>
              <a:rPr lang="en-US" altLang="ko-KR" dirty="0" smtClean="0"/>
              <a:t>][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열의번호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면의 </a:t>
            </a:r>
            <a:r>
              <a:rPr lang="ko-KR" altLang="en-US" dirty="0" err="1" smtClean="0"/>
              <a:t>갯</a:t>
            </a:r>
            <a:r>
              <a:rPr lang="ko-KR" altLang="en-US" dirty="0" err="1" smtClean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.length, </a:t>
            </a:r>
            <a:r>
              <a:rPr lang="ko-KR" altLang="en-US" dirty="0" smtClean="0"/>
              <a:t>행의 개수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면의번호</a:t>
            </a:r>
            <a:r>
              <a:rPr lang="en-US" altLang="ko-KR" dirty="0" smtClean="0"/>
              <a:t>].length, </a:t>
            </a:r>
          </a:p>
          <a:p>
            <a:r>
              <a:rPr lang="ko-KR" altLang="en-US" dirty="0" smtClean="0"/>
              <a:t>열의 </a:t>
            </a:r>
            <a:r>
              <a:rPr lang="ko-KR" altLang="en-US" dirty="0" err="1" smtClean="0"/>
              <a:t>갯</a:t>
            </a:r>
            <a:r>
              <a:rPr lang="ko-KR" altLang="en-US" dirty="0" err="1" smtClean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면의번호</a:t>
            </a:r>
            <a:r>
              <a:rPr lang="en-US" altLang="ko-KR" dirty="0" smtClean="0"/>
              <a:t>][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].length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차원 배열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683568" y="278092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19872" y="278092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16016" y="278092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568" y="342900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51720" y="342900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342900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16016" y="342900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7904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44208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40352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07904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44208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40352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07904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76056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44208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352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6056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Java SE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버전별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특징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526" y="1124744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JDK 1.0a 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75048" y="1484784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- 1994</a:t>
            </a:r>
            <a:r>
              <a:rPr lang="ko-KR" altLang="en-US" dirty="0" smtClean="0"/>
              <a:t>년 최초 발표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67532" y="1988840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JDK 1.0a2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577054" y="233958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- 1995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정식 발표</a:t>
            </a:r>
            <a:r>
              <a:rPr lang="en-US" altLang="ko-KR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283" y="2790220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JDK 1.1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587805" y="314096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Inner Class, Java Beans, RMI </a:t>
            </a:r>
            <a:r>
              <a:rPr lang="ko-KR" altLang="en-US" dirty="0" smtClean="0"/>
              <a:t>등 추가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67532" y="3645024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J2SE 1.2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577054" y="399577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GUI, JIT, CORE </a:t>
            </a:r>
            <a:r>
              <a:rPr lang="ko-KR" altLang="en-US" dirty="0" smtClean="0"/>
              <a:t>등이 추가 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en-US" altLang="ko-KR" dirty="0" smtClean="0"/>
              <a:t>  (JCP(Java Community Process)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, JSR(Java Specification Request)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7532" y="4653136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J2SE 1.3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577054" y="5003884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HotSpot</a:t>
            </a:r>
            <a:r>
              <a:rPr lang="en-US" altLang="ko-KR" dirty="0" smtClean="0"/>
              <a:t> JVM, JNDI, </a:t>
            </a:r>
            <a:r>
              <a:rPr lang="en-US" altLang="ko-KR" dirty="0" err="1" smtClean="0"/>
              <a:t>JavaSound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추가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67532" y="5517232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J2SE 1.4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577054" y="586798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Non-Blocking IO, XML, Java Web Start </a:t>
            </a:r>
            <a:r>
              <a:rPr lang="ko-KR" altLang="en-US" dirty="0" smtClean="0"/>
              <a:t>등 추가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  </a:t>
            </a:r>
            <a:r>
              <a:rPr lang="en-US" altLang="ko-KR" dirty="0" smtClean="0"/>
              <a:t>Array 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FF00"/>
                </a:solidFill>
              </a:rPr>
              <a:t>1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Array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14034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행마다 열의 개수가 다른 배열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83568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51720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184482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4" y="393305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1. </a:t>
            </a:r>
            <a:r>
              <a:rPr lang="ko-KR" altLang="en-US" dirty="0" smtClean="0"/>
              <a:t>선언   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[][]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=null;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2. </a:t>
            </a:r>
            <a:r>
              <a:rPr lang="ko-KR" altLang="en-US" dirty="0" smtClean="0"/>
              <a:t>생성   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</a:t>
            </a:r>
            <a:r>
              <a:rPr lang="ko-KR" altLang="en-US" dirty="0" err="1" smtClean="0"/>
              <a:t>의수</a:t>
            </a:r>
            <a:r>
              <a:rPr lang="en-US" altLang="ko-KR" dirty="0" smtClean="0"/>
              <a:t>][];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3. </a:t>
            </a:r>
            <a:r>
              <a:rPr lang="ko-KR" altLang="en-US" dirty="0" smtClean="0"/>
              <a:t>값 할당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열의번호</a:t>
            </a:r>
            <a:r>
              <a:rPr lang="en-US" altLang="ko-KR" dirty="0" smtClean="0"/>
              <a:t>]=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4. </a:t>
            </a:r>
            <a:r>
              <a:rPr lang="ko-KR" altLang="en-US" dirty="0" smtClean="0"/>
              <a:t>값 사용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열의번호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행의 개수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.length, </a:t>
            </a:r>
          </a:p>
          <a:p>
            <a:r>
              <a:rPr lang="ko-KR" altLang="en-US" dirty="0" smtClean="0"/>
              <a:t>열의 </a:t>
            </a:r>
            <a:r>
              <a:rPr lang="ko-KR" altLang="en-US" dirty="0" err="1" smtClean="0"/>
              <a:t>갯</a:t>
            </a:r>
            <a:r>
              <a:rPr lang="ko-KR" altLang="en-US" dirty="0" err="1" smtClean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행의번호</a:t>
            </a:r>
            <a:r>
              <a:rPr lang="en-US" altLang="ko-KR" dirty="0" smtClean="0"/>
              <a:t>].length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가변 배열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683568" y="249289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568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51720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8024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166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14.  </a:t>
            </a:r>
            <a:r>
              <a:rPr lang="en-US" altLang="ko-KR" dirty="0" smtClean="0"/>
              <a:t>class-2  (</a:t>
            </a:r>
            <a:r>
              <a:rPr lang="ko-KR" altLang="en-US" dirty="0" smtClean="0"/>
              <a:t>상</a:t>
            </a:r>
            <a:r>
              <a:rPr lang="ko-KR" altLang="en-US" dirty="0" smtClean="0"/>
              <a:t>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FF00"/>
                </a:solidFill>
              </a:rPr>
              <a:t>1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Inheritance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1403484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단일 상속만 지원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코드의 재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부모클래스의 자원을 자식클래스에서 사용</a:t>
            </a:r>
            <a:r>
              <a:rPr lang="en-US" altLang="ko-KR" dirty="0" smtClean="0"/>
              <a:t>).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자식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키워드로 상속받을 부모 클래스 선택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자바 모든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부모클래스</a:t>
            </a:r>
            <a:r>
              <a:rPr lang="en-US" altLang="ko-KR" dirty="0" smtClean="0"/>
              <a:t>- Object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자식 클래스는 부모클래스의 기능을 사용하면서 기능 확장을 하기 위해 작성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문법 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부모클래스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}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en-US" altLang="ko-KR" b="1" dirty="0" smtClean="0"/>
              <a:t>inheritance 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1259632" y="4077072"/>
            <a:ext cx="21602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  Escape Character)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자바 특수문자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052736"/>
            <a:ext cx="80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Escape Character 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67544" y="141277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문자열 내에서 정의하는 문자로 사용시 정해진 일을 수행함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39552" y="1916832"/>
          <a:ext cx="8103274" cy="418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317324"/>
              </a:tblGrid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특수문자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동작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Tab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New line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Cursor return.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\\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\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en-US" altLang="ko-KR" sz="1600" dirty="0" smtClean="0"/>
                        <a:t>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backspace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\f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Form feed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51" y="144963"/>
            <a:ext cx="8964488" cy="623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3528" y="5877272"/>
            <a:ext cx="27735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Ⓒ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wooshin.Kwak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 All rights reserved.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Java SE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버전별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특징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532" y="1268760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J2SE 5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577054" y="161950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Generic, Annotation, </a:t>
            </a:r>
            <a:r>
              <a:rPr lang="en-US" altLang="ko-KR" dirty="0" err="1" smtClean="0"/>
              <a:t>Autoboxing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unboxing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Enumeraton</a:t>
            </a:r>
            <a:r>
              <a:rPr lang="ko-KR" altLang="en-US" dirty="0" smtClean="0"/>
              <a:t>등 추가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78283" y="2060848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Java SE 6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587805" y="241159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2006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Scripting Language Support, Java Compiler API, </a:t>
            </a:r>
          </a:p>
          <a:p>
            <a:r>
              <a:rPr lang="en-US" altLang="ko-KR" dirty="0" smtClean="0"/>
              <a:t>  Rhino Java Script Engine </a:t>
            </a:r>
            <a:r>
              <a:rPr lang="ko-KR" altLang="en-US" dirty="0" smtClean="0"/>
              <a:t>기본 탑재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향후버전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GPL</a:t>
            </a:r>
            <a:r>
              <a:rPr lang="ko-KR" altLang="en-US" dirty="0" smtClean="0"/>
              <a:t>로 출시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67532" y="3007985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Java SE 7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577054" y="3358733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try~catch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자원 관리</a:t>
            </a:r>
            <a:r>
              <a:rPr lang="en-US" altLang="ko-KR" dirty="0" smtClean="0"/>
              <a:t>, &lt;&gt;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en-US" altLang="ko-KR" dirty="0" smtClean="0"/>
              <a:t>   decimal literal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‘_’ </a:t>
            </a:r>
            <a:r>
              <a:rPr lang="ko-KR" altLang="en-US" dirty="0" smtClean="0"/>
              <a:t>사용 등</a:t>
            </a:r>
            <a:r>
              <a:rPr lang="en-US" altLang="ko-KR" dirty="0" smtClean="0"/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287" y="3933056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Java SE 8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584809" y="428380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Rhino Java Script Engine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Nashorn</a:t>
            </a:r>
            <a:r>
              <a:rPr lang="en-US" altLang="ko-KR" dirty="0" smtClean="0"/>
              <a:t> Java Script Engine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Lambda Expression</a:t>
            </a:r>
            <a:r>
              <a:rPr lang="ko-KR" altLang="en-US" dirty="0" smtClean="0"/>
              <a:t>등 추가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7532" y="4952201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Java SE 9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577054" y="530294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Project Jigsaw </a:t>
            </a:r>
            <a:r>
              <a:rPr lang="ko-KR" altLang="en-US" dirty="0" smtClean="0"/>
              <a:t>기반으로  </a:t>
            </a:r>
            <a:r>
              <a:rPr lang="en-US" altLang="ko-KR" dirty="0" smtClean="0"/>
              <a:t>Runtime Module </a:t>
            </a:r>
            <a:r>
              <a:rPr lang="ko-KR" altLang="en-US" dirty="0" smtClean="0"/>
              <a:t>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JShell</a:t>
            </a:r>
            <a:r>
              <a:rPr lang="ko-KR" altLang="en-US" dirty="0" smtClean="0"/>
              <a:t>등 추가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Propertie</a:t>
            </a:r>
            <a:r>
              <a:rPr lang="en-US" altLang="ko-KR" dirty="0" smtClean="0"/>
              <a:t> file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지원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Java </a:t>
            </a:r>
            <a:r>
              <a:rPr lang="ko-KR" altLang="en-US" dirty="0" smtClean="0"/>
              <a:t>프로그래밍 작성방법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Java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코딩순서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532" y="1130842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CUI(Character User Interface) </a:t>
            </a:r>
            <a:r>
              <a:rPr lang="ko-KR" altLang="en-US" b="1" dirty="0" smtClean="0"/>
              <a:t>환경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8283" y="1700808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Source Code </a:t>
            </a:r>
            <a:r>
              <a:rPr lang="ko-KR" altLang="en-US" b="1" dirty="0" smtClean="0"/>
              <a:t>작성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8283" y="2780928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Save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8283" y="3707740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Compile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8283" y="4715852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Run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JVM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Java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실행환경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532" y="1130842"/>
            <a:ext cx="42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•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실행순서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857224" y="2214554"/>
            <a:ext cx="2643206" cy="3714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929190" y="2214554"/>
            <a:ext cx="3143272" cy="3714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57224" y="1643050"/>
            <a:ext cx="2643206" cy="5619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Compile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time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929190" y="1643050"/>
            <a:ext cx="3143272" cy="5619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</a:rPr>
              <a:t>Run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time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" name="그림 23" descr="do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04" y="2428869"/>
            <a:ext cx="928694" cy="92869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76500" y="3286124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Test.java</a:t>
            </a:r>
            <a:endParaRPr lang="ko-KR" altLang="en-US" dirty="0"/>
          </a:p>
        </p:txBody>
      </p:sp>
      <p:pic>
        <p:nvPicPr>
          <p:cNvPr id="27" name="그림 26" descr="do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04" y="4500571"/>
            <a:ext cx="928694" cy="928693"/>
          </a:xfrm>
          <a:prstGeom prst="rect">
            <a:avLst/>
          </a:prstGeom>
        </p:spPr>
      </p:pic>
      <p:sp>
        <p:nvSpPr>
          <p:cNvPr id="29" name="아래쪽 화살표 28"/>
          <p:cNvSpPr/>
          <p:nvPr/>
        </p:nvSpPr>
        <p:spPr bwMode="auto">
          <a:xfrm>
            <a:off x="2000232" y="3643314"/>
            <a:ext cx="142876" cy="785818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662" y="385762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javac.exe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71604" y="5357826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Test.class</a:t>
            </a:r>
            <a:endParaRPr lang="ko-KR" altLang="en-US" dirty="0"/>
          </a:p>
        </p:txBody>
      </p:sp>
      <p:sp>
        <p:nvSpPr>
          <p:cNvPr id="32" name="위쪽 화살표 31"/>
          <p:cNvSpPr/>
          <p:nvPr/>
        </p:nvSpPr>
        <p:spPr bwMode="auto">
          <a:xfrm rot="2820000" flipH="1">
            <a:off x="4023172" y="1845007"/>
            <a:ext cx="190716" cy="3661387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022" y="3357562"/>
            <a:ext cx="1129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Network</a:t>
            </a:r>
          </a:p>
          <a:p>
            <a:r>
              <a:rPr lang="en-US" altLang="ko-KR" b="1" dirty="0" smtClean="0"/>
              <a:t>/ Local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5715008" y="2285992"/>
            <a:ext cx="1785950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Class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loader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572132" y="2928934"/>
            <a:ext cx="2143140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Byte code verifier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072066" y="3786190"/>
            <a:ext cx="1500198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Interpreter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786578" y="3786190"/>
            <a:ext cx="1214446" cy="1214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JIT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generator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143504" y="4643446"/>
            <a:ext cx="1500198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Runtime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214942" y="5500702"/>
            <a:ext cx="278608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Hardward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아래쪽 화살표 39"/>
          <p:cNvSpPr/>
          <p:nvPr/>
        </p:nvSpPr>
        <p:spPr bwMode="auto">
          <a:xfrm>
            <a:off x="6572264" y="2714620"/>
            <a:ext cx="142876" cy="142876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아래쪽 화살표 40"/>
          <p:cNvSpPr/>
          <p:nvPr/>
        </p:nvSpPr>
        <p:spPr bwMode="auto">
          <a:xfrm rot="-2280000">
            <a:off x="6884020" y="3365203"/>
            <a:ext cx="118053" cy="35719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아래쪽 화살표 41"/>
          <p:cNvSpPr/>
          <p:nvPr/>
        </p:nvSpPr>
        <p:spPr bwMode="auto">
          <a:xfrm rot="1620000">
            <a:off x="6432597" y="3356043"/>
            <a:ext cx="118053" cy="35719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아래쪽 화살표 42"/>
          <p:cNvSpPr/>
          <p:nvPr/>
        </p:nvSpPr>
        <p:spPr bwMode="auto">
          <a:xfrm>
            <a:off x="5857884" y="4214818"/>
            <a:ext cx="142876" cy="35719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아래쪽 화살표 43"/>
          <p:cNvSpPr/>
          <p:nvPr/>
        </p:nvSpPr>
        <p:spPr bwMode="auto">
          <a:xfrm>
            <a:off x="5857884" y="5072074"/>
            <a:ext cx="142876" cy="35719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아래쪽 화살표 44"/>
          <p:cNvSpPr/>
          <p:nvPr/>
        </p:nvSpPr>
        <p:spPr bwMode="auto">
          <a:xfrm>
            <a:off x="7358082" y="5072074"/>
            <a:ext cx="142876" cy="35719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07125" y="678637"/>
            <a:ext cx="214314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4282" y="571480"/>
            <a:ext cx="8643998" cy="1588"/>
          </a:xfrm>
          <a:prstGeom prst="line">
            <a:avLst/>
          </a:prstGeom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58" y="142852"/>
            <a:ext cx="46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JVM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C:\Users\sujin\Desktop\m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6353175"/>
            <a:ext cx="1362075" cy="504825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15587"/>
            <a:ext cx="5328592" cy="33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9552" y="620819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JVM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메모리 구조 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-1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6381328"/>
            <a:ext cx="84969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826" y="1268760"/>
            <a:ext cx="52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 </a:t>
            </a:r>
            <a:r>
              <a:rPr lang="ko-KR" altLang="en-US" dirty="0" smtClean="0"/>
              <a:t>메모리 구조 </a:t>
            </a:r>
            <a:r>
              <a:rPr lang="en-US" altLang="ko-KR" dirty="0" smtClean="0"/>
              <a:t>(Java SE 7 (JDK1.7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12290" name="Picture 2" descr="https://upload.wikimedia.org/wikipedia/commons/d/dd/JvmSpec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628800"/>
            <a:ext cx="8892480" cy="432048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409498" y="5949280"/>
            <a:ext cx="233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 java.sun.com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3587</Words>
  <Application>Microsoft Office PowerPoint</Application>
  <PresentationFormat>화면 슬라이드 쇼(4:3)</PresentationFormat>
  <Paragraphs>805</Paragraphs>
  <Slides>53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sujin</dc:creator>
  <cp:lastModifiedBy>sujin</cp:lastModifiedBy>
  <cp:revision>1457</cp:revision>
  <dcterms:created xsi:type="dcterms:W3CDTF">2016-03-02T14:20:33Z</dcterms:created>
  <dcterms:modified xsi:type="dcterms:W3CDTF">2018-01-17T15:44:46Z</dcterms:modified>
</cp:coreProperties>
</file>