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92" r:id="rId4"/>
    <p:sldId id="293" r:id="rId5"/>
    <p:sldId id="272" r:id="rId6"/>
    <p:sldId id="275" r:id="rId7"/>
    <p:sldId id="276" r:id="rId8"/>
    <p:sldId id="290" r:id="rId9"/>
    <p:sldId id="291" r:id="rId10"/>
    <p:sldId id="273" r:id="rId11"/>
    <p:sldId id="274" r:id="rId12"/>
    <p:sldId id="279" r:id="rId13"/>
    <p:sldId id="280" r:id="rId14"/>
    <p:sldId id="281" r:id="rId15"/>
    <p:sldId id="271" r:id="rId16"/>
    <p:sldId id="283" r:id="rId17"/>
    <p:sldId id="284" r:id="rId18"/>
    <p:sldId id="282" r:id="rId19"/>
    <p:sldId id="285" r:id="rId20"/>
    <p:sldId id="286" r:id="rId21"/>
    <p:sldId id="288" r:id="rId22"/>
    <p:sldId id="287" r:id="rId23"/>
    <p:sldId id="289" r:id="rId24"/>
    <p:sldId id="258" r:id="rId25"/>
    <p:sldId id="267" r:id="rId26"/>
    <p:sldId id="259" r:id="rId27"/>
    <p:sldId id="268" r:id="rId28"/>
    <p:sldId id="269" r:id="rId29"/>
    <p:sldId id="27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D8DDE-AA98-A58A-3B4D-C85C723E7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39F0D1-06CB-EEC5-2F13-33C7E641F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CA308-3A19-67A3-89F0-198FFDDC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09E8-5862-47B4-9254-F42296BA551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26B2B-270C-1126-007D-5E1AABD5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F54C4-C02D-0023-13E1-E76F6F18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785E-4878-4313-950D-472FADA6F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7E08B-15A3-AC5D-8CC1-2AA73D98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34AF40-6148-CFF2-234B-BAD70BFA3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92330-A224-9B38-B216-CB119B26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09E8-5862-47B4-9254-F42296BA551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F4F00-0725-9752-6F2D-155094B6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15244-3A6E-72AE-CD99-8A3E5748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785E-4878-4313-950D-472FADA6F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15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89485A-AA71-C669-BA09-662738914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38AD03-7756-9450-3E50-291E2DFC5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861C7-7767-A9B7-78AE-9F06069D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09E8-5862-47B4-9254-F42296BA551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29FA8-60D8-D139-2CC6-D2378AFB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CF8EC-5244-4CD1-06AE-00BEC7FC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785E-4878-4313-950D-472FADA6F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76C66-77B7-19D6-300B-928CBFC9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95278-0BE3-D977-6756-66ADC595A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7BCE8-D8D8-8E5D-B557-1A060179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09E8-5862-47B4-9254-F42296BA551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DA325-70D0-811B-ACD2-7C290A1A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27555-642F-519C-4753-18B63092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785E-4878-4313-950D-472FADA6F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5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4FD8D-3B55-3297-1C4E-D6FF54C0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883D9-3312-C504-7A06-D7156B86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8E0A4-14BE-5969-4481-630E4C6D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09E8-5862-47B4-9254-F42296BA551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8A2CF-DAF2-88DA-2C46-4319F79C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59A51-D5FD-89E3-8391-7F7F9671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785E-4878-4313-950D-472FADA6F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64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F9E6F-3537-AFCD-7CBA-B14DA501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EC4D3-BDC5-3E27-78A7-A5CFDAB67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2A43AE-7778-05DA-6A1F-9E32774C7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2F2C6-E6BB-654F-0863-BC05AB64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09E8-5862-47B4-9254-F42296BA551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83144-A868-65F8-40B9-20662463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E06EBB-03B9-DDA8-1B9C-77C18CAB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785E-4878-4313-950D-472FADA6F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7B813-ADCB-6BBB-6179-48429A9C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8BB71-F233-C3E3-B66B-24B3513D8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DDFB24-0899-6051-C584-ED590183F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E630B1-DD7C-1044-83E0-A81550635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CB112A-2973-0516-B3CF-E9BCC9B40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AFBD95-7F04-FD10-9BD2-E1B2FB20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09E8-5862-47B4-9254-F42296BA551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471B4C-0F18-AABB-B247-2FED4E2F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377B9E-7E83-1315-CDF0-DCA93616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785E-4878-4313-950D-472FADA6F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90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CBE6D-CA76-7F0C-909B-85E85765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E8D55-50C4-A43A-ED59-91BDD8B8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09E8-5862-47B4-9254-F42296BA551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013151-8800-8266-C924-590F1892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FD8A67-2F17-506B-B216-53943099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785E-4878-4313-950D-472FADA6F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4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D6DA8-FB48-FD14-DACF-F82BEEA0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09E8-5862-47B4-9254-F42296BA551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D70300-A9B4-C56D-9967-42DD65D2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91EFB8-4476-99AB-1D4F-23E6241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785E-4878-4313-950D-472FADA6F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3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0D01E-D672-8CEB-4CA3-198C6804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59332-5E27-E413-E212-F1A7D635B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78411-488B-3D6A-A7C0-8C347DE7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E28F4-9C5F-6341-5DAA-06B710B9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09E8-5862-47B4-9254-F42296BA551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442E4F-2FD3-52A0-580C-030A883D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BA4E2-6D43-65CD-A306-BD90B4CE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785E-4878-4313-950D-472FADA6F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10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55B83-5223-5536-1579-65819FEE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892786-DC32-4E9E-71A5-49C813944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E7B449-9458-7CA1-6DC8-9926A942C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4DB847-F318-DB86-5575-EA8EE50A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09E8-5862-47B4-9254-F42296BA551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677323-070A-7C68-C38F-316E0AC6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E92CE1-8CEC-C2B0-3088-089389B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785E-4878-4313-950D-472FADA6F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79D983-2845-E856-B97F-31882880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33D3E-E5B9-EE21-0410-A63EEA9A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9550B-2F79-342C-A1EE-1EA4750AC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B09E8-5862-47B4-9254-F42296BA551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45299-7858-CBE1-EECB-F1AD222D8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A8280-23BF-56FE-4F58-8AC5DD73D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785E-4878-4313-950D-472FADA6F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1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jdaily.com/article.php?aid=1653525752575459227" TargetMode="External"/><Relationship Id="rId2" Type="http://schemas.openxmlformats.org/officeDocument/2006/relationships/hyperlink" Target="https://blog.naver.com/jbesosik/22273819545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07F98E-4073-7246-AD87-6876645FC0C4}"/>
              </a:ext>
            </a:extLst>
          </p:cNvPr>
          <p:cNvSpPr/>
          <p:nvPr/>
        </p:nvSpPr>
        <p:spPr>
          <a:xfrm>
            <a:off x="609600" y="475129"/>
            <a:ext cx="11125200" cy="60332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5ECBE77-3045-D709-7E29-064AB0A5131B}"/>
              </a:ext>
            </a:extLst>
          </p:cNvPr>
          <p:cNvSpPr/>
          <p:nvPr/>
        </p:nvSpPr>
        <p:spPr>
          <a:xfrm>
            <a:off x="2339788" y="2115670"/>
            <a:ext cx="1855694" cy="1308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농구 예약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7E4C4D-0616-6363-A636-29BB8EEE4BF2}"/>
              </a:ext>
            </a:extLst>
          </p:cNvPr>
          <p:cNvSpPr/>
          <p:nvPr/>
        </p:nvSpPr>
        <p:spPr>
          <a:xfrm>
            <a:off x="7996518" y="2106704"/>
            <a:ext cx="1855694" cy="1308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축구 예약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C85D3DF-5E41-7CEF-0DF6-27BBCE016D0B}"/>
              </a:ext>
            </a:extLst>
          </p:cNvPr>
          <p:cNvSpPr/>
          <p:nvPr/>
        </p:nvSpPr>
        <p:spPr>
          <a:xfrm>
            <a:off x="2770094" y="3818965"/>
            <a:ext cx="995082" cy="995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농구</a:t>
            </a:r>
            <a:endParaRPr lang="en-US" altLang="ko-KR" dirty="0"/>
          </a:p>
          <a:p>
            <a:pPr algn="ctr"/>
            <a:r>
              <a:rPr lang="ko-KR" altLang="en-US" dirty="0" err="1"/>
              <a:t>커뮤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B94853-7512-46FE-447C-A088B468FE37}"/>
              </a:ext>
            </a:extLst>
          </p:cNvPr>
          <p:cNvSpPr/>
          <p:nvPr/>
        </p:nvSpPr>
        <p:spPr>
          <a:xfrm>
            <a:off x="8426824" y="3818965"/>
            <a:ext cx="995082" cy="995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농구</a:t>
            </a:r>
            <a:endParaRPr lang="en-US" altLang="ko-KR" dirty="0"/>
          </a:p>
          <a:p>
            <a:pPr algn="ctr"/>
            <a:r>
              <a:rPr lang="ko-KR" altLang="en-US" dirty="0" err="1"/>
              <a:t>커뮤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14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8A1559-EC4D-2C00-4AB7-795D75110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5"/>
          <a:stretch/>
        </p:blipFill>
        <p:spPr>
          <a:xfrm>
            <a:off x="3074894" y="1097280"/>
            <a:ext cx="8789492" cy="5402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C370E8-EF45-E6A1-C558-8132C754C535}"/>
              </a:ext>
            </a:extLst>
          </p:cNvPr>
          <p:cNvSpPr txBox="1"/>
          <p:nvPr/>
        </p:nvSpPr>
        <p:spPr>
          <a:xfrm>
            <a:off x="412377" y="277906"/>
            <a:ext cx="98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AGODA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D83E6-5045-95CD-4975-EC259E517985}"/>
              </a:ext>
            </a:extLst>
          </p:cNvPr>
          <p:cNvSpPr txBox="1"/>
          <p:nvPr/>
        </p:nvSpPr>
        <p:spPr>
          <a:xfrm>
            <a:off x="168293" y="1097280"/>
            <a:ext cx="255069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검색 항목을 한 곳에서</a:t>
            </a:r>
            <a:endParaRPr lang="en-US" altLang="ko-KR" dirty="0"/>
          </a:p>
          <a:p>
            <a:r>
              <a:rPr lang="ko-KR" altLang="en-US" dirty="0"/>
              <a:t>설정할 수 있도록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농구</a:t>
            </a:r>
            <a:r>
              <a:rPr lang="en-US" altLang="ko-KR" dirty="0"/>
              <a:t>, </a:t>
            </a:r>
            <a:r>
              <a:rPr lang="ko-KR" altLang="en-US" dirty="0"/>
              <a:t>축구 대관</a:t>
            </a:r>
            <a:r>
              <a:rPr lang="en-US" altLang="ko-KR" dirty="0"/>
              <a:t> or </a:t>
            </a:r>
          </a:p>
          <a:p>
            <a:r>
              <a:rPr lang="ko-KR" altLang="en-US" dirty="0"/>
              <a:t>농구</a:t>
            </a:r>
            <a:r>
              <a:rPr lang="en-US" altLang="ko-KR" dirty="0"/>
              <a:t>, </a:t>
            </a:r>
            <a:r>
              <a:rPr lang="ko-KR" altLang="en-US" dirty="0"/>
              <a:t>축구 코칭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47BF09-E66E-6663-EFFC-60C4C6981C13}"/>
              </a:ext>
            </a:extLst>
          </p:cNvPr>
          <p:cNvSpPr/>
          <p:nvPr/>
        </p:nvSpPr>
        <p:spPr>
          <a:xfrm>
            <a:off x="4607860" y="2752166"/>
            <a:ext cx="5773270" cy="788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881B3B94-7D99-D757-DA40-6825D29627F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718991" y="1697445"/>
            <a:ext cx="1888869" cy="144916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80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A12702-EB49-4ADF-2DD9-FBCC228B6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4"/>
          <a:stretch/>
        </p:blipFill>
        <p:spPr>
          <a:xfrm>
            <a:off x="3203234" y="1001761"/>
            <a:ext cx="8495707" cy="5228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81FEA-DFBE-2F17-FFB0-6F3E21571297}"/>
              </a:ext>
            </a:extLst>
          </p:cNvPr>
          <p:cNvSpPr txBox="1"/>
          <p:nvPr/>
        </p:nvSpPr>
        <p:spPr>
          <a:xfrm>
            <a:off x="168293" y="1097280"/>
            <a:ext cx="250741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멘 위에서 내려오면</a:t>
            </a:r>
            <a:endParaRPr lang="en-US" altLang="ko-KR" dirty="0"/>
          </a:p>
          <a:p>
            <a:r>
              <a:rPr lang="ko-KR" altLang="en-US" dirty="0"/>
              <a:t>상단에 날짜와 위치를</a:t>
            </a:r>
            <a:endParaRPr lang="en-US" altLang="ko-KR" dirty="0"/>
          </a:p>
          <a:p>
            <a:r>
              <a:rPr lang="ko-KR" altLang="en-US" dirty="0"/>
              <a:t>검색할 수 있는 </a:t>
            </a:r>
            <a:r>
              <a:rPr lang="ko-KR" altLang="en-US" dirty="0" err="1"/>
              <a:t>검색바</a:t>
            </a:r>
            <a:endParaRPr lang="en-US" altLang="ko-KR" dirty="0"/>
          </a:p>
          <a:p>
            <a:r>
              <a:rPr lang="ko-KR" altLang="en-US" dirty="0"/>
              <a:t>고정됨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3D5A61-4BDE-EBAF-83EE-BEE4962140FC}"/>
              </a:ext>
            </a:extLst>
          </p:cNvPr>
          <p:cNvSpPr/>
          <p:nvPr/>
        </p:nvSpPr>
        <p:spPr>
          <a:xfrm>
            <a:off x="4150660" y="1281953"/>
            <a:ext cx="6571128" cy="645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B92A31D-CCAD-A73B-1B40-90EF1C18C6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675711" y="1604683"/>
            <a:ext cx="1474949" cy="92762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92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80A528-71E6-F519-CE51-F879EB8BF5FA}"/>
              </a:ext>
            </a:extLst>
          </p:cNvPr>
          <p:cNvSpPr txBox="1"/>
          <p:nvPr/>
        </p:nvSpPr>
        <p:spPr>
          <a:xfrm>
            <a:off x="1810871" y="868378"/>
            <a:ext cx="686758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리스트 페이지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초기 화면</a:t>
            </a:r>
            <a:endParaRPr lang="en-US" altLang="ko-KR" dirty="0"/>
          </a:p>
          <a:p>
            <a:r>
              <a:rPr lang="en-US" altLang="ko-KR" dirty="0"/>
              <a:t>  :</a:t>
            </a:r>
            <a:r>
              <a:rPr lang="ko-KR" altLang="en-US" dirty="0"/>
              <a:t> 당일</a:t>
            </a:r>
            <a:r>
              <a:rPr lang="en-US" altLang="ko-KR" dirty="0"/>
              <a:t>, </a:t>
            </a:r>
            <a:r>
              <a:rPr lang="ko-KR" altLang="en-US" dirty="0"/>
              <a:t>서울 지역의 정보 나열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지역 검색 가능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해당 날짜</a:t>
            </a:r>
            <a:r>
              <a:rPr lang="en-US" altLang="ko-KR" dirty="0"/>
              <a:t>, </a:t>
            </a:r>
            <a:r>
              <a:rPr lang="ko-KR" altLang="en-US" dirty="0"/>
              <a:t>지역 검색 후 리스트 표시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경기장의 특징</a:t>
            </a:r>
            <a:r>
              <a:rPr lang="en-US" altLang="ko-KR" dirty="0"/>
              <a:t>(</a:t>
            </a:r>
            <a:r>
              <a:rPr lang="ko-KR" altLang="en-US" dirty="0"/>
              <a:t>샤워실</a:t>
            </a:r>
            <a:r>
              <a:rPr lang="en-US" altLang="ko-KR" dirty="0"/>
              <a:t>, </a:t>
            </a:r>
            <a:r>
              <a:rPr lang="ko-KR" altLang="en-US" dirty="0"/>
              <a:t>조끼</a:t>
            </a:r>
            <a:r>
              <a:rPr lang="en-US" altLang="ko-KR" dirty="0"/>
              <a:t>, </a:t>
            </a:r>
            <a:r>
              <a:rPr lang="ko-KR" altLang="en-US" dirty="0"/>
              <a:t>주차장 등</a:t>
            </a:r>
            <a:r>
              <a:rPr lang="en-US" altLang="ko-KR" dirty="0"/>
              <a:t>) </a:t>
            </a:r>
            <a:r>
              <a:rPr lang="ko-KR" altLang="en-US" dirty="0"/>
              <a:t>간단한 특징 보여줌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상세 페이지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사진 스크롤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구장 정보 표시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구장 위치 표시 및 지도로 나타냄</a:t>
            </a:r>
            <a:endParaRPr lang="en-US" altLang="ko-KR" dirty="0"/>
          </a:p>
          <a:p>
            <a:r>
              <a:rPr lang="en-US" altLang="ko-KR" dirty="0"/>
              <a:t>   : </a:t>
            </a:r>
            <a:r>
              <a:rPr lang="ko-KR" altLang="en-US" dirty="0"/>
              <a:t>지도에서 </a:t>
            </a:r>
            <a:r>
              <a:rPr lang="ko-KR" altLang="en-US" dirty="0" err="1"/>
              <a:t>길찾기</a:t>
            </a:r>
            <a:r>
              <a:rPr lang="ko-KR" altLang="en-US" dirty="0"/>
              <a:t> 링크 누르면 네이버 지도 이동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실시간 예약 현황 확인할 수 있음</a:t>
            </a:r>
            <a:endParaRPr lang="en-US" altLang="ko-KR" dirty="0"/>
          </a:p>
          <a:p>
            <a:r>
              <a:rPr lang="en-US" altLang="ko-KR" dirty="0"/>
              <a:t>   : </a:t>
            </a:r>
            <a:r>
              <a:rPr lang="ko-KR" altLang="en-US" dirty="0"/>
              <a:t>날짜 변경한다면 변경한 날짜를 보여줌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예약 시간은 기본 </a:t>
            </a:r>
            <a:r>
              <a:rPr lang="en-US" altLang="ko-KR" dirty="0"/>
              <a:t>2</a:t>
            </a:r>
            <a:r>
              <a:rPr lang="ko-KR" altLang="en-US" dirty="0"/>
              <a:t>시간으로 멀티 선택 가능하도록 해서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여러 타임 연속으로 예약 가능하도록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하단 예약 금액 표시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환불 규정 명시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경기장에서 강좌를 한다면 그 강좌로 이동할 수 있는 링크 제공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0FED5-5738-25DD-D80D-313272AB599A}"/>
              </a:ext>
            </a:extLst>
          </p:cNvPr>
          <p:cNvSpPr txBox="1"/>
          <p:nvPr/>
        </p:nvSpPr>
        <p:spPr>
          <a:xfrm>
            <a:off x="385483" y="263278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예약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회원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8004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80A528-71E6-F519-CE51-F879EB8BF5FA}"/>
              </a:ext>
            </a:extLst>
          </p:cNvPr>
          <p:cNvSpPr txBox="1"/>
          <p:nvPr/>
        </p:nvSpPr>
        <p:spPr>
          <a:xfrm>
            <a:off x="1649506" y="986118"/>
            <a:ext cx="825258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예약 페이지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회원이 선택한 옵션이 맞는지 한번 더 확인 </a:t>
            </a:r>
            <a:r>
              <a:rPr lang="ko-KR" altLang="en-US" dirty="0" err="1"/>
              <a:t>시켜줌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: </a:t>
            </a:r>
            <a:r>
              <a:rPr lang="ko-KR" altLang="en-US" dirty="0"/>
              <a:t>매장 이름</a:t>
            </a:r>
            <a:r>
              <a:rPr lang="en-US" altLang="ko-KR" dirty="0"/>
              <a:t>, </a:t>
            </a:r>
            <a:r>
              <a:rPr lang="ko-KR" altLang="en-US" dirty="0"/>
              <a:t>대관 시간</a:t>
            </a:r>
            <a:r>
              <a:rPr lang="en-US" altLang="ko-KR" dirty="0"/>
              <a:t>, </a:t>
            </a:r>
            <a:r>
              <a:rPr lang="ko-KR" altLang="en-US" dirty="0"/>
              <a:t>추가 사항</a:t>
            </a:r>
            <a:r>
              <a:rPr lang="en-US" altLang="ko-KR" dirty="0"/>
              <a:t> </a:t>
            </a:r>
            <a:r>
              <a:rPr lang="ko-KR" altLang="en-US" dirty="0"/>
              <a:t>등등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결제 페이지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결제는 카드로만 진행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: </a:t>
            </a:r>
            <a:r>
              <a:rPr lang="ko-KR" altLang="en-US" dirty="0"/>
              <a:t>가능하다면 카카오 뱅크 같은 </a:t>
            </a:r>
            <a:r>
              <a:rPr lang="ko-KR" altLang="en-US" dirty="0" err="1"/>
              <a:t>쇼셜</a:t>
            </a:r>
            <a:r>
              <a:rPr lang="ko-KR" altLang="en-US" dirty="0"/>
              <a:t> 페이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페이지를 이동 할 지 팝업을 띄울 지 고민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예약 확인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예약이 완료되었습니다 라는 문구를 상단에 위치하고 하단에 예약 정보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  <a:endParaRPr lang="en-US" altLang="ko-KR" dirty="0"/>
          </a:p>
          <a:p>
            <a:r>
              <a:rPr lang="en-US" altLang="ko-KR" dirty="0"/>
              <a:t>  : </a:t>
            </a:r>
            <a:r>
              <a:rPr lang="ko-KR" altLang="en-US" dirty="0"/>
              <a:t>구장 이름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), </a:t>
            </a:r>
            <a:r>
              <a:rPr lang="ko-KR" altLang="en-US" dirty="0"/>
              <a:t>선택 시간</a:t>
            </a:r>
            <a:r>
              <a:rPr lang="en-US" altLang="ko-KR" dirty="0"/>
              <a:t>, </a:t>
            </a:r>
            <a:r>
              <a:rPr lang="ko-KR" altLang="en-US" dirty="0"/>
              <a:t>결제 정보</a:t>
            </a:r>
            <a:r>
              <a:rPr lang="en-US" altLang="ko-KR" dirty="0"/>
              <a:t>, </a:t>
            </a:r>
            <a:r>
              <a:rPr lang="ko-KR" altLang="en-US" dirty="0"/>
              <a:t>결제 현황</a:t>
            </a:r>
            <a:r>
              <a:rPr lang="en-US" altLang="ko-KR" dirty="0"/>
              <a:t>, </a:t>
            </a:r>
            <a:r>
              <a:rPr lang="ko-KR" altLang="en-US" dirty="0"/>
              <a:t>등등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마이페이지 이동 및 리스트 페이지로 이동 가능하도록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5E16B-CFE9-6E97-DFAB-0C15EBA8C860}"/>
              </a:ext>
            </a:extLst>
          </p:cNvPr>
          <p:cNvSpPr txBox="1"/>
          <p:nvPr/>
        </p:nvSpPr>
        <p:spPr>
          <a:xfrm>
            <a:off x="385483" y="263278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예약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회원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5261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80A528-71E6-F519-CE51-F879EB8BF5FA}"/>
              </a:ext>
            </a:extLst>
          </p:cNvPr>
          <p:cNvSpPr txBox="1"/>
          <p:nvPr/>
        </p:nvSpPr>
        <p:spPr>
          <a:xfrm>
            <a:off x="1801906" y="1029742"/>
            <a:ext cx="58833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리스트 페이지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회원과 동일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하단에 새 글 작성이라는 버튼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상세 페이지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회원과 동일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본인이 쓴 글이라면 수정</a:t>
            </a:r>
            <a:r>
              <a:rPr lang="en-US" altLang="ko-KR" dirty="0"/>
              <a:t>, </a:t>
            </a:r>
            <a:r>
              <a:rPr lang="ko-KR" altLang="en-US" dirty="0"/>
              <a:t>삭제 가능하도록 버튼 추가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0FED5-5738-25DD-D80D-313272AB599A}"/>
              </a:ext>
            </a:extLst>
          </p:cNvPr>
          <p:cNvSpPr txBox="1"/>
          <p:nvPr/>
        </p:nvSpPr>
        <p:spPr>
          <a:xfrm>
            <a:off x="385483" y="263278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예약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기업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0984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1D474E-BA10-4964-0C9D-79EAD4F8EA6E}"/>
              </a:ext>
            </a:extLst>
          </p:cNvPr>
          <p:cNvSpPr txBox="1"/>
          <p:nvPr/>
        </p:nvSpPr>
        <p:spPr>
          <a:xfrm>
            <a:off x="656253" y="164446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요구사항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19D2A2-8198-C838-A293-1E079DF5742E}"/>
              </a:ext>
            </a:extLst>
          </p:cNvPr>
          <p:cNvGraphicFramePr>
            <a:graphicFrameLocks noGrp="1"/>
          </p:cNvGraphicFramePr>
          <p:nvPr/>
        </p:nvGraphicFramePr>
        <p:xfrm>
          <a:off x="378348" y="878299"/>
          <a:ext cx="10879494" cy="5776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782">
                  <a:extLst>
                    <a:ext uri="{9D8B030D-6E8A-4147-A177-3AD203B41FA5}">
                      <a16:colId xmlns:a16="http://schemas.microsoft.com/office/drawing/2014/main" val="2138024200"/>
                    </a:ext>
                  </a:extLst>
                </a:gridCol>
                <a:gridCol w="966908">
                  <a:extLst>
                    <a:ext uri="{9D8B030D-6E8A-4147-A177-3AD203B41FA5}">
                      <a16:colId xmlns:a16="http://schemas.microsoft.com/office/drawing/2014/main" val="2843867328"/>
                    </a:ext>
                  </a:extLst>
                </a:gridCol>
                <a:gridCol w="1156752">
                  <a:extLst>
                    <a:ext uri="{9D8B030D-6E8A-4147-A177-3AD203B41FA5}">
                      <a16:colId xmlns:a16="http://schemas.microsoft.com/office/drawing/2014/main" val="241090958"/>
                    </a:ext>
                  </a:extLst>
                </a:gridCol>
                <a:gridCol w="4958504">
                  <a:extLst>
                    <a:ext uri="{9D8B030D-6E8A-4147-A177-3AD203B41FA5}">
                      <a16:colId xmlns:a16="http://schemas.microsoft.com/office/drawing/2014/main" val="1203431671"/>
                    </a:ext>
                  </a:extLst>
                </a:gridCol>
                <a:gridCol w="836050">
                  <a:extLst>
                    <a:ext uri="{9D8B030D-6E8A-4147-A177-3AD203B41FA5}">
                      <a16:colId xmlns:a16="http://schemas.microsoft.com/office/drawing/2014/main" val="2182555871"/>
                    </a:ext>
                  </a:extLst>
                </a:gridCol>
                <a:gridCol w="2102498">
                  <a:extLst>
                    <a:ext uri="{9D8B030D-6E8A-4147-A177-3AD203B41FA5}">
                      <a16:colId xmlns:a16="http://schemas.microsoft.com/office/drawing/2014/main" val="2320486157"/>
                    </a:ext>
                  </a:extLst>
                </a:gridCol>
              </a:tblGrid>
              <a:tr h="30248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사용자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중요도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10054"/>
                  </a:ext>
                </a:extLst>
              </a:tr>
              <a:tr h="522468">
                <a:tc rowSpan="9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 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구장 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상단에 날짜 및 지역 검색 가능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8225"/>
                  </a:ext>
                </a:extLst>
              </a:tr>
              <a:tr h="8817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구장 대표 이미지와 간단한 정보 표기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위치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검색일 예약 현황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부대시설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53437"/>
                  </a:ext>
                </a:extLst>
              </a:tr>
              <a:tr h="481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7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구장 상세 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이미지 슬라이드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43466"/>
                  </a:ext>
                </a:extLst>
              </a:tr>
              <a:tr h="4213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당일 예약 현황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확인 가능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13903"/>
                  </a:ext>
                </a:extLst>
              </a:tr>
              <a:tr h="1034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구장 정보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명시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-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지도 미리보기 보여주기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- </a:t>
                      </a:r>
                      <a:r>
                        <a:rPr lang="ko-KR" altLang="en-US" sz="1600" b="1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길찾기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네이버 및 구글 등 지도 서비스 페이지 이동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57174"/>
                  </a:ext>
                </a:extLst>
              </a:tr>
              <a:tr h="517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시간 선택 시 여러 개 선택 가능하도록 함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799872"/>
                  </a:ext>
                </a:extLst>
              </a:tr>
              <a:tr h="172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 시 가격 및 환불 규정 명시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3858"/>
                  </a:ext>
                </a:extLst>
              </a:tr>
              <a:tr h="172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문의 사항 작성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732368"/>
                  </a:ext>
                </a:extLst>
              </a:tr>
              <a:tr h="172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리뷰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 했던 사용자의 후기 글을 확인할 수 있음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(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마이 페이지에서 작성 가능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783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57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1D474E-BA10-4964-0C9D-79EAD4F8EA6E}"/>
              </a:ext>
            </a:extLst>
          </p:cNvPr>
          <p:cNvSpPr txBox="1"/>
          <p:nvPr/>
        </p:nvSpPr>
        <p:spPr>
          <a:xfrm>
            <a:off x="656253" y="164446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요구사항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19D2A2-8198-C838-A293-1E079DF5742E}"/>
              </a:ext>
            </a:extLst>
          </p:cNvPr>
          <p:cNvGraphicFramePr>
            <a:graphicFrameLocks noGrp="1"/>
          </p:cNvGraphicFramePr>
          <p:nvPr/>
        </p:nvGraphicFramePr>
        <p:xfrm>
          <a:off x="485925" y="663146"/>
          <a:ext cx="10879494" cy="5399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782">
                  <a:extLst>
                    <a:ext uri="{9D8B030D-6E8A-4147-A177-3AD203B41FA5}">
                      <a16:colId xmlns:a16="http://schemas.microsoft.com/office/drawing/2014/main" val="2138024200"/>
                    </a:ext>
                  </a:extLst>
                </a:gridCol>
                <a:gridCol w="966908">
                  <a:extLst>
                    <a:ext uri="{9D8B030D-6E8A-4147-A177-3AD203B41FA5}">
                      <a16:colId xmlns:a16="http://schemas.microsoft.com/office/drawing/2014/main" val="2843867328"/>
                    </a:ext>
                  </a:extLst>
                </a:gridCol>
                <a:gridCol w="1156752">
                  <a:extLst>
                    <a:ext uri="{9D8B030D-6E8A-4147-A177-3AD203B41FA5}">
                      <a16:colId xmlns:a16="http://schemas.microsoft.com/office/drawing/2014/main" val="241090958"/>
                    </a:ext>
                  </a:extLst>
                </a:gridCol>
                <a:gridCol w="4958504">
                  <a:extLst>
                    <a:ext uri="{9D8B030D-6E8A-4147-A177-3AD203B41FA5}">
                      <a16:colId xmlns:a16="http://schemas.microsoft.com/office/drawing/2014/main" val="1203431671"/>
                    </a:ext>
                  </a:extLst>
                </a:gridCol>
                <a:gridCol w="836050">
                  <a:extLst>
                    <a:ext uri="{9D8B030D-6E8A-4147-A177-3AD203B41FA5}">
                      <a16:colId xmlns:a16="http://schemas.microsoft.com/office/drawing/2014/main" val="2182555871"/>
                    </a:ext>
                  </a:extLst>
                </a:gridCol>
                <a:gridCol w="2102498">
                  <a:extLst>
                    <a:ext uri="{9D8B030D-6E8A-4147-A177-3AD203B41FA5}">
                      <a16:colId xmlns:a16="http://schemas.microsoft.com/office/drawing/2014/main" val="2320486157"/>
                    </a:ext>
                  </a:extLst>
                </a:gridCol>
              </a:tblGrid>
              <a:tr h="3879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사용자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중요도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10054"/>
                  </a:ext>
                </a:extLst>
              </a:tr>
              <a:tr h="758170">
                <a:tc rowSpan="7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 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 정보 확인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 상세 정보 표시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상세 화면에서 예약하기 버튼 클릭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8225"/>
                  </a:ext>
                </a:extLst>
              </a:tr>
              <a:tr h="758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결제하기 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예약하기 버튼 구성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예약하기 버튼은 결제는 추후 진행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결제는 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시간 이내 진행하지 않으면 자동 취소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47908"/>
                  </a:ext>
                </a:extLst>
              </a:tr>
              <a:tr h="11679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결제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카드 결제 및 무통장 입금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예약 확인 페이지에서 결제 버튼 클릭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43466"/>
                  </a:ext>
                </a:extLst>
              </a:tr>
              <a:tr h="3879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소셜 결제</a:t>
                      </a:r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간편결제</a:t>
                      </a:r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가능하다면 넣기</a:t>
                      </a:r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13903"/>
                  </a:ext>
                </a:extLst>
              </a:tr>
              <a:tr h="9521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결제 하기 누르면 카드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무통장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간편결제에 맞는 팝업 등장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결제하기 버튼 클릭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57174"/>
                  </a:ext>
                </a:extLst>
              </a:tr>
              <a:tr h="4610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예약 현황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예약한 구장 정보 표시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예약 단계 마지막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231629"/>
                  </a:ext>
                </a:extLst>
              </a:tr>
              <a:tr h="4610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결제 정보 표시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726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19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1D474E-BA10-4964-0C9D-79EAD4F8EA6E}"/>
              </a:ext>
            </a:extLst>
          </p:cNvPr>
          <p:cNvSpPr txBox="1"/>
          <p:nvPr/>
        </p:nvSpPr>
        <p:spPr>
          <a:xfrm>
            <a:off x="656253" y="164446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요구사항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19D2A2-8198-C838-A293-1E079DF5742E}"/>
              </a:ext>
            </a:extLst>
          </p:cNvPr>
          <p:cNvGraphicFramePr>
            <a:graphicFrameLocks noGrp="1"/>
          </p:cNvGraphicFramePr>
          <p:nvPr/>
        </p:nvGraphicFramePr>
        <p:xfrm>
          <a:off x="378348" y="896229"/>
          <a:ext cx="10879494" cy="678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782">
                  <a:extLst>
                    <a:ext uri="{9D8B030D-6E8A-4147-A177-3AD203B41FA5}">
                      <a16:colId xmlns:a16="http://schemas.microsoft.com/office/drawing/2014/main" val="2138024200"/>
                    </a:ext>
                  </a:extLst>
                </a:gridCol>
                <a:gridCol w="966908">
                  <a:extLst>
                    <a:ext uri="{9D8B030D-6E8A-4147-A177-3AD203B41FA5}">
                      <a16:colId xmlns:a16="http://schemas.microsoft.com/office/drawing/2014/main" val="2843867328"/>
                    </a:ext>
                  </a:extLst>
                </a:gridCol>
                <a:gridCol w="1156752">
                  <a:extLst>
                    <a:ext uri="{9D8B030D-6E8A-4147-A177-3AD203B41FA5}">
                      <a16:colId xmlns:a16="http://schemas.microsoft.com/office/drawing/2014/main" val="241090958"/>
                    </a:ext>
                  </a:extLst>
                </a:gridCol>
                <a:gridCol w="4958504">
                  <a:extLst>
                    <a:ext uri="{9D8B030D-6E8A-4147-A177-3AD203B41FA5}">
                      <a16:colId xmlns:a16="http://schemas.microsoft.com/office/drawing/2014/main" val="1203431671"/>
                    </a:ext>
                  </a:extLst>
                </a:gridCol>
                <a:gridCol w="836050">
                  <a:extLst>
                    <a:ext uri="{9D8B030D-6E8A-4147-A177-3AD203B41FA5}">
                      <a16:colId xmlns:a16="http://schemas.microsoft.com/office/drawing/2014/main" val="2182555871"/>
                    </a:ext>
                  </a:extLst>
                </a:gridCol>
                <a:gridCol w="1040027">
                  <a:extLst>
                    <a:ext uri="{9D8B030D-6E8A-4147-A177-3AD203B41FA5}">
                      <a16:colId xmlns:a16="http://schemas.microsoft.com/office/drawing/2014/main" val="2320486157"/>
                    </a:ext>
                  </a:extLst>
                </a:gridCol>
                <a:gridCol w="1062471">
                  <a:extLst>
                    <a:ext uri="{9D8B030D-6E8A-4147-A177-3AD203B41FA5}">
                      <a16:colId xmlns:a16="http://schemas.microsoft.com/office/drawing/2014/main" val="524289739"/>
                    </a:ext>
                  </a:extLst>
                </a:gridCol>
              </a:tblGrid>
              <a:tr h="30248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사용자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중요도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10054"/>
                  </a:ext>
                </a:extLst>
              </a:tr>
              <a:tr h="522468">
                <a:tc rowSpan="10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법인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 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구장 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상단에 날짜 및 지역 검색 가능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8225"/>
                  </a:ext>
                </a:extLst>
              </a:tr>
              <a:tr h="4408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구장 대표 이미지와 간단한 정보 표기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위치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검색일 예약 현황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부대시설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53437"/>
                  </a:ext>
                </a:extLst>
              </a:tr>
              <a:tr h="4408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새글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작성 기능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작성자가 글을 작성하고 관리자에게 요청을 보냄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관리자가 승인한 글일 경우 다음날 부터 개시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법인 아이디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508177"/>
                  </a:ext>
                </a:extLst>
              </a:tr>
              <a:tr h="481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7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구장 상세 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이미지 슬라이드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43466"/>
                  </a:ext>
                </a:extLst>
              </a:tr>
              <a:tr h="4213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당일 예약 현황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확인 가능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13903"/>
                  </a:ext>
                </a:extLst>
              </a:tr>
              <a:tr h="1034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구장 정보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명시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-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지도 미리보기 보여주기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- </a:t>
                      </a:r>
                      <a:r>
                        <a:rPr lang="ko-KR" altLang="en-US" sz="1600" b="1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길찾기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네이버 및 구글 등 지도 서비스 페이지 이동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57174"/>
                  </a:ext>
                </a:extLst>
              </a:tr>
              <a:tr h="517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시간 선택 시 여러 개 선택 가능하도록 함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799872"/>
                  </a:ext>
                </a:extLst>
              </a:tr>
              <a:tr h="258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 시 가격 및 환불 규정 명시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3858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관리자에게 수정 요청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583245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관리자에게 언제까지 게시글을 유지할 지 요청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 건이 있다면 환불 방법은 관리자와 추가 연락 필요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762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186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80A528-71E6-F519-CE51-F879EB8BF5FA}"/>
              </a:ext>
            </a:extLst>
          </p:cNvPr>
          <p:cNvSpPr txBox="1"/>
          <p:nvPr/>
        </p:nvSpPr>
        <p:spPr>
          <a:xfrm>
            <a:off x="1810871" y="868378"/>
            <a:ext cx="808747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내정보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내정보를 확인 가능하고 수정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: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이메일만 수정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커뮤니티 내 글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내 글에 대한 목록이 나타나고 글 제목을 누르면 이동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대관 내역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예약 현황이 나타나고 구장 정보를 클릭하면 구장 상세 페이지로 이동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과거 내역 확인 가능하고 최신 순으로 </a:t>
            </a:r>
            <a:r>
              <a:rPr lang="ko-KR" altLang="en-US" dirty="0" err="1"/>
              <a:t>보여짐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당일 기준으로 예약한 현황이 있을 경우 예약 취소로 이동할 수 있도록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수강 내역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대관 내역과 동일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0FED5-5738-25DD-D80D-313272AB599A}"/>
              </a:ext>
            </a:extLst>
          </p:cNvPr>
          <p:cNvSpPr txBox="1"/>
          <p:nvPr/>
        </p:nvSpPr>
        <p:spPr>
          <a:xfrm>
            <a:off x="385483" y="2632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921710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1D474E-BA10-4964-0C9D-79EAD4F8EA6E}"/>
              </a:ext>
            </a:extLst>
          </p:cNvPr>
          <p:cNvSpPr txBox="1"/>
          <p:nvPr/>
        </p:nvSpPr>
        <p:spPr>
          <a:xfrm>
            <a:off x="656253" y="164446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요구사항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19D2A2-8198-C838-A293-1E079DF5742E}"/>
              </a:ext>
            </a:extLst>
          </p:cNvPr>
          <p:cNvGraphicFramePr>
            <a:graphicFrameLocks noGrp="1"/>
          </p:cNvGraphicFramePr>
          <p:nvPr/>
        </p:nvGraphicFramePr>
        <p:xfrm>
          <a:off x="378348" y="878299"/>
          <a:ext cx="10879494" cy="4865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782">
                  <a:extLst>
                    <a:ext uri="{9D8B030D-6E8A-4147-A177-3AD203B41FA5}">
                      <a16:colId xmlns:a16="http://schemas.microsoft.com/office/drawing/2014/main" val="2138024200"/>
                    </a:ext>
                  </a:extLst>
                </a:gridCol>
                <a:gridCol w="966908">
                  <a:extLst>
                    <a:ext uri="{9D8B030D-6E8A-4147-A177-3AD203B41FA5}">
                      <a16:colId xmlns:a16="http://schemas.microsoft.com/office/drawing/2014/main" val="2843867328"/>
                    </a:ext>
                  </a:extLst>
                </a:gridCol>
                <a:gridCol w="1156752">
                  <a:extLst>
                    <a:ext uri="{9D8B030D-6E8A-4147-A177-3AD203B41FA5}">
                      <a16:colId xmlns:a16="http://schemas.microsoft.com/office/drawing/2014/main" val="241090958"/>
                    </a:ext>
                  </a:extLst>
                </a:gridCol>
                <a:gridCol w="4958504">
                  <a:extLst>
                    <a:ext uri="{9D8B030D-6E8A-4147-A177-3AD203B41FA5}">
                      <a16:colId xmlns:a16="http://schemas.microsoft.com/office/drawing/2014/main" val="1203431671"/>
                    </a:ext>
                  </a:extLst>
                </a:gridCol>
                <a:gridCol w="836050">
                  <a:extLst>
                    <a:ext uri="{9D8B030D-6E8A-4147-A177-3AD203B41FA5}">
                      <a16:colId xmlns:a16="http://schemas.microsoft.com/office/drawing/2014/main" val="2182555871"/>
                    </a:ext>
                  </a:extLst>
                </a:gridCol>
                <a:gridCol w="2102498">
                  <a:extLst>
                    <a:ext uri="{9D8B030D-6E8A-4147-A177-3AD203B41FA5}">
                      <a16:colId xmlns:a16="http://schemas.microsoft.com/office/drawing/2014/main" val="2320486157"/>
                    </a:ext>
                  </a:extLst>
                </a:gridCol>
              </a:tblGrid>
              <a:tr h="30248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사용자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중요도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10054"/>
                  </a:ext>
                </a:extLst>
              </a:tr>
              <a:tr h="522468">
                <a:tc rowSpan="5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마이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페이지 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내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이메일 정보 표시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8225"/>
                  </a:ext>
                </a:extLst>
              </a:tr>
              <a:tr h="8817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이메일은 즉시 수정할 수 있도록 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글을 입력할 수 있도록 함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변경 버튼 클릭 시 수정된 내역으로 최신화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53437"/>
                  </a:ext>
                </a:extLst>
              </a:tr>
              <a:tr h="102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내 글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축구 및 농구 게시판에 작성한 글 모두 보여줌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게시글 번호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조회수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작성자 정보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43466"/>
                  </a:ext>
                </a:extLst>
              </a:tr>
              <a:tr h="102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커뮤니티 별 볼 수 있도록 필터 넣기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13903"/>
                  </a:ext>
                </a:extLst>
              </a:tr>
              <a:tr h="102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글의 제목을 클릭 시 해당 게시글 이동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5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81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1D474E-BA10-4964-0C9D-79EAD4F8EA6E}"/>
              </a:ext>
            </a:extLst>
          </p:cNvPr>
          <p:cNvSpPr txBox="1"/>
          <p:nvPr/>
        </p:nvSpPr>
        <p:spPr>
          <a:xfrm>
            <a:off x="448235" y="484094"/>
            <a:ext cx="1143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장소대관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농구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축구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마이페이지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Q&amp;A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 메뉴가 있어야 하고 세션정보를 통해 다른 유저가 관리자 메뉴를 들어갈 수 없도록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시간이 </a:t>
            </a:r>
            <a:r>
              <a:rPr lang="ko-KR" altLang="en-US" dirty="0" err="1"/>
              <a:t>저장될땐</a:t>
            </a:r>
            <a:r>
              <a:rPr lang="ko-KR" altLang="en-US" dirty="0"/>
              <a:t> </a:t>
            </a:r>
            <a:r>
              <a:rPr lang="en-US" altLang="ko-KR" dirty="0" err="1"/>
              <a:t>utc</a:t>
            </a:r>
            <a:r>
              <a:rPr lang="ko-KR" altLang="en-US" dirty="0"/>
              <a:t>기준으로 </a:t>
            </a:r>
            <a:r>
              <a:rPr lang="ko-KR" altLang="en-US" dirty="0" err="1"/>
              <a:t>저장돼고</a:t>
            </a:r>
            <a:endParaRPr lang="en-US" altLang="ko-KR" dirty="0"/>
          </a:p>
          <a:p>
            <a:r>
              <a:rPr lang="ko-KR" altLang="en-US" dirty="0"/>
              <a:t>보여줄 때 계산해서 보여줘야함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이래야 어느 나라에서 보든 시간 동기화가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문자서비스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kg </a:t>
            </a:r>
            <a:r>
              <a:rPr lang="ko-KR" altLang="en-US" dirty="0" err="1"/>
              <a:t>이니시스</a:t>
            </a:r>
            <a:r>
              <a:rPr lang="ko-KR" altLang="en-US" dirty="0"/>
              <a:t> 결제서비스</a:t>
            </a:r>
            <a:endParaRPr lang="en-US" altLang="ko-KR" dirty="0"/>
          </a:p>
          <a:p>
            <a:r>
              <a:rPr lang="en-US" altLang="ko-KR" dirty="0" err="1"/>
              <a:t>sso</a:t>
            </a:r>
            <a:r>
              <a:rPr lang="en-US" altLang="ko-KR" dirty="0"/>
              <a:t> (</a:t>
            </a:r>
            <a:r>
              <a:rPr lang="ko-KR" altLang="en-US" dirty="0"/>
              <a:t>웹페이지 로그인 인증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지도 </a:t>
            </a:r>
            <a:r>
              <a:rPr lang="en-US" altLang="ko-KR" dirty="0"/>
              <a:t>API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달력은 시간을 미리 정하고 </a:t>
            </a:r>
            <a:r>
              <a:rPr lang="en-US" altLang="ko-KR" dirty="0"/>
              <a:t>1</a:t>
            </a:r>
            <a:r>
              <a:rPr lang="ko-KR" altLang="en-US" dirty="0"/>
              <a:t>교시 </a:t>
            </a:r>
            <a:r>
              <a:rPr lang="en-US" altLang="ko-KR" dirty="0"/>
              <a:t>2</a:t>
            </a:r>
            <a:r>
              <a:rPr lang="ko-KR" altLang="en-US" dirty="0"/>
              <a:t>교시 </a:t>
            </a:r>
            <a:r>
              <a:rPr lang="en-US" altLang="ko-KR" dirty="0"/>
              <a:t>3</a:t>
            </a:r>
            <a:r>
              <a:rPr lang="ko-KR" altLang="en-US" dirty="0"/>
              <a:t>교시 으로 나눠서 받기</a:t>
            </a:r>
            <a:endParaRPr lang="en-US" altLang="ko-KR" dirty="0"/>
          </a:p>
          <a:p>
            <a:r>
              <a:rPr lang="en-US" altLang="ko-KR" dirty="0"/>
              <a:t>email</a:t>
            </a:r>
            <a:r>
              <a:rPr lang="ko-KR" altLang="en-US" dirty="0"/>
              <a:t>인증 서비스</a:t>
            </a:r>
            <a:endParaRPr lang="en-US" altLang="ko-KR" dirty="0"/>
          </a:p>
          <a:p>
            <a:r>
              <a:rPr lang="ko-KR" altLang="en-US" dirty="0"/>
              <a:t>비밀번호 암호화 </a:t>
            </a:r>
            <a:r>
              <a:rPr lang="en-US" altLang="ko-KR" dirty="0"/>
              <a:t>=&gt; </a:t>
            </a:r>
            <a:r>
              <a:rPr lang="ko-KR" altLang="en-US" dirty="0" err="1"/>
              <a:t>암복호화에</a:t>
            </a:r>
            <a:r>
              <a:rPr lang="ko-KR" altLang="en-US" dirty="0"/>
              <a:t> 대한 내용을 </a:t>
            </a:r>
            <a:r>
              <a:rPr lang="ko-KR" altLang="en-US" dirty="0" err="1"/>
              <a:t>알고있다는걸</a:t>
            </a:r>
            <a:r>
              <a:rPr lang="ko-KR" altLang="en-US" dirty="0"/>
              <a:t> 어필할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959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1D474E-BA10-4964-0C9D-79EAD4F8EA6E}"/>
              </a:ext>
            </a:extLst>
          </p:cNvPr>
          <p:cNvSpPr txBox="1"/>
          <p:nvPr/>
        </p:nvSpPr>
        <p:spPr>
          <a:xfrm>
            <a:off x="656253" y="164446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요구사항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19D2A2-8198-C838-A293-1E079DF5742E}"/>
              </a:ext>
            </a:extLst>
          </p:cNvPr>
          <p:cNvGraphicFramePr>
            <a:graphicFrameLocks noGrp="1"/>
          </p:cNvGraphicFramePr>
          <p:nvPr/>
        </p:nvGraphicFramePr>
        <p:xfrm>
          <a:off x="378348" y="878299"/>
          <a:ext cx="10879494" cy="355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782">
                  <a:extLst>
                    <a:ext uri="{9D8B030D-6E8A-4147-A177-3AD203B41FA5}">
                      <a16:colId xmlns:a16="http://schemas.microsoft.com/office/drawing/2014/main" val="2138024200"/>
                    </a:ext>
                  </a:extLst>
                </a:gridCol>
                <a:gridCol w="966908">
                  <a:extLst>
                    <a:ext uri="{9D8B030D-6E8A-4147-A177-3AD203B41FA5}">
                      <a16:colId xmlns:a16="http://schemas.microsoft.com/office/drawing/2014/main" val="2843867328"/>
                    </a:ext>
                  </a:extLst>
                </a:gridCol>
                <a:gridCol w="1156752">
                  <a:extLst>
                    <a:ext uri="{9D8B030D-6E8A-4147-A177-3AD203B41FA5}">
                      <a16:colId xmlns:a16="http://schemas.microsoft.com/office/drawing/2014/main" val="241090958"/>
                    </a:ext>
                  </a:extLst>
                </a:gridCol>
                <a:gridCol w="4958504">
                  <a:extLst>
                    <a:ext uri="{9D8B030D-6E8A-4147-A177-3AD203B41FA5}">
                      <a16:colId xmlns:a16="http://schemas.microsoft.com/office/drawing/2014/main" val="1203431671"/>
                    </a:ext>
                  </a:extLst>
                </a:gridCol>
                <a:gridCol w="836050">
                  <a:extLst>
                    <a:ext uri="{9D8B030D-6E8A-4147-A177-3AD203B41FA5}">
                      <a16:colId xmlns:a16="http://schemas.microsoft.com/office/drawing/2014/main" val="2182555871"/>
                    </a:ext>
                  </a:extLst>
                </a:gridCol>
                <a:gridCol w="2102498">
                  <a:extLst>
                    <a:ext uri="{9D8B030D-6E8A-4147-A177-3AD203B41FA5}">
                      <a16:colId xmlns:a16="http://schemas.microsoft.com/office/drawing/2014/main" val="2320486157"/>
                    </a:ext>
                  </a:extLst>
                </a:gridCol>
              </a:tblGrid>
              <a:tr h="2732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사용자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중요도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10054"/>
                  </a:ext>
                </a:extLst>
              </a:tr>
              <a:tr h="670798"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마이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페이지 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대관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과거부터 예약 현황이 나타남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종목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예약일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사용일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경기장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경기장 연락처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상태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결제 상태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로그인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8225"/>
                  </a:ext>
                </a:extLst>
              </a:tr>
              <a:tr h="2732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 취소로 이동할 수 있는 버튼 구성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예약한 구장이 있고</a:t>
                      </a:r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사용일 이전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779946"/>
                  </a:ext>
                </a:extLst>
              </a:tr>
              <a:tr h="18129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사용일로부터 일주일 내 리뷰 작성할 수 있도록 함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예약 현황이 있고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사용일로부터 일주일 이내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53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04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1D474E-BA10-4964-0C9D-79EAD4F8EA6E}"/>
              </a:ext>
            </a:extLst>
          </p:cNvPr>
          <p:cNvSpPr txBox="1"/>
          <p:nvPr/>
        </p:nvSpPr>
        <p:spPr>
          <a:xfrm>
            <a:off x="656253" y="164446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요구사항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19D2A2-8198-C838-A293-1E079DF5742E}"/>
              </a:ext>
            </a:extLst>
          </p:cNvPr>
          <p:cNvGraphicFramePr>
            <a:graphicFrameLocks noGrp="1"/>
          </p:cNvGraphicFramePr>
          <p:nvPr/>
        </p:nvGraphicFramePr>
        <p:xfrm>
          <a:off x="378348" y="878299"/>
          <a:ext cx="10879494" cy="386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782">
                  <a:extLst>
                    <a:ext uri="{9D8B030D-6E8A-4147-A177-3AD203B41FA5}">
                      <a16:colId xmlns:a16="http://schemas.microsoft.com/office/drawing/2014/main" val="2138024200"/>
                    </a:ext>
                  </a:extLst>
                </a:gridCol>
                <a:gridCol w="966908">
                  <a:extLst>
                    <a:ext uri="{9D8B030D-6E8A-4147-A177-3AD203B41FA5}">
                      <a16:colId xmlns:a16="http://schemas.microsoft.com/office/drawing/2014/main" val="2843867328"/>
                    </a:ext>
                  </a:extLst>
                </a:gridCol>
                <a:gridCol w="1156752">
                  <a:extLst>
                    <a:ext uri="{9D8B030D-6E8A-4147-A177-3AD203B41FA5}">
                      <a16:colId xmlns:a16="http://schemas.microsoft.com/office/drawing/2014/main" val="241090958"/>
                    </a:ext>
                  </a:extLst>
                </a:gridCol>
                <a:gridCol w="4958504">
                  <a:extLst>
                    <a:ext uri="{9D8B030D-6E8A-4147-A177-3AD203B41FA5}">
                      <a16:colId xmlns:a16="http://schemas.microsoft.com/office/drawing/2014/main" val="1203431671"/>
                    </a:ext>
                  </a:extLst>
                </a:gridCol>
                <a:gridCol w="836050">
                  <a:extLst>
                    <a:ext uri="{9D8B030D-6E8A-4147-A177-3AD203B41FA5}">
                      <a16:colId xmlns:a16="http://schemas.microsoft.com/office/drawing/2014/main" val="2182555871"/>
                    </a:ext>
                  </a:extLst>
                </a:gridCol>
                <a:gridCol w="2102498">
                  <a:extLst>
                    <a:ext uri="{9D8B030D-6E8A-4147-A177-3AD203B41FA5}">
                      <a16:colId xmlns:a16="http://schemas.microsoft.com/office/drawing/2014/main" val="2320486157"/>
                    </a:ext>
                  </a:extLst>
                </a:gridCol>
              </a:tblGrid>
              <a:tr h="2732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사용자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중요도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10054"/>
                  </a:ext>
                </a:extLst>
              </a:tr>
              <a:tr h="1888172"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마이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페이지 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수강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과거부터 예약 현황이 나타남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종목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예약일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수강일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강좌명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강좌 관리자 연락처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상태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결제 상태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8225"/>
                  </a:ext>
                </a:extLst>
              </a:tr>
              <a:tr h="2732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 취소로 이동할 수 있는 버튼 구성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수강 신청한 이력이 있고</a:t>
                      </a:r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수강 전 일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13903"/>
                  </a:ext>
                </a:extLst>
              </a:tr>
              <a:tr h="595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사용일로부터 일주일 내 리뷰 작성할 수 있도록 함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예약 현황이 있고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사용일로부터 일주일 이내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5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27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80A528-71E6-F519-CE51-F879EB8BF5FA}"/>
              </a:ext>
            </a:extLst>
          </p:cNvPr>
          <p:cNvSpPr txBox="1"/>
          <p:nvPr/>
        </p:nvSpPr>
        <p:spPr>
          <a:xfrm>
            <a:off x="1810871" y="868378"/>
            <a:ext cx="60933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공지사항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홈페이지 업데이트 내역 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이벤트</a:t>
            </a:r>
            <a:r>
              <a:rPr lang="en-US" altLang="ko-KR" dirty="0"/>
              <a:t>??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관리자가 사용자에게 공지할 내용을 보여줌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자주 묻는 질문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사용자가 자주 묻는 질문에 대한 답변 표시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고객 말씀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고객이 관리자에게 문의 사항을 작성할 수 있는 페이지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내가 쓴 글 확인 가능하고</a:t>
            </a:r>
            <a:r>
              <a:rPr lang="en-US" altLang="ko-KR" dirty="0"/>
              <a:t>, </a:t>
            </a:r>
            <a:r>
              <a:rPr lang="ko-KR" altLang="en-US" dirty="0"/>
              <a:t>답변 내용 확인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홈페이지 정보 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홈페이지 관리 기업 정보 표시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0FED5-5738-25DD-D80D-313272AB599A}"/>
              </a:ext>
            </a:extLst>
          </p:cNvPr>
          <p:cNvSpPr txBox="1"/>
          <p:nvPr/>
        </p:nvSpPr>
        <p:spPr>
          <a:xfrm>
            <a:off x="385483" y="2632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고객지원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44DE44-2DA3-BE26-3D20-650979FD0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340" y="564776"/>
            <a:ext cx="3582130" cy="443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50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1D474E-BA10-4964-0C9D-79EAD4F8EA6E}"/>
              </a:ext>
            </a:extLst>
          </p:cNvPr>
          <p:cNvSpPr txBox="1"/>
          <p:nvPr/>
        </p:nvSpPr>
        <p:spPr>
          <a:xfrm>
            <a:off x="656253" y="164446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요구사항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19D2A2-8198-C838-A293-1E079DF5742E}"/>
              </a:ext>
            </a:extLst>
          </p:cNvPr>
          <p:cNvGraphicFramePr>
            <a:graphicFrameLocks noGrp="1"/>
          </p:cNvGraphicFramePr>
          <p:nvPr/>
        </p:nvGraphicFramePr>
        <p:xfrm>
          <a:off x="378348" y="878299"/>
          <a:ext cx="1087949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782">
                  <a:extLst>
                    <a:ext uri="{9D8B030D-6E8A-4147-A177-3AD203B41FA5}">
                      <a16:colId xmlns:a16="http://schemas.microsoft.com/office/drawing/2014/main" val="2138024200"/>
                    </a:ext>
                  </a:extLst>
                </a:gridCol>
                <a:gridCol w="966908">
                  <a:extLst>
                    <a:ext uri="{9D8B030D-6E8A-4147-A177-3AD203B41FA5}">
                      <a16:colId xmlns:a16="http://schemas.microsoft.com/office/drawing/2014/main" val="2843867328"/>
                    </a:ext>
                  </a:extLst>
                </a:gridCol>
                <a:gridCol w="1156752">
                  <a:extLst>
                    <a:ext uri="{9D8B030D-6E8A-4147-A177-3AD203B41FA5}">
                      <a16:colId xmlns:a16="http://schemas.microsoft.com/office/drawing/2014/main" val="241090958"/>
                    </a:ext>
                  </a:extLst>
                </a:gridCol>
                <a:gridCol w="4958504">
                  <a:extLst>
                    <a:ext uri="{9D8B030D-6E8A-4147-A177-3AD203B41FA5}">
                      <a16:colId xmlns:a16="http://schemas.microsoft.com/office/drawing/2014/main" val="1203431671"/>
                    </a:ext>
                  </a:extLst>
                </a:gridCol>
                <a:gridCol w="836050">
                  <a:extLst>
                    <a:ext uri="{9D8B030D-6E8A-4147-A177-3AD203B41FA5}">
                      <a16:colId xmlns:a16="http://schemas.microsoft.com/office/drawing/2014/main" val="2182555871"/>
                    </a:ext>
                  </a:extLst>
                </a:gridCol>
                <a:gridCol w="2102498">
                  <a:extLst>
                    <a:ext uri="{9D8B030D-6E8A-4147-A177-3AD203B41FA5}">
                      <a16:colId xmlns:a16="http://schemas.microsoft.com/office/drawing/2014/main" val="2320486157"/>
                    </a:ext>
                  </a:extLst>
                </a:gridCol>
              </a:tblGrid>
              <a:tr h="24932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사용자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중요도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10054"/>
                  </a:ext>
                </a:extLst>
              </a:tr>
              <a:tr h="280446">
                <a:tc rowSpan="8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지원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공지사항 제목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작성일 표시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8225"/>
                  </a:ext>
                </a:extLst>
              </a:tr>
              <a:tr h="430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검색 기능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제목 및 관련 내용 검색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중</a:t>
                      </a:r>
                      <a:endParaRPr lang="en-US" altLang="ko-KR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53437"/>
                  </a:ext>
                </a:extLst>
              </a:tr>
              <a:tr h="249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자주 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묻는 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질문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질문 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답변의 화면으로 나타냄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43466"/>
                  </a:ext>
                </a:extLst>
              </a:tr>
              <a:tr h="217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검색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13903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관련 내용 검색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57174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고객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말씀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작성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설정 후 자유로운 형식으로 글 작성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19787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내 글 확인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내 문의 내용을 확인할 수 있음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02890"/>
                  </a:ext>
                </a:extLst>
              </a:tr>
              <a:tr h="1830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홈페이지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해당 서비스를 제공하는 기업의 정보 표기</a:t>
                      </a:r>
                      <a:endParaRPr lang="en-US" altLang="ko-KR" sz="16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2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C75BD27-87C2-8E64-5829-B8D26ABAAB36}"/>
              </a:ext>
            </a:extLst>
          </p:cNvPr>
          <p:cNvSpPr/>
          <p:nvPr/>
        </p:nvSpPr>
        <p:spPr>
          <a:xfrm>
            <a:off x="1547497" y="3074894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4DF81D3-000E-3FB4-23CC-D02B2BAF63E1}"/>
              </a:ext>
            </a:extLst>
          </p:cNvPr>
          <p:cNvSpPr/>
          <p:nvPr/>
        </p:nvSpPr>
        <p:spPr>
          <a:xfrm>
            <a:off x="3272124" y="2017059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농구 예약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473F98F-3D8D-2751-B496-BF10334DE582}"/>
              </a:ext>
            </a:extLst>
          </p:cNvPr>
          <p:cNvSpPr/>
          <p:nvPr/>
        </p:nvSpPr>
        <p:spPr>
          <a:xfrm>
            <a:off x="3272124" y="4137212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축구 예약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06DD32-B1A8-5AF1-9BD7-6735D5EA02D2}"/>
              </a:ext>
            </a:extLst>
          </p:cNvPr>
          <p:cNvSpPr/>
          <p:nvPr/>
        </p:nvSpPr>
        <p:spPr>
          <a:xfrm>
            <a:off x="5074030" y="2017059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상세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2C98AA-5AB5-AE92-D38C-36BFBA5AB15B}"/>
              </a:ext>
            </a:extLst>
          </p:cNvPr>
          <p:cNvSpPr/>
          <p:nvPr/>
        </p:nvSpPr>
        <p:spPr>
          <a:xfrm>
            <a:off x="6924134" y="3003552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예약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페이지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A8E5A34-4125-4191-B52A-15D84B8306A8}"/>
              </a:ext>
            </a:extLst>
          </p:cNvPr>
          <p:cNvSpPr/>
          <p:nvPr/>
        </p:nvSpPr>
        <p:spPr>
          <a:xfrm>
            <a:off x="8684192" y="2991972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결제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페이지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B1D289-2B49-DC20-0B13-4A2E9EF95569}"/>
              </a:ext>
            </a:extLst>
          </p:cNvPr>
          <p:cNvSpPr/>
          <p:nvPr/>
        </p:nvSpPr>
        <p:spPr>
          <a:xfrm>
            <a:off x="10444250" y="2991972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예약 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38761AB-D100-4481-848A-4F506F22B278}"/>
              </a:ext>
            </a:extLst>
          </p:cNvPr>
          <p:cNvSpPr/>
          <p:nvPr/>
        </p:nvSpPr>
        <p:spPr>
          <a:xfrm>
            <a:off x="5074030" y="4137212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상세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페이지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21BDE2C-BA37-4FE7-27C7-23E535129D3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796815" y="2371165"/>
            <a:ext cx="475309" cy="1057835"/>
          </a:xfrm>
          <a:prstGeom prst="bentConnector3">
            <a:avLst/>
          </a:prstGeom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F8A7FCC-E5A1-185D-2280-4BA883F259E1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796815" y="2371165"/>
            <a:ext cx="475309" cy="1057835"/>
          </a:xfrm>
          <a:prstGeom prst="bentConnector3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443CFAD-179E-5698-6229-F67419FEA6D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796815" y="3429000"/>
            <a:ext cx="475309" cy="10623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161B905-3187-3453-C1B4-723A1E6DF64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521442" y="2371165"/>
            <a:ext cx="552588" cy="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C489420-07A8-FF21-9D90-09B6F6AC234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173452" y="3346078"/>
            <a:ext cx="510740" cy="1158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708E735-ED34-601B-7FF3-2DF6872CC75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933510" y="3346078"/>
            <a:ext cx="510740" cy="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43F8E8B-B7B4-FA60-61EE-F5CA0598210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4521442" y="4491318"/>
            <a:ext cx="552588" cy="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16D270AF-B398-35EA-91F7-4F97AD6A8A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5" r="24394"/>
          <a:stretch>
            <a:fillRect/>
          </a:stretch>
        </p:blipFill>
        <p:spPr>
          <a:xfrm>
            <a:off x="574999" y="2757876"/>
            <a:ext cx="602453" cy="117640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62C1A2C-3AFE-9E9D-F442-DDCE7C3BA473}"/>
              </a:ext>
            </a:extLst>
          </p:cNvPr>
          <p:cNvSpPr txBox="1"/>
          <p:nvPr/>
        </p:nvSpPr>
        <p:spPr>
          <a:xfrm>
            <a:off x="419199" y="3934280"/>
            <a:ext cx="91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개인 회원</a:t>
            </a:r>
            <a:endParaRPr lang="en-US" altLang="ko-KR" sz="12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8C60C8F-76A9-3E7D-B2CC-30B81395F2B6}"/>
              </a:ext>
            </a:extLst>
          </p:cNvPr>
          <p:cNvSpPr/>
          <p:nvPr/>
        </p:nvSpPr>
        <p:spPr>
          <a:xfrm>
            <a:off x="3272124" y="777688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3147431-BC1C-FA7B-B31E-3F5F2FD643E7}"/>
              </a:ext>
            </a:extLst>
          </p:cNvPr>
          <p:cNvSpPr/>
          <p:nvPr/>
        </p:nvSpPr>
        <p:spPr>
          <a:xfrm>
            <a:off x="3272124" y="5372100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검색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F9C3D9F-D928-9429-01BE-AF673DE1C099}"/>
              </a:ext>
            </a:extLst>
          </p:cNvPr>
          <p:cNvCxnSpPr>
            <a:cxnSpLocks/>
            <a:stCxn id="6" idx="0"/>
            <a:endCxn id="28" idx="2"/>
          </p:cNvCxnSpPr>
          <p:nvPr/>
        </p:nvCxnSpPr>
        <p:spPr>
          <a:xfrm flipV="1">
            <a:off x="3896783" y="1485900"/>
            <a:ext cx="0" cy="531159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8B59E6-38CB-D26A-363B-C3A5EA212730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>
            <a:off x="3896783" y="4845424"/>
            <a:ext cx="0" cy="526676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4DF9247-1F8C-351D-071D-508959461884}"/>
              </a:ext>
            </a:extLst>
          </p:cNvPr>
          <p:cNvSpPr/>
          <p:nvPr/>
        </p:nvSpPr>
        <p:spPr>
          <a:xfrm>
            <a:off x="10479748" y="777688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마이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페이지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DB6F91E-5068-DF4D-E337-E96617B328C3}"/>
              </a:ext>
            </a:extLst>
          </p:cNvPr>
          <p:cNvCxnSpPr>
            <a:cxnSpLocks/>
            <a:stCxn id="11" idx="0"/>
            <a:endCxn id="34" idx="2"/>
          </p:cNvCxnSpPr>
          <p:nvPr/>
        </p:nvCxnSpPr>
        <p:spPr>
          <a:xfrm flipV="1">
            <a:off x="11068909" y="1485900"/>
            <a:ext cx="35498" cy="1506072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4F9FA22-3AE5-9524-0899-D47FF9DE67CB}"/>
              </a:ext>
            </a:extLst>
          </p:cNvPr>
          <p:cNvCxnSpPr>
            <a:cxnSpLocks/>
            <a:stCxn id="9" idx="2"/>
            <a:endCxn id="12" idx="2"/>
          </p:cNvCxnSpPr>
          <p:nvPr/>
        </p:nvCxnSpPr>
        <p:spPr>
          <a:xfrm rot="5400000">
            <a:off x="6056911" y="3353542"/>
            <a:ext cx="1133660" cy="1850104"/>
          </a:xfrm>
          <a:prstGeom prst="bentConnector3">
            <a:avLst>
              <a:gd name="adj1" fmla="val 177612"/>
            </a:avLst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4EE39FA-1CD5-8A56-D64C-B927CDD52A31}"/>
              </a:ext>
            </a:extLst>
          </p:cNvPr>
          <p:cNvCxnSpPr>
            <a:cxnSpLocks/>
            <a:stCxn id="10" idx="2"/>
            <a:endCxn id="12" idx="2"/>
          </p:cNvCxnSpPr>
          <p:nvPr/>
        </p:nvCxnSpPr>
        <p:spPr>
          <a:xfrm rot="5400000">
            <a:off x="6931150" y="2467723"/>
            <a:ext cx="1145240" cy="3610162"/>
          </a:xfrm>
          <a:prstGeom prst="bentConnector3">
            <a:avLst>
              <a:gd name="adj1" fmla="val 177103"/>
            </a:avLst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5BC103-8553-6E41-36E4-2FC86222F6DA}"/>
              </a:ext>
            </a:extLst>
          </p:cNvPr>
          <p:cNvSpPr txBox="1"/>
          <p:nvPr/>
        </p:nvSpPr>
        <p:spPr>
          <a:xfrm>
            <a:off x="6787088" y="57209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취소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5AABC3D1-004D-A111-1243-87CFB1CEB6B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323348" y="2371165"/>
            <a:ext cx="600786" cy="98649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DFAC116B-4BE3-3F34-E11B-69A99F6AED4C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V="1">
            <a:off x="7016314" y="699435"/>
            <a:ext cx="974913" cy="3610162"/>
          </a:xfrm>
          <a:prstGeom prst="bentConnector3">
            <a:avLst>
              <a:gd name="adj1" fmla="val 190689"/>
            </a:avLst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FA80FFA-9355-46AD-4654-0F074DFA3010}"/>
              </a:ext>
            </a:extLst>
          </p:cNvPr>
          <p:cNvSpPr txBox="1"/>
          <p:nvPr/>
        </p:nvSpPr>
        <p:spPr>
          <a:xfrm>
            <a:off x="6787088" y="8240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취소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D8E328-ED89-3F03-AD3C-795A04E7580C}"/>
              </a:ext>
            </a:extLst>
          </p:cNvPr>
          <p:cNvCxnSpPr>
            <a:cxnSpLocks/>
            <a:stCxn id="28" idx="3"/>
            <a:endCxn id="8" idx="0"/>
          </p:cNvCxnSpPr>
          <p:nvPr/>
        </p:nvCxnSpPr>
        <p:spPr>
          <a:xfrm>
            <a:off x="4521442" y="1131794"/>
            <a:ext cx="1177247" cy="885265"/>
          </a:xfrm>
          <a:prstGeom prst="bentConnector2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7A214CC8-3FD5-03EB-45A9-515B193BFE87}"/>
              </a:ext>
            </a:extLst>
          </p:cNvPr>
          <p:cNvCxnSpPr>
            <a:cxnSpLocks/>
            <a:stCxn id="29" idx="3"/>
            <a:endCxn id="12" idx="2"/>
          </p:cNvCxnSpPr>
          <p:nvPr/>
        </p:nvCxnSpPr>
        <p:spPr>
          <a:xfrm flipV="1">
            <a:off x="4521442" y="4845424"/>
            <a:ext cx="1177247" cy="880782"/>
          </a:xfrm>
          <a:prstGeom prst="bentConnector2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E300679E-A132-404A-7566-2C5EB2578E3D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6323348" y="3357658"/>
            <a:ext cx="600786" cy="113366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47BE2C3-DB03-4287-D8E8-A39BFFEDDE28}"/>
              </a:ext>
            </a:extLst>
          </p:cNvPr>
          <p:cNvCxnSpPr>
            <a:cxnSpLocks/>
            <a:stCxn id="9" idx="0"/>
            <a:endCxn id="8" idx="0"/>
          </p:cNvCxnSpPr>
          <p:nvPr/>
        </p:nvCxnSpPr>
        <p:spPr>
          <a:xfrm rot="16200000" flipV="1">
            <a:off x="6130495" y="1585254"/>
            <a:ext cx="986493" cy="1850104"/>
          </a:xfrm>
          <a:prstGeom prst="bentConnector3">
            <a:avLst>
              <a:gd name="adj1" fmla="val 189625"/>
            </a:avLst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7DBC38F-A0AD-5BFB-8A5B-F8008551E341}"/>
              </a:ext>
            </a:extLst>
          </p:cNvPr>
          <p:cNvSpPr txBox="1"/>
          <p:nvPr/>
        </p:nvSpPr>
        <p:spPr>
          <a:xfrm>
            <a:off x="327597" y="4083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예약하기</a:t>
            </a:r>
          </a:p>
        </p:txBody>
      </p:sp>
    </p:spTree>
    <p:extLst>
      <p:ext uri="{BB962C8B-B14F-4D97-AF65-F5344CB8AC3E}">
        <p14:creationId xmlns:p14="http://schemas.microsoft.com/office/powerpoint/2010/main" val="1665369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C75BD27-87C2-8E64-5829-B8D26ABAAB36}"/>
              </a:ext>
            </a:extLst>
          </p:cNvPr>
          <p:cNvSpPr/>
          <p:nvPr/>
        </p:nvSpPr>
        <p:spPr>
          <a:xfrm>
            <a:off x="2076412" y="3074894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4DF81D3-000E-3FB4-23CC-D02B2BAF63E1}"/>
              </a:ext>
            </a:extLst>
          </p:cNvPr>
          <p:cNvSpPr/>
          <p:nvPr/>
        </p:nvSpPr>
        <p:spPr>
          <a:xfrm>
            <a:off x="4849909" y="1259542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농구 예약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473F98F-3D8D-2751-B496-BF10334DE582}"/>
              </a:ext>
            </a:extLst>
          </p:cNvPr>
          <p:cNvSpPr/>
          <p:nvPr/>
        </p:nvSpPr>
        <p:spPr>
          <a:xfrm>
            <a:off x="4849909" y="4491318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축구 예약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06DD32-B1A8-5AF1-9BD7-6735D5EA02D2}"/>
              </a:ext>
            </a:extLst>
          </p:cNvPr>
          <p:cNvSpPr/>
          <p:nvPr/>
        </p:nvSpPr>
        <p:spPr>
          <a:xfrm>
            <a:off x="7162803" y="551330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</a:rPr>
              <a:t>새글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2C98AA-5AB5-AE92-D38C-36BFBA5AB15B}"/>
              </a:ext>
            </a:extLst>
          </p:cNvPr>
          <p:cNvSpPr/>
          <p:nvPr/>
        </p:nvSpPr>
        <p:spPr>
          <a:xfrm>
            <a:off x="9526439" y="2637866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수정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A8E5A34-4125-4191-B52A-15D84B8306A8}"/>
              </a:ext>
            </a:extLst>
          </p:cNvPr>
          <p:cNvSpPr/>
          <p:nvPr/>
        </p:nvSpPr>
        <p:spPr>
          <a:xfrm>
            <a:off x="9526439" y="1221442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삭제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0952A39-2431-B39B-E480-6CDEF5DD7E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5" r="24394"/>
          <a:stretch>
            <a:fillRect/>
          </a:stretch>
        </p:blipFill>
        <p:spPr>
          <a:xfrm>
            <a:off x="574999" y="2757876"/>
            <a:ext cx="602453" cy="11764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B1E70A-3718-2E95-46ED-622FE9597CE1}"/>
              </a:ext>
            </a:extLst>
          </p:cNvPr>
          <p:cNvSpPr txBox="1"/>
          <p:nvPr/>
        </p:nvSpPr>
        <p:spPr>
          <a:xfrm>
            <a:off x="419199" y="3934280"/>
            <a:ext cx="91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법인 회원</a:t>
            </a:r>
            <a:endParaRPr lang="en-US" altLang="ko-KR" sz="12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11901CA-C46F-F639-D5E1-790911F06A42}"/>
              </a:ext>
            </a:extLst>
          </p:cNvPr>
          <p:cNvSpPr/>
          <p:nvPr/>
        </p:nvSpPr>
        <p:spPr>
          <a:xfrm>
            <a:off x="7162803" y="1967754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상세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페이지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F5E045F-319F-F674-F6D3-402FA358AC43}"/>
              </a:ext>
            </a:extLst>
          </p:cNvPr>
          <p:cNvSpPr/>
          <p:nvPr/>
        </p:nvSpPr>
        <p:spPr>
          <a:xfrm>
            <a:off x="7162803" y="3783106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</a:rPr>
              <a:t>새글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1372B76-6D4E-F057-54F7-8F95378B15DE}"/>
              </a:ext>
            </a:extLst>
          </p:cNvPr>
          <p:cNvSpPr/>
          <p:nvPr/>
        </p:nvSpPr>
        <p:spPr>
          <a:xfrm>
            <a:off x="9526439" y="5950324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수정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FBC490A-5F0C-5C81-4264-A818B01CD510}"/>
              </a:ext>
            </a:extLst>
          </p:cNvPr>
          <p:cNvSpPr/>
          <p:nvPr/>
        </p:nvSpPr>
        <p:spPr>
          <a:xfrm>
            <a:off x="9526439" y="4533900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삭제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D021EBC-EA22-5E7E-0C65-E92825DC3558}"/>
              </a:ext>
            </a:extLst>
          </p:cNvPr>
          <p:cNvSpPr/>
          <p:nvPr/>
        </p:nvSpPr>
        <p:spPr>
          <a:xfrm>
            <a:off x="7162803" y="5199530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상세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페이지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9506949-B1C8-EF2E-5BF6-E6FEEEEB70A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325730" y="1613648"/>
            <a:ext cx="1524179" cy="181535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FBB94F2-A1D1-921E-849C-5DD5FDC2CAD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325730" y="3429000"/>
            <a:ext cx="1524179" cy="141642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A3BD689-3410-BC12-188B-CE3C948638C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099227" y="905436"/>
            <a:ext cx="1063576" cy="7082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C7762AE-A263-893B-5417-5DB701629700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6099227" y="1613648"/>
            <a:ext cx="1063576" cy="7082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05EE9571-8DF1-2260-CFB2-1389AC12D484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6099227" y="4137212"/>
            <a:ext cx="1063576" cy="7082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FD639A0-FCCA-7234-2004-B06C5E01BE19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6099227" y="4845424"/>
            <a:ext cx="1063576" cy="7082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9238EC9-1913-BF38-E9A3-184FA5F80806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8412121" y="1575548"/>
            <a:ext cx="1114318" cy="7463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758D956-4E6F-528A-710F-49F0DC21B0F7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8412121" y="2321860"/>
            <a:ext cx="1114318" cy="6701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5F5146A-1534-A68C-825D-8D0185ACFC70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8412121" y="5553636"/>
            <a:ext cx="1114318" cy="75079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D55966B-460B-ED86-83C8-296B8B86A7E6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8412121" y="4888006"/>
            <a:ext cx="1114318" cy="66563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ED7C21-F6DF-E8E0-39C7-FB28DFB40C09}"/>
              </a:ext>
            </a:extLst>
          </p:cNvPr>
          <p:cNvSpPr txBox="1"/>
          <p:nvPr/>
        </p:nvSpPr>
        <p:spPr>
          <a:xfrm>
            <a:off x="327597" y="4083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예약하기</a:t>
            </a:r>
          </a:p>
        </p:txBody>
      </p:sp>
    </p:spTree>
    <p:extLst>
      <p:ext uri="{BB962C8B-B14F-4D97-AF65-F5344CB8AC3E}">
        <p14:creationId xmlns:p14="http://schemas.microsoft.com/office/powerpoint/2010/main" val="3132060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78B2370-E2FD-BE1A-EBF9-464B5DDEA19B}"/>
              </a:ext>
            </a:extLst>
          </p:cNvPr>
          <p:cNvSpPr/>
          <p:nvPr/>
        </p:nvSpPr>
        <p:spPr>
          <a:xfrm>
            <a:off x="2366686" y="3074894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8AA38-FC37-670C-7D08-82977ED857D5}"/>
              </a:ext>
            </a:extLst>
          </p:cNvPr>
          <p:cNvSpPr/>
          <p:nvPr/>
        </p:nvSpPr>
        <p:spPr>
          <a:xfrm>
            <a:off x="4294098" y="3074894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마이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페이지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DEA711-A461-F2E6-4DCA-6A95FB08417C}"/>
              </a:ext>
            </a:extLst>
          </p:cNvPr>
          <p:cNvSpPr/>
          <p:nvPr/>
        </p:nvSpPr>
        <p:spPr>
          <a:xfrm>
            <a:off x="6702382" y="950258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내 정보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824404-078D-C1F4-8310-FCC335022474}"/>
              </a:ext>
            </a:extLst>
          </p:cNvPr>
          <p:cNvSpPr/>
          <p:nvPr/>
        </p:nvSpPr>
        <p:spPr>
          <a:xfrm>
            <a:off x="6702382" y="2366682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커뮤니티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내 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6825D7-8D98-B1F0-E68C-63C2AA83E67F}"/>
              </a:ext>
            </a:extLst>
          </p:cNvPr>
          <p:cNvSpPr/>
          <p:nvPr/>
        </p:nvSpPr>
        <p:spPr>
          <a:xfrm>
            <a:off x="6702382" y="3783106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대관 내역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C9D1F0-0DE4-0C4C-B48D-F88295F1A075}"/>
              </a:ext>
            </a:extLst>
          </p:cNvPr>
          <p:cNvSpPr/>
          <p:nvPr/>
        </p:nvSpPr>
        <p:spPr>
          <a:xfrm>
            <a:off x="6702382" y="5199530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수강 내역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CCD7B3-F664-6CCF-4BE7-F4D11DD221A8}"/>
              </a:ext>
            </a:extLst>
          </p:cNvPr>
          <p:cNvSpPr/>
          <p:nvPr/>
        </p:nvSpPr>
        <p:spPr>
          <a:xfrm>
            <a:off x="8931724" y="2366682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내 글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페이지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ACFDA9-9507-BACF-02BC-6DA9227A36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5" r="24394"/>
          <a:stretch>
            <a:fillRect/>
          </a:stretch>
        </p:blipFill>
        <p:spPr>
          <a:xfrm>
            <a:off x="574999" y="2757876"/>
            <a:ext cx="602453" cy="11764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906792-8429-CA71-11F6-726D63C32111}"/>
              </a:ext>
            </a:extLst>
          </p:cNvPr>
          <p:cNvSpPr txBox="1"/>
          <p:nvPr/>
        </p:nvSpPr>
        <p:spPr>
          <a:xfrm>
            <a:off x="419199" y="3934280"/>
            <a:ext cx="91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개인 회원</a:t>
            </a:r>
            <a:endParaRPr lang="en-US" altLang="ko-KR" sz="12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EE3DFFC-0948-C423-1855-6D7ADC4B3E5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543416" y="1304364"/>
            <a:ext cx="1158966" cy="21246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B997004-54DF-168C-547B-EC535E5D58D0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5543416" y="2720788"/>
            <a:ext cx="1158966" cy="7082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E9903F6-0DB5-DCEF-2FEA-03F55E05240E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5543416" y="3429000"/>
            <a:ext cx="1158966" cy="7082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15114AA-0267-B437-C5C5-AE86E926F489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5543416" y="3429000"/>
            <a:ext cx="1158966" cy="21246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7855E49-F93D-652F-00F4-74F693E5A4C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616004" y="3429000"/>
            <a:ext cx="678094" cy="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393792E-80E9-2BD5-EDAB-421B87734DD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951700" y="2720788"/>
            <a:ext cx="980024" cy="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02FFECF-D2B8-0C25-1A45-CB04A6E752D2}"/>
              </a:ext>
            </a:extLst>
          </p:cNvPr>
          <p:cNvSpPr/>
          <p:nvPr/>
        </p:nvSpPr>
        <p:spPr>
          <a:xfrm>
            <a:off x="8931724" y="3529961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예약 페이지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구장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수강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내역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15BEB99-670F-172B-E9BB-5034937D3180}"/>
              </a:ext>
            </a:extLst>
          </p:cNvPr>
          <p:cNvSpPr/>
          <p:nvPr/>
        </p:nvSpPr>
        <p:spPr>
          <a:xfrm>
            <a:off x="8931724" y="4491318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예약 취소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페이지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105CE4FF-03C6-C9B2-236C-ED9C343EEF95}"/>
              </a:ext>
            </a:extLst>
          </p:cNvPr>
          <p:cNvSpPr/>
          <p:nvPr/>
        </p:nvSpPr>
        <p:spPr>
          <a:xfrm>
            <a:off x="8931724" y="5452675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리뷰 작성 페이지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FD57306F-50E4-7FC2-2D8D-52841A1D66C2}"/>
              </a:ext>
            </a:extLst>
          </p:cNvPr>
          <p:cNvCxnSpPr>
            <a:cxnSpLocks/>
            <a:stCxn id="6" idx="3"/>
            <a:endCxn id="67" idx="1"/>
          </p:cNvCxnSpPr>
          <p:nvPr/>
        </p:nvCxnSpPr>
        <p:spPr>
          <a:xfrm flipV="1">
            <a:off x="7951700" y="3884067"/>
            <a:ext cx="980024" cy="25314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6586797-C15D-3B4E-E108-8B21ED732450}"/>
              </a:ext>
            </a:extLst>
          </p:cNvPr>
          <p:cNvCxnSpPr>
            <a:cxnSpLocks/>
            <a:stCxn id="6" idx="3"/>
            <a:endCxn id="68" idx="1"/>
          </p:cNvCxnSpPr>
          <p:nvPr/>
        </p:nvCxnSpPr>
        <p:spPr>
          <a:xfrm>
            <a:off x="7951700" y="4137212"/>
            <a:ext cx="980024" cy="7082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62DF1F0D-C103-D881-5B8A-665ECE57D50A}"/>
              </a:ext>
            </a:extLst>
          </p:cNvPr>
          <p:cNvCxnSpPr>
            <a:cxnSpLocks/>
            <a:stCxn id="6" idx="3"/>
            <a:endCxn id="69" idx="1"/>
          </p:cNvCxnSpPr>
          <p:nvPr/>
        </p:nvCxnSpPr>
        <p:spPr>
          <a:xfrm>
            <a:off x="7951700" y="4137212"/>
            <a:ext cx="980024" cy="16695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0E787ED-E5B4-E6DF-81EB-5F8E530D7B68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951700" y="5553636"/>
            <a:ext cx="980024" cy="25314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5CE058B0-3EC5-174A-81F2-8C3838AA7A92}"/>
              </a:ext>
            </a:extLst>
          </p:cNvPr>
          <p:cNvCxnSpPr>
            <a:cxnSpLocks/>
            <a:stCxn id="7" idx="3"/>
            <a:endCxn id="68" idx="1"/>
          </p:cNvCxnSpPr>
          <p:nvPr/>
        </p:nvCxnSpPr>
        <p:spPr>
          <a:xfrm flipV="1">
            <a:off x="7951700" y="4845424"/>
            <a:ext cx="980024" cy="7082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3A60DC5-9984-F68B-38AC-39E3841809FF}"/>
              </a:ext>
            </a:extLst>
          </p:cNvPr>
          <p:cNvCxnSpPr>
            <a:cxnSpLocks/>
            <a:stCxn id="7" idx="3"/>
            <a:endCxn id="67" idx="1"/>
          </p:cNvCxnSpPr>
          <p:nvPr/>
        </p:nvCxnSpPr>
        <p:spPr>
          <a:xfrm flipV="1">
            <a:off x="7951700" y="3884067"/>
            <a:ext cx="980024" cy="16695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3AD476-96B0-8FC0-584F-1C85D77DFAE1}"/>
              </a:ext>
            </a:extLst>
          </p:cNvPr>
          <p:cNvSpPr txBox="1"/>
          <p:nvPr/>
        </p:nvSpPr>
        <p:spPr>
          <a:xfrm>
            <a:off x="327597" y="4083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165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78B2370-E2FD-BE1A-EBF9-464B5DDEA19B}"/>
              </a:ext>
            </a:extLst>
          </p:cNvPr>
          <p:cNvSpPr/>
          <p:nvPr/>
        </p:nvSpPr>
        <p:spPr>
          <a:xfrm>
            <a:off x="2366686" y="3074894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8AA38-FC37-670C-7D08-82977ED857D5}"/>
              </a:ext>
            </a:extLst>
          </p:cNvPr>
          <p:cNvSpPr/>
          <p:nvPr/>
        </p:nvSpPr>
        <p:spPr>
          <a:xfrm>
            <a:off x="4294098" y="3074894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마이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페이지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DEA711-A461-F2E6-4DCA-6A95FB08417C}"/>
              </a:ext>
            </a:extLst>
          </p:cNvPr>
          <p:cNvSpPr/>
          <p:nvPr/>
        </p:nvSpPr>
        <p:spPr>
          <a:xfrm>
            <a:off x="6702382" y="416858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내 정보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824404-078D-C1F4-8310-FCC335022474}"/>
              </a:ext>
            </a:extLst>
          </p:cNvPr>
          <p:cNvSpPr/>
          <p:nvPr/>
        </p:nvSpPr>
        <p:spPr>
          <a:xfrm>
            <a:off x="6702382" y="2099982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커뮤니티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내 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6825D7-8D98-B1F0-E68C-63C2AA83E67F}"/>
              </a:ext>
            </a:extLst>
          </p:cNvPr>
          <p:cNvSpPr/>
          <p:nvPr/>
        </p:nvSpPr>
        <p:spPr>
          <a:xfrm>
            <a:off x="6702382" y="3783106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대관 정보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C9D1F0-0DE4-0C4C-B48D-F88295F1A075}"/>
              </a:ext>
            </a:extLst>
          </p:cNvPr>
          <p:cNvSpPr/>
          <p:nvPr/>
        </p:nvSpPr>
        <p:spPr>
          <a:xfrm>
            <a:off x="6702382" y="5466230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수강 정보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CCD7B3-F664-6CCF-4BE7-F4D11DD221A8}"/>
              </a:ext>
            </a:extLst>
          </p:cNvPr>
          <p:cNvSpPr/>
          <p:nvPr/>
        </p:nvSpPr>
        <p:spPr>
          <a:xfrm>
            <a:off x="8931724" y="2095501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내 글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페이지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97351C-1ABA-51E9-DF4A-FD36551C5F5C}"/>
              </a:ext>
            </a:extLst>
          </p:cNvPr>
          <p:cNvSpPr/>
          <p:nvPr/>
        </p:nvSpPr>
        <p:spPr>
          <a:xfrm>
            <a:off x="8931724" y="3783106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예약 페이지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구장 정보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44A7C1-34B8-AD55-AA6F-66D23016E900}"/>
              </a:ext>
            </a:extLst>
          </p:cNvPr>
          <p:cNvSpPr/>
          <p:nvPr/>
        </p:nvSpPr>
        <p:spPr>
          <a:xfrm>
            <a:off x="8931724" y="5466230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강좌 페이지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강좌 정보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ACFDA9-9507-BACF-02BC-6DA9227A36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5" r="24394"/>
          <a:stretch>
            <a:fillRect/>
          </a:stretch>
        </p:blipFill>
        <p:spPr>
          <a:xfrm>
            <a:off x="574999" y="2757876"/>
            <a:ext cx="602453" cy="11764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906792-8429-CA71-11F6-726D63C32111}"/>
              </a:ext>
            </a:extLst>
          </p:cNvPr>
          <p:cNvSpPr txBox="1"/>
          <p:nvPr/>
        </p:nvSpPr>
        <p:spPr>
          <a:xfrm>
            <a:off x="419199" y="3934280"/>
            <a:ext cx="91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법인 회원</a:t>
            </a:r>
            <a:endParaRPr lang="en-US" altLang="ko-KR" sz="12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EE3DFFC-0948-C423-1855-6D7ADC4B3E5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543416" y="770964"/>
            <a:ext cx="1158966" cy="26580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B997004-54DF-168C-547B-EC535E5D58D0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5543416" y="2454088"/>
            <a:ext cx="1158966" cy="9749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E9903F6-0DB5-DCEF-2FEA-03F55E05240E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5543416" y="3429000"/>
            <a:ext cx="1158966" cy="7082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15114AA-0267-B437-C5C5-AE86E926F489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5543416" y="3429000"/>
            <a:ext cx="1158966" cy="23913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7855E49-F93D-652F-00F4-74F693E5A4C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616004" y="3429000"/>
            <a:ext cx="678094" cy="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393792E-80E9-2BD5-EDAB-421B87734DD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7951700" y="2449607"/>
            <a:ext cx="980024" cy="4481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E20AE0B-DF4F-3F83-4F80-27FF11ED0D0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7951700" y="4137212"/>
            <a:ext cx="980024" cy="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3F26A43-16BC-BC46-F581-D272E5D4508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7951700" y="5820336"/>
            <a:ext cx="980024" cy="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76811B-4231-726D-287A-D79B79CBBCE6}"/>
              </a:ext>
            </a:extLst>
          </p:cNvPr>
          <p:cNvSpPr txBox="1"/>
          <p:nvPr/>
        </p:nvSpPr>
        <p:spPr>
          <a:xfrm>
            <a:off x="327597" y="4083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777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78B2370-E2FD-BE1A-EBF9-464B5DDEA19B}"/>
              </a:ext>
            </a:extLst>
          </p:cNvPr>
          <p:cNvSpPr/>
          <p:nvPr/>
        </p:nvSpPr>
        <p:spPr>
          <a:xfrm>
            <a:off x="2366686" y="3074894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8AA38-FC37-670C-7D08-82977ED857D5}"/>
              </a:ext>
            </a:extLst>
          </p:cNvPr>
          <p:cNvSpPr/>
          <p:nvPr/>
        </p:nvSpPr>
        <p:spPr>
          <a:xfrm>
            <a:off x="4294098" y="3074894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고객지원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DEA711-A461-F2E6-4DCA-6A95FB08417C}"/>
              </a:ext>
            </a:extLst>
          </p:cNvPr>
          <p:cNvSpPr/>
          <p:nvPr/>
        </p:nvSpPr>
        <p:spPr>
          <a:xfrm>
            <a:off x="6702382" y="416858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공지사항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824404-078D-C1F4-8310-FCC335022474}"/>
              </a:ext>
            </a:extLst>
          </p:cNvPr>
          <p:cNvSpPr/>
          <p:nvPr/>
        </p:nvSpPr>
        <p:spPr>
          <a:xfrm>
            <a:off x="6702382" y="2099982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자주 묻는 질문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6825D7-8D98-B1F0-E68C-63C2AA83E67F}"/>
              </a:ext>
            </a:extLst>
          </p:cNvPr>
          <p:cNvSpPr/>
          <p:nvPr/>
        </p:nvSpPr>
        <p:spPr>
          <a:xfrm>
            <a:off x="6702382" y="3783106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고객 말씀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C9D1F0-0DE4-0C4C-B48D-F88295F1A075}"/>
              </a:ext>
            </a:extLst>
          </p:cNvPr>
          <p:cNvSpPr/>
          <p:nvPr/>
        </p:nvSpPr>
        <p:spPr>
          <a:xfrm>
            <a:off x="6702382" y="5466230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홈페이지 정보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CCD7B3-F664-6CCF-4BE7-F4D11DD221A8}"/>
              </a:ext>
            </a:extLst>
          </p:cNvPr>
          <p:cNvSpPr/>
          <p:nvPr/>
        </p:nvSpPr>
        <p:spPr>
          <a:xfrm>
            <a:off x="8931724" y="2095501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상세 정보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97351C-1ABA-51E9-DF4A-FD36551C5F5C}"/>
              </a:ext>
            </a:extLst>
          </p:cNvPr>
          <p:cNvSpPr/>
          <p:nvPr/>
        </p:nvSpPr>
        <p:spPr>
          <a:xfrm>
            <a:off x="8931724" y="3182473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작성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ACFDA9-9507-BACF-02BC-6DA9227A36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5" r="24394"/>
          <a:stretch>
            <a:fillRect/>
          </a:stretch>
        </p:blipFill>
        <p:spPr>
          <a:xfrm>
            <a:off x="574999" y="2757876"/>
            <a:ext cx="602453" cy="11764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906792-8429-CA71-11F6-726D63C32111}"/>
              </a:ext>
            </a:extLst>
          </p:cNvPr>
          <p:cNvSpPr txBox="1"/>
          <p:nvPr/>
        </p:nvSpPr>
        <p:spPr>
          <a:xfrm>
            <a:off x="419199" y="3934280"/>
            <a:ext cx="91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개인 회원</a:t>
            </a:r>
            <a:endParaRPr lang="en-US" altLang="ko-KR" sz="12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EE3DFFC-0948-C423-1855-6D7ADC4B3E5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543416" y="770964"/>
            <a:ext cx="1158966" cy="26580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B997004-54DF-168C-547B-EC535E5D58D0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5543416" y="2454088"/>
            <a:ext cx="1158966" cy="9749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E9903F6-0DB5-DCEF-2FEA-03F55E05240E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5543416" y="3429000"/>
            <a:ext cx="1158966" cy="7082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15114AA-0267-B437-C5C5-AE86E926F489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5543416" y="3429000"/>
            <a:ext cx="1158966" cy="23913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7855E49-F93D-652F-00F4-74F693E5A4C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616004" y="3429000"/>
            <a:ext cx="678094" cy="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393792E-80E9-2BD5-EDAB-421B87734DD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7951700" y="2449607"/>
            <a:ext cx="980024" cy="4481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74A6C75-0797-5543-CB0D-BD021488C733}"/>
              </a:ext>
            </a:extLst>
          </p:cNvPr>
          <p:cNvSpPr/>
          <p:nvPr/>
        </p:nvSpPr>
        <p:spPr>
          <a:xfrm>
            <a:off x="8931724" y="4315387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작성 글 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확인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7D477E5-6748-DC51-F455-995EAF866E2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951700" y="3536579"/>
            <a:ext cx="980024" cy="60063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2CE842B-3C9D-564D-1F61-30E2B076B16B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7951700" y="4137212"/>
            <a:ext cx="980024" cy="5322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C5872E3-75E8-64FA-5501-39C10D9C66BF}"/>
              </a:ext>
            </a:extLst>
          </p:cNvPr>
          <p:cNvSpPr/>
          <p:nvPr/>
        </p:nvSpPr>
        <p:spPr>
          <a:xfrm>
            <a:off x="8931724" y="416858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상세 정보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FFF78C-EDD7-BFA9-8415-27942F82DAA1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861348" y="770964"/>
            <a:ext cx="1070376" cy="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C0761F-0058-A4F4-EF55-E9C669B56CFA}"/>
              </a:ext>
            </a:extLst>
          </p:cNvPr>
          <p:cNvSpPr txBox="1"/>
          <p:nvPr/>
        </p:nvSpPr>
        <p:spPr>
          <a:xfrm>
            <a:off x="327597" y="4083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고객지원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397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78B2370-E2FD-BE1A-EBF9-464B5DDEA19B}"/>
              </a:ext>
            </a:extLst>
          </p:cNvPr>
          <p:cNvSpPr/>
          <p:nvPr/>
        </p:nvSpPr>
        <p:spPr>
          <a:xfrm>
            <a:off x="2366686" y="3074894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8AA38-FC37-670C-7D08-82977ED857D5}"/>
              </a:ext>
            </a:extLst>
          </p:cNvPr>
          <p:cNvSpPr/>
          <p:nvPr/>
        </p:nvSpPr>
        <p:spPr>
          <a:xfrm>
            <a:off x="4294098" y="3074894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고객지원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DEA711-A461-F2E6-4DCA-6A95FB08417C}"/>
              </a:ext>
            </a:extLst>
          </p:cNvPr>
          <p:cNvSpPr/>
          <p:nvPr/>
        </p:nvSpPr>
        <p:spPr>
          <a:xfrm>
            <a:off x="6702382" y="416858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공지사항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824404-078D-C1F4-8310-FCC335022474}"/>
              </a:ext>
            </a:extLst>
          </p:cNvPr>
          <p:cNvSpPr/>
          <p:nvPr/>
        </p:nvSpPr>
        <p:spPr>
          <a:xfrm>
            <a:off x="6702382" y="2099982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자주 묻는 질문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6825D7-8D98-B1F0-E68C-63C2AA83E67F}"/>
              </a:ext>
            </a:extLst>
          </p:cNvPr>
          <p:cNvSpPr/>
          <p:nvPr/>
        </p:nvSpPr>
        <p:spPr>
          <a:xfrm>
            <a:off x="6702382" y="3783106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고객 말씀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C9D1F0-0DE4-0C4C-B48D-F88295F1A075}"/>
              </a:ext>
            </a:extLst>
          </p:cNvPr>
          <p:cNvSpPr/>
          <p:nvPr/>
        </p:nvSpPr>
        <p:spPr>
          <a:xfrm>
            <a:off x="6702382" y="5466230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홈페이지 정보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CCD7B3-F664-6CCF-4BE7-F4D11DD221A8}"/>
              </a:ext>
            </a:extLst>
          </p:cNvPr>
          <p:cNvSpPr/>
          <p:nvPr/>
        </p:nvSpPr>
        <p:spPr>
          <a:xfrm>
            <a:off x="8931724" y="2095501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상세 정보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97351C-1ABA-51E9-DF4A-FD36551C5F5C}"/>
              </a:ext>
            </a:extLst>
          </p:cNvPr>
          <p:cNvSpPr/>
          <p:nvPr/>
        </p:nvSpPr>
        <p:spPr>
          <a:xfrm>
            <a:off x="8931724" y="3182473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작성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ACFDA9-9507-BACF-02BC-6DA9227A36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5" r="24394"/>
          <a:stretch>
            <a:fillRect/>
          </a:stretch>
        </p:blipFill>
        <p:spPr>
          <a:xfrm>
            <a:off x="574999" y="2757876"/>
            <a:ext cx="602453" cy="11764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906792-8429-CA71-11F6-726D63C32111}"/>
              </a:ext>
            </a:extLst>
          </p:cNvPr>
          <p:cNvSpPr txBox="1"/>
          <p:nvPr/>
        </p:nvSpPr>
        <p:spPr>
          <a:xfrm>
            <a:off x="419199" y="3934280"/>
            <a:ext cx="91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법인 회원</a:t>
            </a:r>
            <a:endParaRPr lang="en-US" altLang="ko-KR" sz="12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EE3DFFC-0948-C423-1855-6D7ADC4B3E5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543416" y="770964"/>
            <a:ext cx="1158966" cy="26580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B997004-54DF-168C-547B-EC535E5D58D0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5543416" y="2454088"/>
            <a:ext cx="1158966" cy="9749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E9903F6-0DB5-DCEF-2FEA-03F55E05240E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5543416" y="3429000"/>
            <a:ext cx="1158966" cy="7082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15114AA-0267-B437-C5C5-AE86E926F489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5543416" y="3429000"/>
            <a:ext cx="1158966" cy="23913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7855E49-F93D-652F-00F4-74F693E5A4C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616004" y="3429000"/>
            <a:ext cx="678094" cy="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393792E-80E9-2BD5-EDAB-421B87734DD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7951700" y="2449607"/>
            <a:ext cx="980024" cy="4481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74A6C75-0797-5543-CB0D-BD021488C733}"/>
              </a:ext>
            </a:extLst>
          </p:cNvPr>
          <p:cNvSpPr/>
          <p:nvPr/>
        </p:nvSpPr>
        <p:spPr>
          <a:xfrm>
            <a:off x="8931724" y="4315387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작성 글 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확인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7D477E5-6748-DC51-F455-995EAF866E2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951700" y="3536579"/>
            <a:ext cx="980024" cy="60063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2CE842B-3C9D-564D-1F61-30E2B076B16B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7951700" y="4137212"/>
            <a:ext cx="980024" cy="5322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C5872E3-75E8-64FA-5501-39C10D9C66BF}"/>
              </a:ext>
            </a:extLst>
          </p:cNvPr>
          <p:cNvSpPr/>
          <p:nvPr/>
        </p:nvSpPr>
        <p:spPr>
          <a:xfrm>
            <a:off x="8931724" y="416858"/>
            <a:ext cx="1249318" cy="708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상세 정보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FFF78C-EDD7-BFA9-8415-27942F82DAA1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861348" y="770964"/>
            <a:ext cx="1070376" cy="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0418C6-F3CA-750D-69E2-7711E21B8388}"/>
              </a:ext>
            </a:extLst>
          </p:cNvPr>
          <p:cNvSpPr txBox="1"/>
          <p:nvPr/>
        </p:nvSpPr>
        <p:spPr>
          <a:xfrm>
            <a:off x="327597" y="4083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고객지원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67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96A9E-8430-D8CA-DD97-D31201B8B142}"/>
              </a:ext>
            </a:extLst>
          </p:cNvPr>
          <p:cNvSpPr txBox="1"/>
          <p:nvPr/>
        </p:nvSpPr>
        <p:spPr>
          <a:xfrm>
            <a:off x="905435" y="797859"/>
            <a:ext cx="7059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기사</a:t>
            </a:r>
            <a:endParaRPr lang="en-US" altLang="ko-KR" sz="1600" dirty="0"/>
          </a:p>
          <a:p>
            <a:endParaRPr lang="en-US" altLang="ko-KR" sz="1600" b="0" i="0" dirty="0">
              <a:solidFill>
                <a:srgbClr val="334C08"/>
              </a:solidFill>
              <a:effectLst/>
              <a:latin typeface="se-nanumgothic"/>
            </a:endParaRPr>
          </a:p>
          <a:p>
            <a:r>
              <a:rPr lang="en-US" altLang="ko-KR" sz="1600" b="0" i="0" dirty="0">
                <a:solidFill>
                  <a:srgbClr val="334C08"/>
                </a:solidFill>
                <a:effectLst/>
                <a:latin typeface="se-nanumgothic"/>
              </a:rPr>
              <a:t>1. </a:t>
            </a:r>
            <a:r>
              <a:rPr lang="ko-KR" altLang="en-US" sz="1600" b="0" i="0" dirty="0">
                <a:solidFill>
                  <a:srgbClr val="334C08"/>
                </a:solidFill>
                <a:effectLst/>
                <a:latin typeface="se-nanumgothic"/>
              </a:rPr>
              <a:t>전북교육청</a:t>
            </a:r>
            <a:r>
              <a:rPr lang="en-US" altLang="ko-KR" sz="1600" b="0" i="0" dirty="0">
                <a:solidFill>
                  <a:srgbClr val="334C08"/>
                </a:solidFill>
                <a:effectLst/>
                <a:latin typeface="se-nanumgothic"/>
              </a:rPr>
              <a:t>, "</a:t>
            </a:r>
            <a:r>
              <a:rPr lang="ko-KR" altLang="en-US" sz="1600" b="0" i="0" dirty="0">
                <a:solidFill>
                  <a:srgbClr val="334C08"/>
                </a:solidFill>
                <a:effectLst/>
                <a:latin typeface="se-nanumgothic"/>
              </a:rPr>
              <a:t>포스트 오미크론 시대</a:t>
            </a:r>
            <a:r>
              <a:rPr lang="en-US" altLang="ko-KR" sz="1600" b="0" i="0" dirty="0">
                <a:solidFill>
                  <a:srgbClr val="334C08"/>
                </a:solidFill>
                <a:effectLst/>
                <a:latin typeface="se-nanumgothic"/>
              </a:rPr>
              <a:t>, </a:t>
            </a:r>
            <a:r>
              <a:rPr lang="ko-KR" altLang="en-US" sz="1600" b="0" i="0" dirty="0">
                <a:solidFill>
                  <a:srgbClr val="334C08"/>
                </a:solidFill>
                <a:effectLst/>
                <a:latin typeface="se-nanumgothic"/>
              </a:rPr>
              <a:t>체육시설 여건 개선으로 학생 건강 </a:t>
            </a:r>
            <a:r>
              <a:rPr lang="en-US" altLang="ko-KR" sz="1600" b="0" i="0" dirty="0">
                <a:solidFill>
                  <a:srgbClr val="334C08"/>
                </a:solidFill>
                <a:effectLst/>
                <a:latin typeface="se-nanumgothic"/>
              </a:rPr>
              <a:t>UP“</a:t>
            </a:r>
          </a:p>
          <a:p>
            <a:r>
              <a:rPr lang="en-US" altLang="ko-KR" sz="1600" b="0" i="0" dirty="0">
                <a:solidFill>
                  <a:srgbClr val="334C08"/>
                </a:solidFill>
                <a:effectLst/>
                <a:latin typeface="se-nanumgothic"/>
              </a:rPr>
              <a:t>···2022</a:t>
            </a:r>
            <a:r>
              <a:rPr lang="ko-KR" altLang="en-US" sz="1600" b="0" i="0" dirty="0">
                <a:solidFill>
                  <a:srgbClr val="334C08"/>
                </a:solidFill>
                <a:effectLst/>
                <a:latin typeface="se-nanumgothic"/>
              </a:rPr>
              <a:t>년도 소규모 체육시설 지원 확대 추진</a:t>
            </a:r>
            <a:endParaRPr lang="en-US" altLang="ko-KR" sz="1600" dirty="0"/>
          </a:p>
          <a:p>
            <a:r>
              <a:rPr lang="en-US" altLang="ko-KR" sz="1600" dirty="0">
                <a:hlinkClick r:id="rId2"/>
              </a:rPr>
              <a:t>https://blog.naver.com/jbesosik/222738195453</a:t>
            </a:r>
            <a:r>
              <a:rPr lang="en-US" altLang="ko-KR" sz="1600" dirty="0"/>
              <a:t>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골때리는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그녀들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시청률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8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주연속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위</a:t>
            </a:r>
            <a:endParaRPr lang="en-US" altLang="ko-KR" sz="1600" dirty="0"/>
          </a:p>
          <a:p>
            <a:r>
              <a:rPr lang="en-US" altLang="ko-KR" sz="1600" dirty="0">
                <a:hlinkClick r:id="rId3"/>
              </a:rPr>
              <a:t>http://www.kjdaily.com/article.php?aid=1653525752575459227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1936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4EC0959-3428-DE20-CF2D-14FDBFA74CAD}"/>
              </a:ext>
            </a:extLst>
          </p:cNvPr>
          <p:cNvGrpSpPr/>
          <p:nvPr/>
        </p:nvGrpSpPr>
        <p:grpSpPr>
          <a:xfrm>
            <a:off x="5553794" y="691745"/>
            <a:ext cx="5619701" cy="5632812"/>
            <a:chOff x="5740406" y="197222"/>
            <a:chExt cx="5619701" cy="56328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0F8A43E-2FED-C727-1B89-EBF7303FA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0406" y="197222"/>
              <a:ext cx="5619701" cy="5325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E54B5A-7397-1609-479D-DE33B5F25C9E}"/>
                </a:ext>
              </a:extLst>
            </p:cNvPr>
            <p:cNvSpPr txBox="1"/>
            <p:nvPr/>
          </p:nvSpPr>
          <p:spPr>
            <a:xfrm>
              <a:off x="5740406" y="5522257"/>
              <a:ext cx="3291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[</a:t>
              </a:r>
              <a:r>
                <a:rPr lang="ko-KR" altLang="en-US" sz="1400" dirty="0"/>
                <a:t>출처</a:t>
              </a:r>
              <a:r>
                <a:rPr lang="en-US" altLang="ko-KR" sz="1400" dirty="0"/>
                <a:t>] </a:t>
              </a:r>
              <a:r>
                <a:rPr lang="ko-KR" altLang="en-US" sz="1400" dirty="0"/>
                <a:t>서울특별시 체육시설관리사업소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134441-4E03-73E6-D8A3-281703A903FB}"/>
              </a:ext>
            </a:extLst>
          </p:cNvPr>
          <p:cNvSpPr txBox="1"/>
          <p:nvPr/>
        </p:nvSpPr>
        <p:spPr>
          <a:xfrm>
            <a:off x="1306286" y="895739"/>
            <a:ext cx="206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불편한 대관 절차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61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D290117-708C-F948-50A6-AF084C1A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160" y="959223"/>
            <a:ext cx="8269771" cy="5698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7EF543-3588-4FF2-5A80-ED2AFB03F6D9}"/>
              </a:ext>
            </a:extLst>
          </p:cNvPr>
          <p:cNvSpPr txBox="1"/>
          <p:nvPr/>
        </p:nvSpPr>
        <p:spPr>
          <a:xfrm>
            <a:off x="331694" y="2599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아이엠라운드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542E9B-4377-F666-FCB2-003004A9C2A9}"/>
              </a:ext>
            </a:extLst>
          </p:cNvPr>
          <p:cNvSpPr/>
          <p:nvPr/>
        </p:nvSpPr>
        <p:spPr>
          <a:xfrm>
            <a:off x="5898776" y="1048871"/>
            <a:ext cx="5997389" cy="4195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82E927-63B0-DAD3-C556-1B0A6015893F}"/>
              </a:ext>
            </a:extLst>
          </p:cNvPr>
          <p:cNvSpPr txBox="1"/>
          <p:nvPr/>
        </p:nvSpPr>
        <p:spPr>
          <a:xfrm>
            <a:off x="365516" y="1048871"/>
            <a:ext cx="30716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구장 사진과</a:t>
            </a:r>
            <a:r>
              <a:rPr lang="en-US" altLang="ko-KR" dirty="0"/>
              <a:t>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예약현황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구장 특징 등 구장 정보를</a:t>
            </a:r>
            <a:endParaRPr lang="en-US" altLang="ko-KR" dirty="0"/>
          </a:p>
          <a:p>
            <a:r>
              <a:rPr lang="ko-KR" altLang="en-US" dirty="0"/>
              <a:t>간단히 확인할 수 있는 배치</a:t>
            </a:r>
            <a:endParaRPr lang="en-US" altLang="ko-KR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DF4D375-6837-FCCD-71EA-627A9D9D73B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37191" y="1510536"/>
            <a:ext cx="2461585" cy="70374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823212-B298-E9DA-615E-836181834B73}"/>
              </a:ext>
            </a:extLst>
          </p:cNvPr>
          <p:cNvSpPr/>
          <p:nvPr/>
        </p:nvSpPr>
        <p:spPr>
          <a:xfrm>
            <a:off x="8516471" y="2913529"/>
            <a:ext cx="1954305" cy="2779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80E09B-78B7-B871-F6A2-B4A5060FFD3B}"/>
              </a:ext>
            </a:extLst>
          </p:cNvPr>
          <p:cNvSpPr txBox="1"/>
          <p:nvPr/>
        </p:nvSpPr>
        <p:spPr>
          <a:xfrm>
            <a:off x="159906" y="2500281"/>
            <a:ext cx="35942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자주 찾는 특징을 미리 정하고</a:t>
            </a:r>
            <a:endParaRPr lang="en-US" altLang="ko-KR" dirty="0"/>
          </a:p>
          <a:p>
            <a:r>
              <a:rPr lang="ko-KR" altLang="en-US" dirty="0"/>
              <a:t>그 특징이 이 있는지 없는지 표시</a:t>
            </a:r>
            <a:endParaRPr lang="en-US" altLang="ko-KR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622DB96-1375-DEE8-85BF-06481A9E1BF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754160" y="2823446"/>
            <a:ext cx="4762311" cy="229036"/>
          </a:xfrm>
          <a:prstGeom prst="bentConnector3">
            <a:avLst>
              <a:gd name="adj1" fmla="val 482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5FF51F-755E-9595-C137-CF27245DAEAF}"/>
              </a:ext>
            </a:extLst>
          </p:cNvPr>
          <p:cNvSpPr txBox="1"/>
          <p:nvPr/>
        </p:nvSpPr>
        <p:spPr>
          <a:xfrm>
            <a:off x="32140" y="4255906"/>
            <a:ext cx="383630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불편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왼쪽에 달력과 지도가 계속 나타남</a:t>
            </a:r>
            <a:endParaRPr lang="en-US" altLang="ko-KR" dirty="0"/>
          </a:p>
          <a:p>
            <a:r>
              <a:rPr lang="ko-KR" altLang="en-US" dirty="0"/>
              <a:t>답답한 느낌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날짜는 리스트 위에서 결정할 </a:t>
            </a:r>
            <a:endParaRPr lang="en-US" altLang="ko-KR" dirty="0"/>
          </a:p>
          <a:p>
            <a:r>
              <a:rPr lang="ko-KR" altLang="en-US" dirty="0"/>
              <a:t>수 있도록 함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=&gt;</a:t>
            </a:r>
            <a:r>
              <a:rPr lang="ko-KR" altLang="en-US" dirty="0"/>
              <a:t> 지도는 각 구장 상세페이지에서</a:t>
            </a:r>
            <a:endParaRPr lang="en-US" altLang="ko-KR" dirty="0"/>
          </a:p>
          <a:p>
            <a:r>
              <a:rPr lang="ko-KR" altLang="en-US" dirty="0"/>
              <a:t>확인할 수 있도록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935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3FE68512-0E61-F664-4D9B-9853AC2D5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9"/>
          <a:stretch/>
        </p:blipFill>
        <p:spPr>
          <a:xfrm>
            <a:off x="3935320" y="1398494"/>
            <a:ext cx="7204933" cy="49395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1CA87C5-49AE-6B9A-F17B-A7B68088BF27}"/>
              </a:ext>
            </a:extLst>
          </p:cNvPr>
          <p:cNvSpPr/>
          <p:nvPr/>
        </p:nvSpPr>
        <p:spPr>
          <a:xfrm>
            <a:off x="5915269" y="4747247"/>
            <a:ext cx="5057531" cy="1035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34496-67A1-9E2A-CBFB-D2E2AD4B8B8C}"/>
              </a:ext>
            </a:extLst>
          </p:cNvPr>
          <p:cNvSpPr txBox="1"/>
          <p:nvPr/>
        </p:nvSpPr>
        <p:spPr>
          <a:xfrm>
            <a:off x="738878" y="4941793"/>
            <a:ext cx="24256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예약 현황을 시간별로</a:t>
            </a:r>
            <a:endParaRPr lang="en-US" altLang="ko-KR" dirty="0"/>
          </a:p>
          <a:p>
            <a:r>
              <a:rPr lang="ko-KR" altLang="en-US" dirty="0"/>
              <a:t>보여줌으로 직관적임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87E962-F7F9-D5EF-8552-7376C207C7CE}"/>
              </a:ext>
            </a:extLst>
          </p:cNvPr>
          <p:cNvSpPr/>
          <p:nvPr/>
        </p:nvSpPr>
        <p:spPr>
          <a:xfrm>
            <a:off x="4087907" y="1689846"/>
            <a:ext cx="1801905" cy="2119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14D98-7D3B-1A3F-B1BF-61FBC0B86DF9}"/>
              </a:ext>
            </a:extLst>
          </p:cNvPr>
          <p:cNvSpPr txBox="1"/>
          <p:nvPr/>
        </p:nvSpPr>
        <p:spPr>
          <a:xfrm>
            <a:off x="420399" y="1469775"/>
            <a:ext cx="2887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별로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지도가 보여지지만</a:t>
            </a:r>
            <a:endParaRPr lang="en-US" altLang="ko-KR" dirty="0"/>
          </a:p>
          <a:p>
            <a:r>
              <a:rPr lang="ko-KR" altLang="en-US" dirty="0" err="1"/>
              <a:t>작은화면으로만</a:t>
            </a:r>
            <a:r>
              <a:rPr lang="ko-KR" altLang="en-US" dirty="0"/>
              <a:t> 확인 가능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418BF-0163-5960-E117-5FED7049B29E}"/>
              </a:ext>
            </a:extLst>
          </p:cNvPr>
          <p:cNvCxnSpPr>
            <a:cxnSpLocks/>
            <a:stCxn id="16" idx="2"/>
            <a:endCxn id="15" idx="1"/>
          </p:cNvCxnSpPr>
          <p:nvPr/>
        </p:nvCxnSpPr>
        <p:spPr>
          <a:xfrm rot="16200000" flipH="1">
            <a:off x="2797685" y="1459483"/>
            <a:ext cx="356600" cy="2223843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5F3698B-09D2-1C2D-A7CE-990D2540643D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3164542" y="5264959"/>
            <a:ext cx="27507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CEAC5C-B164-E33C-D698-1F0D9DFC1080}"/>
              </a:ext>
            </a:extLst>
          </p:cNvPr>
          <p:cNvSpPr/>
          <p:nvPr/>
        </p:nvSpPr>
        <p:spPr>
          <a:xfrm>
            <a:off x="5978301" y="2456331"/>
            <a:ext cx="2260264" cy="788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BF92B4-8EEF-4BAD-FDE3-C4378BC02ABA}"/>
              </a:ext>
            </a:extLst>
          </p:cNvPr>
          <p:cNvSpPr txBox="1"/>
          <p:nvPr/>
        </p:nvSpPr>
        <p:spPr>
          <a:xfrm>
            <a:off x="120920" y="3149679"/>
            <a:ext cx="36615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별로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위 지도의 배치를 장소정보</a:t>
            </a:r>
            <a:endParaRPr lang="en-US" altLang="ko-KR" dirty="0"/>
          </a:p>
          <a:p>
            <a:r>
              <a:rPr lang="ko-KR" altLang="en-US" dirty="0"/>
              <a:t>아래 배치하여 확인하기 </a:t>
            </a:r>
            <a:r>
              <a:rPr lang="ko-KR" altLang="en-US" dirty="0" err="1"/>
              <a:t>편하게함</a:t>
            </a:r>
            <a:endParaRPr lang="ko-KR" altLang="en-US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FA6A21C-305C-098B-3576-7067799ADD75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5400000" flipH="1" flipV="1">
            <a:off x="4116178" y="1080754"/>
            <a:ext cx="827786" cy="5156723"/>
          </a:xfrm>
          <a:prstGeom prst="bentConnector3">
            <a:avLst>
              <a:gd name="adj1" fmla="val -2761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3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A07A7D9-441A-EE6D-0205-F1BBED44C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0" b="-1"/>
          <a:stretch/>
        </p:blipFill>
        <p:spPr>
          <a:xfrm>
            <a:off x="4374591" y="1627368"/>
            <a:ext cx="7387104" cy="50154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2FCBF23-30D9-22EC-8B35-257E69EEA0EA}"/>
              </a:ext>
            </a:extLst>
          </p:cNvPr>
          <p:cNvSpPr/>
          <p:nvPr/>
        </p:nvSpPr>
        <p:spPr>
          <a:xfrm>
            <a:off x="8382000" y="3092822"/>
            <a:ext cx="564777" cy="107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5DCB88-6DCE-E806-6450-39203CF85C3C}"/>
              </a:ext>
            </a:extLst>
          </p:cNvPr>
          <p:cNvSpPr/>
          <p:nvPr/>
        </p:nvSpPr>
        <p:spPr>
          <a:xfrm>
            <a:off x="9197791" y="3092822"/>
            <a:ext cx="564778" cy="107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DE28C7-560E-17C0-585A-ABCA62F77DAC}"/>
              </a:ext>
            </a:extLst>
          </p:cNvPr>
          <p:cNvSpPr/>
          <p:nvPr/>
        </p:nvSpPr>
        <p:spPr>
          <a:xfrm>
            <a:off x="6345575" y="2393576"/>
            <a:ext cx="5057531" cy="1035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FA59E-9943-716B-EBC2-63D97F4FC63C}"/>
              </a:ext>
            </a:extLst>
          </p:cNvPr>
          <p:cNvSpPr txBox="1"/>
          <p:nvPr/>
        </p:nvSpPr>
        <p:spPr>
          <a:xfrm>
            <a:off x="738878" y="4941793"/>
            <a:ext cx="1882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마이페이지에서 </a:t>
            </a:r>
          </a:p>
          <a:p>
            <a:r>
              <a:rPr lang="ko-KR" altLang="en-US" dirty="0"/>
              <a:t>내 예약 현황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0C7218-AE27-15B7-0501-98CD64EC79E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2621125" y="2911288"/>
            <a:ext cx="3724450" cy="2353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64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2920DB-7EDA-B98E-8489-8F3A5EE2D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6"/>
          <a:stretch/>
        </p:blipFill>
        <p:spPr>
          <a:xfrm>
            <a:off x="3652853" y="1093694"/>
            <a:ext cx="8042182" cy="5333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BF974-9209-3D03-C395-6FC04ACC4CDF}"/>
              </a:ext>
            </a:extLst>
          </p:cNvPr>
          <p:cNvSpPr txBox="1"/>
          <p:nvPr/>
        </p:nvSpPr>
        <p:spPr>
          <a:xfrm>
            <a:off x="331694" y="259976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SHARE.IT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638FB-9447-1755-31AE-C86A231773AC}"/>
              </a:ext>
            </a:extLst>
          </p:cNvPr>
          <p:cNvSpPr/>
          <p:nvPr/>
        </p:nvSpPr>
        <p:spPr>
          <a:xfrm>
            <a:off x="3978893" y="1887506"/>
            <a:ext cx="4205883" cy="5329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10029-6906-5CC4-04C1-61161D882BC2}"/>
              </a:ext>
            </a:extLst>
          </p:cNvPr>
          <p:cNvSpPr txBox="1"/>
          <p:nvPr/>
        </p:nvSpPr>
        <p:spPr>
          <a:xfrm>
            <a:off x="496965" y="1830822"/>
            <a:ext cx="1189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검색 필터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F620FB0-77A1-45F0-5A4C-05452B0818F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1686714" y="2015488"/>
            <a:ext cx="2292179" cy="1385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2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DA901BD-C55F-2E2A-9166-3A8D5764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93" y="2918962"/>
            <a:ext cx="9019023" cy="33331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9E7F9-00B7-676B-444A-5A9B2D83233B}"/>
              </a:ext>
            </a:extLst>
          </p:cNvPr>
          <p:cNvSpPr txBox="1"/>
          <p:nvPr/>
        </p:nvSpPr>
        <p:spPr>
          <a:xfrm>
            <a:off x="496965" y="1830822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239027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1551</Words>
  <Application>Microsoft Office PowerPoint</Application>
  <PresentationFormat>와이드스크린</PresentationFormat>
  <Paragraphs>469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Noto Sans KR</vt:lpstr>
      <vt:lpstr>se-nanumgothic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hoyoun</dc:creator>
  <cp:lastModifiedBy>kim hoyoun</cp:lastModifiedBy>
  <cp:revision>12</cp:revision>
  <dcterms:created xsi:type="dcterms:W3CDTF">2022-05-27T05:57:19Z</dcterms:created>
  <dcterms:modified xsi:type="dcterms:W3CDTF">2022-05-29T16:01:20Z</dcterms:modified>
</cp:coreProperties>
</file>