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0" r:id="rId1"/>
  </p:sldMasterIdLst>
  <p:notesMasterIdLst>
    <p:notesMasterId r:id="rId5"/>
  </p:notesMasterIdLst>
  <p:sldIdLst>
    <p:sldId id="452" r:id="rId2"/>
    <p:sldId id="456" r:id="rId3"/>
    <p:sldId id="455" r:id="rId4"/>
  </p:sldIdLst>
  <p:sldSz cx="9144000" cy="6858000" type="screen4x3"/>
  <p:notesSz cx="6802438" cy="9934575"/>
  <p:embeddedFontLst>
    <p:embeddedFont>
      <p:font typeface="HY중고딕" panose="02030600000101010101" pitchFamily="18" charset="-127"/>
      <p:regular r:id="rId6"/>
    </p:embeddedFont>
    <p:embeddedFont>
      <p:font typeface="HY헤드라인M" panose="02030600000101010101" pitchFamily="18" charset="-127"/>
      <p:regular r:id="rId7"/>
    </p:embeddedFont>
    <p:embeddedFont>
      <p:font typeface="Palatino Linotype" panose="02040502050505030304" pitchFamily="18" charset="0"/>
      <p:regular r:id="rId8"/>
      <p:bold r:id="rId9"/>
      <p:italic r:id="rId10"/>
      <p:boldItalic r:id="rId11"/>
    </p:embeddedFont>
    <p:embeddedFont>
      <p:font typeface="Wingdings 2" panose="05020102010507070707" pitchFamily="18" charset="2"/>
      <p:regular r:id="rId12"/>
    </p:embeddedFont>
    <p:embeddedFont>
      <p:font typeface="맑은 고딕" panose="020B0503020000020004" pitchFamily="50" charset="-127"/>
      <p:regular r:id="rId13"/>
      <p:bold r:id="rId1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90B8"/>
    <a:srgbClr val="FFBDDE"/>
    <a:srgbClr val="FFCCCC"/>
    <a:srgbClr val="FF99CC"/>
    <a:srgbClr val="002060"/>
    <a:srgbClr val="FFFF99"/>
    <a:srgbClr val="FDFFEB"/>
    <a:srgbClr val="FCFFE1"/>
    <a:srgbClr val="FFFFCC"/>
    <a:srgbClr val="FFF9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3" autoAdjust="0"/>
    <p:restoredTop sz="89005" autoAdjust="0"/>
  </p:normalViewPr>
  <p:slideViewPr>
    <p:cSldViewPr snapToGrid="0">
      <p:cViewPr varScale="1">
        <p:scale>
          <a:sx n="99" d="100"/>
          <a:sy n="99" d="100"/>
        </p:scale>
        <p:origin x="187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84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commentAuthors" Target="commentAuthors.xml"/><Relationship Id="rId10" Type="http://schemas.openxmlformats.org/officeDocument/2006/relationships/font" Target="fonts/font5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7723" cy="498454"/>
          </a:xfrm>
          <a:prstGeom prst="rect">
            <a:avLst/>
          </a:prstGeom>
        </p:spPr>
        <p:txBody>
          <a:bodyPr vert="horz" lIns="91385" tIns="45693" rIns="91385" bIns="4569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3141" y="1"/>
            <a:ext cx="2947723" cy="498454"/>
          </a:xfrm>
          <a:prstGeom prst="rect">
            <a:avLst/>
          </a:prstGeom>
        </p:spPr>
        <p:txBody>
          <a:bodyPr vert="horz" lIns="91385" tIns="45693" rIns="91385" bIns="45693" rtlCol="0"/>
          <a:lstStyle>
            <a:lvl1pPr algn="r">
              <a:defRPr sz="1200"/>
            </a:lvl1pPr>
          </a:lstStyle>
          <a:p>
            <a:fld id="{00A56E42-C3B2-4112-B7D6-164348CC94AE}" type="datetimeFigureOut">
              <a:rPr lang="ko-KR" altLang="en-US" smtClean="0"/>
              <a:pPr/>
              <a:t>2021-07-19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3013"/>
            <a:ext cx="4468812" cy="3352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85" tIns="45693" rIns="91385" bIns="4569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244" y="4781015"/>
            <a:ext cx="5441950" cy="3911739"/>
          </a:xfrm>
          <a:prstGeom prst="rect">
            <a:avLst/>
          </a:prstGeom>
        </p:spPr>
        <p:txBody>
          <a:bodyPr vert="horz" lIns="91385" tIns="45693" rIns="91385" bIns="45693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6123"/>
            <a:ext cx="2947723" cy="498453"/>
          </a:xfrm>
          <a:prstGeom prst="rect">
            <a:avLst/>
          </a:prstGeom>
        </p:spPr>
        <p:txBody>
          <a:bodyPr vert="horz" lIns="91385" tIns="45693" rIns="91385" bIns="4569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3141" y="9436123"/>
            <a:ext cx="2947723" cy="498453"/>
          </a:xfrm>
          <a:prstGeom prst="rect">
            <a:avLst/>
          </a:prstGeom>
        </p:spPr>
        <p:txBody>
          <a:bodyPr vert="horz" lIns="91385" tIns="45693" rIns="91385" bIns="45693" rtlCol="0" anchor="b"/>
          <a:lstStyle>
            <a:lvl1pPr algn="r">
              <a:defRPr sz="1200"/>
            </a:lvl1pPr>
          </a:lstStyle>
          <a:p>
            <a:fld id="{BF9758A9-553B-41EF-AC8A-27A22D805A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265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차년도에는 </a:t>
            </a:r>
            <a:r>
              <a:rPr lang="en-US" altLang="ko-KR" dirty="0"/>
              <a:t>2</a:t>
            </a:r>
            <a:r>
              <a:rPr lang="ko-KR" altLang="en-US" dirty="0"/>
              <a:t>차년도에 </a:t>
            </a:r>
            <a:r>
              <a:rPr lang="en-US" altLang="ko-KR" dirty="0"/>
              <a:t>RMSE</a:t>
            </a:r>
            <a:r>
              <a:rPr lang="ko-KR" altLang="en-US" dirty="0"/>
              <a:t>가 높게 나타난 부분에 대한 알고리즘을 현장적용시험에서 보완 개선하였습니다</a:t>
            </a:r>
            <a:r>
              <a:rPr lang="en-US" altLang="ko-KR" dirty="0"/>
              <a:t>, </a:t>
            </a:r>
            <a:r>
              <a:rPr lang="en-US" altLang="ko-KR" b="1" i="0" dirty="0">
                <a:solidFill>
                  <a:srgbClr val="4D5156"/>
                </a:solidFill>
                <a:effectLst/>
                <a:latin typeface="맑은 고딕" panose="020B0503020000020004" pitchFamily="50" charset="-127"/>
              </a:rPr>
              <a:t>Partial Least Squares </a:t>
            </a:r>
            <a:r>
              <a:rPr lang="ko-KR" altLang="en-US" b="1" i="0" dirty="0" err="1">
                <a:solidFill>
                  <a:srgbClr val="4D5156"/>
                </a:solidFill>
                <a:effectLst/>
                <a:latin typeface="맑은 고딕" panose="020B0503020000020004" pitchFamily="50" charset="-127"/>
              </a:rPr>
              <a:t>부분최소자승</a:t>
            </a:r>
            <a:r>
              <a:rPr lang="en-US" altLang="ko-KR" b="1" i="0" dirty="0">
                <a:solidFill>
                  <a:srgbClr val="4D5156"/>
                </a:solidFill>
                <a:effectLst/>
                <a:latin typeface="맑은 고딕" panose="020B0503020000020004" pitchFamily="50" charset="-127"/>
              </a:rPr>
              <a:t>, </a:t>
            </a:r>
            <a:r>
              <a:rPr lang="ko-KR" altLang="en-US" b="1" i="0" dirty="0">
                <a:solidFill>
                  <a:srgbClr val="4D5156"/>
                </a:solidFill>
                <a:effectLst/>
                <a:latin typeface="맑은 고딕" panose="020B0503020000020004" pitchFamily="50" charset="-127"/>
              </a:rPr>
              <a:t>인공신경망</a:t>
            </a:r>
            <a:r>
              <a:rPr lang="en-US" altLang="ko-KR" b="1" i="0" dirty="0">
                <a:solidFill>
                  <a:srgbClr val="4D5156"/>
                </a:solidFill>
                <a:effectLst/>
                <a:latin typeface="맑은 고딕" panose="020B0503020000020004" pitchFamily="50" charset="-127"/>
              </a:rPr>
              <a:t> </a:t>
            </a:r>
            <a:r>
              <a:rPr lang="en-US" altLang="ko-KR" b="1" i="0" dirty="0">
                <a:solidFill>
                  <a:srgbClr val="5F6368"/>
                </a:solidFill>
                <a:effectLst/>
                <a:latin typeface="맑은 고딕" panose="020B0503020000020004" pitchFamily="50" charset="-127"/>
              </a:rPr>
              <a:t>artificial neural network</a:t>
            </a:r>
            <a:r>
              <a:rPr lang="en-US" altLang="ko-KR" b="1" i="0" dirty="0">
                <a:solidFill>
                  <a:srgbClr val="4D5156"/>
                </a:solidFill>
                <a:effectLst/>
                <a:latin typeface="맑은 고딕" panose="020B0503020000020004" pitchFamily="50" charset="-127"/>
              </a:rPr>
              <a:t>, </a:t>
            </a:r>
            <a:r>
              <a:rPr lang="en-US" altLang="ko-KR" b="1" i="0" dirty="0">
                <a:solidFill>
                  <a:srgbClr val="5F6368"/>
                </a:solidFill>
                <a:effectLst/>
                <a:latin typeface="맑은 고딕" panose="020B0503020000020004" pitchFamily="50" charset="-127"/>
              </a:rPr>
              <a:t>ANN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측정대상으로는 국내 대표적인 감귤류인 </a:t>
            </a:r>
            <a:r>
              <a:rPr lang="ko-KR" altLang="en-US" dirty="0" err="1"/>
              <a:t>조생온주밀감</a:t>
            </a:r>
            <a:r>
              <a:rPr lang="en-US" altLang="ko-KR" dirty="0"/>
              <a:t>, </a:t>
            </a:r>
            <a:r>
              <a:rPr lang="ko-KR" altLang="en-US" dirty="0" err="1"/>
              <a:t>한라봉</a:t>
            </a:r>
            <a:r>
              <a:rPr lang="en-US" altLang="ko-KR" dirty="0"/>
              <a:t>, </a:t>
            </a:r>
            <a:r>
              <a:rPr lang="ko-KR" altLang="en-US" dirty="0"/>
              <a:t>천혜향을 사용하여 스펙트럼을 취득하고 당도 측정을 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세품종의 당도의 분포는 </a:t>
            </a:r>
            <a:r>
              <a:rPr lang="ko-KR" altLang="en-US" dirty="0" err="1"/>
              <a:t>한라봉</a:t>
            </a:r>
            <a:r>
              <a:rPr lang="ko-KR" altLang="en-US" dirty="0"/>
              <a:t> </a:t>
            </a:r>
            <a:r>
              <a:rPr lang="en-US" altLang="ko-KR" dirty="0"/>
              <a:t>10.95 +- 2.7  </a:t>
            </a:r>
            <a:r>
              <a:rPr lang="ko-KR" altLang="en-US" dirty="0" err="1"/>
              <a:t>천혜향</a:t>
            </a:r>
            <a:r>
              <a:rPr lang="ko-KR" altLang="en-US" dirty="0"/>
              <a:t> </a:t>
            </a:r>
            <a:r>
              <a:rPr lang="en-US" altLang="ko-KR" dirty="0"/>
              <a:t>9.86 +- 2.08  </a:t>
            </a:r>
            <a:r>
              <a:rPr lang="ko-KR" altLang="en-US" dirty="0" err="1"/>
              <a:t>온주밀감</a:t>
            </a:r>
            <a:r>
              <a:rPr lang="ko-KR" altLang="en-US" dirty="0"/>
              <a:t> </a:t>
            </a:r>
            <a:r>
              <a:rPr lang="en-US" altLang="ko-KR" dirty="0"/>
              <a:t>9.62 +- 0.8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12</a:t>
            </a:r>
            <a:r>
              <a:rPr lang="ko-KR" altLang="en-US" dirty="0"/>
              <a:t>가지 조합의 </a:t>
            </a:r>
            <a:r>
              <a:rPr lang="ko-KR" altLang="en-US" dirty="0" err="1"/>
              <a:t>전처리</a:t>
            </a:r>
            <a:r>
              <a:rPr lang="ko-KR" altLang="en-US" dirty="0"/>
              <a:t> 방식을 적용하고 </a:t>
            </a:r>
            <a:r>
              <a:rPr lang="en-US" altLang="ko-KR" dirty="0"/>
              <a:t>6</a:t>
            </a:r>
            <a:r>
              <a:rPr lang="ko-KR" altLang="en-US" dirty="0"/>
              <a:t>가지의 알고리즘을 사용하여 분석을 고도화 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성능은 각각 </a:t>
            </a:r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4DAA7F-D4BF-4BCE-8972-15AA43F3AA39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856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통합모델의 개선방법을 연구하였습니다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~</a:t>
            </a:r>
          </a:p>
          <a:p>
            <a:endParaRPr lang="en-US" altLang="ko-KR" dirty="0"/>
          </a:p>
          <a:p>
            <a:r>
              <a:rPr lang="ko-KR" altLang="en-US" dirty="0"/>
              <a:t>앙상블모델은 </a:t>
            </a:r>
            <a:r>
              <a:rPr lang="ko-KR" altLang="en-US" dirty="0" err="1"/>
              <a:t>머신런닝</a:t>
            </a:r>
            <a:r>
              <a:rPr lang="ko-KR" altLang="en-US" dirty="0"/>
              <a:t> 분야에서 활용되는 학습방식으로 여러 개의 모델을 병렬로 학습하여 하나의 큰 모델로 사용하는 알고리즘입니다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~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4DAA7F-D4BF-4BCE-8972-15AA43F3AA39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875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이러한 형태로 앙상블 모델을 활용하는 것은 단순한 정확도 향상 외에 현장에서 갖는 추가적인 </a:t>
            </a:r>
            <a:r>
              <a:rPr lang="ko-KR" altLang="en-US" dirty="0" err="1"/>
              <a:t>잇점이</a:t>
            </a:r>
            <a:r>
              <a:rPr lang="ko-KR" altLang="en-US" dirty="0"/>
              <a:t> 있는데 </a:t>
            </a:r>
            <a:endParaRPr lang="en-US" altLang="ko-KR" dirty="0"/>
          </a:p>
          <a:p>
            <a:r>
              <a:rPr lang="ko-KR" altLang="en-US" dirty="0"/>
              <a:t>기존의 방식은 전체 통합데이터를 구성하여 </a:t>
            </a:r>
            <a:r>
              <a:rPr lang="ko-KR" altLang="en-US" dirty="0" err="1"/>
              <a:t>겸량</a:t>
            </a:r>
            <a:r>
              <a:rPr lang="ko-KR" altLang="en-US" dirty="0"/>
              <a:t> 모델을 만들면 품종에 변화가 생기거나 해가 바뀌어 데이터가 추가되면</a:t>
            </a:r>
            <a:endParaRPr lang="en-US" altLang="ko-KR" dirty="0"/>
          </a:p>
          <a:p>
            <a:r>
              <a:rPr lang="ko-KR" altLang="en-US" dirty="0"/>
              <a:t>전체 데이터로 모델을 담시 생성하여야 하나 앙상블은 부분 치환이 되어 모듈화가 가능합니다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4DAA7F-D4BF-4BCE-8972-15AA43F3AA39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39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258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135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881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55193" y="369455"/>
            <a:ext cx="2057399" cy="603502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330" y="675725"/>
            <a:ext cx="1503123" cy="5183073"/>
          </a:xfrm>
        </p:spPr>
        <p:txBody>
          <a:bodyPr vert="eaVert"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55392" y="675725"/>
            <a:ext cx="5815552" cy="5183073"/>
          </a:xfrm>
        </p:spPr>
        <p:txBody>
          <a:bodyPr vert="eaVert" anchor="t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667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341119"/>
            <a:ext cx="8238707" cy="6564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02730"/>
            <a:ext cx="7989752" cy="511676"/>
          </a:xfrm>
        </p:spPr>
        <p:txBody>
          <a:bodyPr>
            <a:normAutofit/>
          </a:bodyPr>
          <a:lstStyle>
            <a:lvl1pPr>
              <a:defRPr sz="3200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178440"/>
            <a:ext cx="7989752" cy="5234552"/>
          </a:xfrm>
        </p:spPr>
        <p:txBody>
          <a:bodyPr anchor="t"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6417318"/>
            <a:ext cx="2133600" cy="317043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12992"/>
            <a:ext cx="4870585" cy="31704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8243598" y="6468666"/>
            <a:ext cx="398885" cy="261369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D57F1E4F-1CFF-5643-939E-217C01CDF565}" type="slidenum">
              <a:rPr kumimoji="0" lang="en-US" altLang="ko-KR" sz="675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pPr algn="ctr"/>
              <a:t>‹#›</a:t>
            </a:fld>
            <a:endParaRPr lang="ko-KR" altLang="en-US" sz="135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175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492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8243598" y="6468666"/>
            <a:ext cx="398885" cy="261369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D57F1E4F-1CFF-5643-939E-217C01CDF565}" type="slidenum">
              <a:rPr kumimoji="0" lang="en-US" altLang="ko-KR" sz="675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pPr algn="ctr"/>
              <a:t>‹#›</a:t>
            </a:fld>
            <a:endParaRPr lang="ko-KR" altLang="en-US" sz="135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9924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직사각형 11"/>
          <p:cNvSpPr/>
          <p:nvPr userDrawn="1"/>
        </p:nvSpPr>
        <p:spPr>
          <a:xfrm>
            <a:off x="8243598" y="6468666"/>
            <a:ext cx="398885" cy="261369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D57F1E4F-1CFF-5643-939E-217C01CDF565}" type="slidenum">
              <a:rPr kumimoji="0" lang="en-US" altLang="ko-KR" sz="675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pPr algn="ctr"/>
              <a:t>‹#›</a:t>
            </a:fld>
            <a:endParaRPr lang="ko-KR" altLang="en-US" sz="135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28764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8243598" y="6468666"/>
            <a:ext cx="398885" cy="261369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D57F1E4F-1CFF-5643-939E-217C01CDF565}" type="slidenum">
              <a:rPr kumimoji="0" lang="en-US" altLang="ko-KR" sz="675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pPr algn="ctr"/>
              <a:t>‹#›</a:t>
            </a:fld>
            <a:endParaRPr lang="ko-KR" altLang="en-US" sz="135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64273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8243598" y="6468666"/>
            <a:ext cx="398885" cy="261369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D57F1E4F-1CFF-5643-939E-217C01CDF565}" type="slidenum">
              <a:rPr kumimoji="0" lang="en-US" altLang="ko-KR" sz="675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pPr algn="ctr"/>
              <a:t>‹#›</a:t>
            </a:fld>
            <a:endParaRPr lang="ko-KR" altLang="en-US" sz="135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22202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534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182717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182717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182717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7251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457200" rtl="0" eaLnBrk="1" latinLnBrk="1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ea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ea"/>
          <a:ea typeface="+mn-ea"/>
          <a:cs typeface="+mn-cs"/>
        </a:defRPr>
      </a:lvl1pPr>
      <a:lvl2pPr marL="630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ea"/>
          <a:ea typeface="+mn-ea"/>
          <a:cs typeface="+mn-cs"/>
        </a:defRPr>
      </a:lvl2pPr>
      <a:lvl3pPr marL="90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ea"/>
          <a:ea typeface="+mn-ea"/>
          <a:cs typeface="+mn-cs"/>
        </a:defRPr>
      </a:lvl3pPr>
      <a:lvl4pPr marL="124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ea"/>
          <a:ea typeface="+mn-ea"/>
          <a:cs typeface="+mn-cs"/>
        </a:defRPr>
      </a:lvl4pPr>
      <a:lvl5pPr marL="160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ea"/>
          <a:ea typeface="+mn-ea"/>
          <a:cs typeface="+mn-cs"/>
        </a:defRPr>
      </a:lvl5pPr>
      <a:lvl6pPr marL="19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48122" y="1404000"/>
            <a:ext cx="8208000" cy="1480516"/>
          </a:xfrm>
          <a:prstGeom prst="roundRect">
            <a:avLst>
              <a:gd name="adj" fmla="val 6454"/>
            </a:avLst>
          </a:prstGeom>
          <a:gradFill rotWithShape="1">
            <a:gsLst>
              <a:gs pos="0">
                <a:srgbClr val="B7D2F5"/>
              </a:gs>
              <a:gs pos="100000">
                <a:srgbClr val="B7D2F5">
                  <a:gamma/>
                  <a:tint val="0"/>
                  <a:invGamma/>
                </a:srgbClr>
              </a:gs>
            </a:gsLst>
            <a:lin ang="5400000" scaled="1"/>
          </a:gradFill>
          <a:ln w="12700">
            <a:solidFill>
              <a:srgbClr val="969696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lIns="324000" tIns="0" rIns="0" bIns="0" anchor="ctr"/>
          <a:lstStyle/>
          <a:p>
            <a:pPr eaLnBrk="0" latinLnBrk="0" hangingPunct="0">
              <a:lnSpc>
                <a:spcPct val="140000"/>
              </a:lnSpc>
              <a:defRPr/>
            </a:pPr>
            <a:endParaRPr lang="ko-KR" altLang="en-US" sz="2000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50000" y="1404000"/>
            <a:ext cx="8208000" cy="1389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>
                <a:latin typeface="+mn-ea"/>
              </a:rPr>
              <a:t>현장 적용시험</a:t>
            </a:r>
            <a:r>
              <a:rPr lang="en-US" altLang="ko-KR" sz="1600" b="1" dirty="0">
                <a:latin typeface="+mn-ea"/>
              </a:rPr>
              <a:t>,</a:t>
            </a:r>
            <a:r>
              <a:rPr lang="ko-KR" altLang="en-US" sz="1600" b="1" dirty="0">
                <a:latin typeface="+mn-ea"/>
              </a:rPr>
              <a:t> 보완 및 개선 </a:t>
            </a:r>
            <a:r>
              <a:rPr lang="en-US" altLang="ko-KR" sz="1600" b="1" dirty="0">
                <a:latin typeface="+mn-ea"/>
              </a:rPr>
              <a:t>(1)</a:t>
            </a:r>
          </a:p>
          <a:p>
            <a:pPr marL="46440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b="1" dirty="0">
                <a:latin typeface="+mn-ea"/>
              </a:rPr>
              <a:t>감귤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b="1" dirty="0">
                <a:latin typeface="+mn-ea"/>
              </a:rPr>
              <a:t>3</a:t>
            </a:r>
            <a:r>
              <a:rPr lang="ko-KR" altLang="en-US" sz="1400" b="1" dirty="0">
                <a:latin typeface="+mn-ea"/>
              </a:rPr>
              <a:t>품종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 err="1">
                <a:latin typeface="+mn-ea"/>
              </a:rPr>
              <a:t>온주</a:t>
            </a:r>
            <a:r>
              <a:rPr lang="ko-KR" altLang="en-US" sz="1400" dirty="0">
                <a:latin typeface="+mn-ea"/>
              </a:rPr>
              <a:t> 밀감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천혜향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한라봉</a:t>
            </a:r>
            <a:r>
              <a:rPr lang="en-US" altLang="ko-KR" sz="1400" dirty="0">
                <a:latin typeface="+mn-ea"/>
              </a:rPr>
              <a:t>) </a:t>
            </a:r>
            <a:r>
              <a:rPr lang="ko-KR" altLang="en-US" sz="1400" dirty="0">
                <a:latin typeface="+mn-ea"/>
              </a:rPr>
              <a:t>스펙트럼 취득 및 당도 측정</a:t>
            </a:r>
            <a:endParaRPr lang="en-US" altLang="ko-KR" sz="1400" dirty="0">
              <a:latin typeface="+mn-ea"/>
            </a:endParaRPr>
          </a:p>
          <a:p>
            <a:pPr marL="46440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err="1">
                <a:latin typeface="+mn-ea"/>
              </a:rPr>
              <a:t>전처리</a:t>
            </a:r>
            <a:r>
              <a:rPr lang="ko-KR" altLang="en-US" sz="1400" dirty="0">
                <a:latin typeface="+mn-ea"/>
              </a:rPr>
              <a:t> 조합 다양화 </a:t>
            </a:r>
            <a:r>
              <a:rPr lang="en-US" altLang="ko-KR" sz="1400" dirty="0">
                <a:latin typeface="+mn-ea"/>
              </a:rPr>
              <a:t>(12</a:t>
            </a:r>
            <a:r>
              <a:rPr lang="ko-KR" altLang="en-US" sz="1400" dirty="0">
                <a:latin typeface="+mn-ea"/>
              </a:rPr>
              <a:t>종</a:t>
            </a:r>
            <a:r>
              <a:rPr lang="en-US" altLang="ko-KR" sz="1400" dirty="0">
                <a:latin typeface="+mn-ea"/>
              </a:rPr>
              <a:t>) </a:t>
            </a:r>
            <a:r>
              <a:rPr lang="ko-KR" altLang="en-US" sz="1400" dirty="0">
                <a:latin typeface="+mn-ea"/>
              </a:rPr>
              <a:t>및 분석 알고리즘 고도화 </a:t>
            </a:r>
            <a:r>
              <a:rPr lang="en-US" altLang="ko-KR" sz="1400" dirty="0">
                <a:latin typeface="+mn-ea"/>
              </a:rPr>
              <a:t>(6</a:t>
            </a:r>
            <a:r>
              <a:rPr lang="ko-KR" altLang="en-US" sz="1400" dirty="0">
                <a:latin typeface="+mn-ea"/>
              </a:rPr>
              <a:t>종</a:t>
            </a:r>
            <a:r>
              <a:rPr lang="en-US" altLang="ko-KR" sz="1400" dirty="0">
                <a:latin typeface="+mn-ea"/>
              </a:rPr>
              <a:t>)</a:t>
            </a:r>
          </a:p>
          <a:p>
            <a:pPr marL="46440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개별 품종에 대한 성능 비교 및 최적 알고리즘 선정</a:t>
            </a:r>
            <a:endParaRPr lang="en-US" altLang="ko-KR" sz="1400" dirty="0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16702" y="4882265"/>
            <a:ext cx="26912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[</a:t>
            </a:r>
            <a:r>
              <a:rPr lang="ko-KR" altLang="en-US" sz="14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샘플 예시 </a:t>
            </a:r>
            <a:r>
              <a:rPr lang="en-US" altLang="ko-KR" sz="12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2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미숙과 </a:t>
            </a:r>
            <a:r>
              <a:rPr lang="en-US" altLang="ko-KR" sz="12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~ </a:t>
            </a:r>
            <a:r>
              <a:rPr lang="ko-KR" altLang="en-US" sz="12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성숙과</a:t>
            </a:r>
            <a:r>
              <a:rPr lang="en-US" altLang="ko-KR" sz="12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en-US" altLang="ko-KR" sz="14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]</a:t>
            </a:r>
            <a:endParaRPr lang="ko-KR" altLang="en-US" sz="1200" dirty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073" name="_x398114920">
            <a:extLst>
              <a:ext uri="{FF2B5EF4-FFF2-40B4-BE49-F238E27FC236}">
                <a16:creationId xmlns:a16="http://schemas.microsoft.com/office/drawing/2014/main" id="{4AF57A56-862C-41F9-B85A-EAB67458EA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3" t="11343" r="6252" b="23135"/>
          <a:stretch/>
        </p:blipFill>
        <p:spPr bwMode="auto">
          <a:xfrm>
            <a:off x="567225" y="5269569"/>
            <a:ext cx="2590200" cy="1364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_x398112760">
            <a:extLst>
              <a:ext uri="{FF2B5EF4-FFF2-40B4-BE49-F238E27FC236}">
                <a16:creationId xmlns:a16="http://schemas.microsoft.com/office/drawing/2014/main" id="{B1FF2F4B-D0EA-4B92-A35F-E41DC5B50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22" y="3506999"/>
            <a:ext cx="3225241" cy="1212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361F1743-C3C9-4514-8BFB-2A9E3EB21FDE}"/>
              </a:ext>
            </a:extLst>
          </p:cNvPr>
          <p:cNvSpPr/>
          <p:nvPr/>
        </p:nvSpPr>
        <p:spPr>
          <a:xfrm>
            <a:off x="917696" y="3089155"/>
            <a:ext cx="21360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[</a:t>
            </a:r>
            <a:r>
              <a:rPr lang="ko-KR" altLang="en-US" sz="14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세 품종 당도 분포 비교</a:t>
            </a:r>
            <a:r>
              <a:rPr lang="en-US" altLang="ko-KR" sz="14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]</a:t>
            </a:r>
            <a:endParaRPr lang="ko-KR" altLang="en-US" sz="1400" dirty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D91AA90-8B3D-4718-AB65-EFF3E7CA7A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993814"/>
              </p:ext>
            </p:extLst>
          </p:nvPr>
        </p:nvGraphicFramePr>
        <p:xfrm>
          <a:off x="4063593" y="3476845"/>
          <a:ext cx="4592529" cy="1287216"/>
        </p:xfrm>
        <a:graphic>
          <a:graphicData uri="http://schemas.openxmlformats.org/drawingml/2006/table">
            <a:tbl>
              <a:tblPr/>
              <a:tblGrid>
                <a:gridCol w="606070">
                  <a:extLst>
                    <a:ext uri="{9D8B030D-6E8A-4147-A177-3AD203B41FA5}">
                      <a16:colId xmlns:a16="http://schemas.microsoft.com/office/drawing/2014/main" val="2894742416"/>
                    </a:ext>
                  </a:extLst>
                </a:gridCol>
                <a:gridCol w="819578">
                  <a:extLst>
                    <a:ext uri="{9D8B030D-6E8A-4147-A177-3AD203B41FA5}">
                      <a16:colId xmlns:a16="http://schemas.microsoft.com/office/drawing/2014/main" val="866674048"/>
                    </a:ext>
                  </a:extLst>
                </a:gridCol>
                <a:gridCol w="593347">
                  <a:extLst>
                    <a:ext uri="{9D8B030D-6E8A-4147-A177-3AD203B41FA5}">
                      <a16:colId xmlns:a16="http://schemas.microsoft.com/office/drawing/2014/main" val="1295405961"/>
                    </a:ext>
                  </a:extLst>
                </a:gridCol>
                <a:gridCol w="462280">
                  <a:extLst>
                    <a:ext uri="{9D8B030D-6E8A-4147-A177-3AD203B41FA5}">
                      <a16:colId xmlns:a16="http://schemas.microsoft.com/office/drawing/2014/main" val="3840606403"/>
                    </a:ext>
                  </a:extLst>
                </a:gridCol>
                <a:gridCol w="593347">
                  <a:extLst>
                    <a:ext uri="{9D8B030D-6E8A-4147-A177-3AD203B41FA5}">
                      <a16:colId xmlns:a16="http://schemas.microsoft.com/office/drawing/2014/main" val="1680247123"/>
                    </a:ext>
                  </a:extLst>
                </a:gridCol>
                <a:gridCol w="462280">
                  <a:extLst>
                    <a:ext uri="{9D8B030D-6E8A-4147-A177-3AD203B41FA5}">
                      <a16:colId xmlns:a16="http://schemas.microsoft.com/office/drawing/2014/main" val="2355141867"/>
                    </a:ext>
                  </a:extLst>
                </a:gridCol>
                <a:gridCol w="593347">
                  <a:extLst>
                    <a:ext uri="{9D8B030D-6E8A-4147-A177-3AD203B41FA5}">
                      <a16:colId xmlns:a16="http://schemas.microsoft.com/office/drawing/2014/main" val="216494494"/>
                    </a:ext>
                  </a:extLst>
                </a:gridCol>
                <a:gridCol w="462280">
                  <a:extLst>
                    <a:ext uri="{9D8B030D-6E8A-4147-A177-3AD203B41FA5}">
                      <a16:colId xmlns:a16="http://schemas.microsoft.com/office/drawing/2014/main" val="4187964842"/>
                    </a:ext>
                  </a:extLst>
                </a:gridCol>
              </a:tblGrid>
              <a:tr h="242935">
                <a:tc rowSpan="2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Species</a:t>
                      </a:r>
                    </a:p>
                  </a:txBody>
                  <a:tcPr marL="88711" marR="88711" marT="44356" marB="44356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Algorithm</a:t>
                      </a:r>
                    </a:p>
                  </a:txBody>
                  <a:tcPr marL="88711" marR="88711" marT="44356" marB="44356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Calibration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8711" marR="88711" marT="44356" marB="44356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Validation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8711" marR="88711" marT="44356" marB="44356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Test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8711" marR="88711" marT="44356" marB="44356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573746"/>
                  </a:ext>
                </a:extLst>
              </a:tr>
              <a:tr h="2429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RMSE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8711" marR="88711" marT="44356" marB="44356" anchor="ctr">
                    <a:lnL>
                      <a:noFill/>
                    </a:lnL>
                    <a:lnR>
                      <a:noFill/>
                    </a:lnR>
                    <a:lnT w="7112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</a:t>
                      </a:r>
                      <a:r>
                        <a:rPr lang="en-US" sz="1100" kern="0" spc="0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8711" marR="88711" marT="44356" marB="44356" anchor="ctr">
                    <a:lnL>
                      <a:noFill/>
                    </a:lnL>
                    <a:lnR>
                      <a:noFill/>
                    </a:lnR>
                    <a:lnT w="7112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RMSE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8711" marR="88711" marT="44356" marB="44356" anchor="ctr">
                    <a:lnL>
                      <a:noFill/>
                    </a:lnL>
                    <a:lnR>
                      <a:noFill/>
                    </a:lnR>
                    <a:lnT w="7112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</a:t>
                      </a:r>
                      <a:r>
                        <a:rPr lang="en-US" sz="1100" kern="0" spc="0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8711" marR="88711" marT="44356" marB="44356" anchor="ctr">
                    <a:lnL>
                      <a:noFill/>
                    </a:lnL>
                    <a:lnR>
                      <a:noFill/>
                    </a:lnR>
                    <a:lnT w="7112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RMSE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8711" marR="88711" marT="44356" marB="44356" anchor="ctr">
                    <a:lnL>
                      <a:noFill/>
                    </a:lnL>
                    <a:lnR>
                      <a:noFill/>
                    </a:lnR>
                    <a:lnT w="7112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</a:t>
                      </a:r>
                      <a:r>
                        <a:rPr lang="en-US" sz="1100" kern="0" spc="0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8711" marR="88711" marT="44356" marB="44356" anchor="ctr">
                    <a:lnL>
                      <a:noFill/>
                    </a:lnL>
                    <a:lnR>
                      <a:noFill/>
                    </a:lnR>
                    <a:lnT w="7112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7518877"/>
                  </a:ext>
                </a:extLst>
              </a:tr>
              <a:tr h="245520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Unshiu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8711" marR="88711" marT="44356" marB="44356" anchor="ctr">
                    <a:lnL>
                      <a:noFill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PLS-ANN</a:t>
                      </a:r>
                    </a:p>
                  </a:txBody>
                  <a:tcPr marL="88711" marR="88711" marT="44356" marB="44356" anchor="ctr">
                    <a:lnL>
                      <a:noFill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0.40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0.80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0.53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0.66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0.47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0.71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476083"/>
                  </a:ext>
                </a:extLst>
              </a:tr>
              <a:tr h="242935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Cheon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8711" marR="88711" marT="44356" marB="44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PLS-ANN</a:t>
                      </a:r>
                      <a:endParaRPr lang="en-US" altLang="ko-KR" sz="11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8711" marR="88711" marT="44356" marB="44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0.32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8711" marR="88711" marT="44356" marB="44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0.95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8711" marR="88711" marT="44356" marB="44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0.57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8711" marR="88711" marT="44356" marB="44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0.86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8711" marR="88711" marT="44356" marB="44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0.56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8711" marR="88711" marT="44356" marB="44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0.83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8711" marR="88711" marT="44356" marB="44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186797"/>
                  </a:ext>
                </a:extLst>
              </a:tr>
              <a:tr h="245520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Halla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8711" marR="88711" marT="44356" marB="44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VIP-PLS</a:t>
                      </a:r>
                    </a:p>
                  </a:txBody>
                  <a:tcPr marL="88711" marR="88711" marT="44356" marB="44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0.43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0.92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0.67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0.84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0.65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0.86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7007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2367CA64-8FF2-4C35-82AE-1F5228456B1E}"/>
              </a:ext>
            </a:extLst>
          </p:cNvPr>
          <p:cNvSpPr/>
          <p:nvPr/>
        </p:nvSpPr>
        <p:spPr>
          <a:xfrm>
            <a:off x="4705188" y="3089155"/>
            <a:ext cx="32417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[</a:t>
            </a:r>
            <a:r>
              <a:rPr lang="ko-KR" altLang="en-US" sz="1400" dirty="0" err="1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품종별</a:t>
            </a:r>
            <a:r>
              <a:rPr lang="ko-KR" altLang="en-US" sz="14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최적 알고리즘 및 성능</a:t>
            </a:r>
            <a:r>
              <a:rPr lang="en-US" altLang="ko-KR" sz="14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]</a:t>
            </a:r>
            <a:endParaRPr lang="ko-KR" altLang="en-US" sz="1400" dirty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080" name="_x398115424">
            <a:extLst>
              <a:ext uri="{FF2B5EF4-FFF2-40B4-BE49-F238E27FC236}">
                <a16:creationId xmlns:a16="http://schemas.microsoft.com/office/drawing/2014/main" id="{C2DE3E14-2794-4B38-9B7A-065E3D30D7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2" r="51100"/>
          <a:stretch/>
        </p:blipFill>
        <p:spPr bwMode="auto">
          <a:xfrm>
            <a:off x="3441477" y="4913695"/>
            <a:ext cx="1887345" cy="1772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_x400405752">
            <a:extLst>
              <a:ext uri="{FF2B5EF4-FFF2-40B4-BE49-F238E27FC236}">
                <a16:creationId xmlns:a16="http://schemas.microsoft.com/office/drawing/2014/main" id="{1B5FFCD0-B93F-4AAC-BF90-02270B7E28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2" r="49527"/>
          <a:stretch/>
        </p:blipFill>
        <p:spPr bwMode="auto">
          <a:xfrm>
            <a:off x="5291914" y="4913697"/>
            <a:ext cx="1989761" cy="1772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_x398118160">
            <a:extLst>
              <a:ext uri="{FF2B5EF4-FFF2-40B4-BE49-F238E27FC236}">
                <a16:creationId xmlns:a16="http://schemas.microsoft.com/office/drawing/2014/main" id="{86F1921B-3CC2-4820-BBEF-BB1B6C3CDD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1" r="50829"/>
          <a:stretch/>
        </p:blipFill>
        <p:spPr bwMode="auto">
          <a:xfrm>
            <a:off x="7186570" y="4913696"/>
            <a:ext cx="1899862" cy="1772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B0A9088C-4358-475F-A259-9391F5DA1506}"/>
              </a:ext>
            </a:extLst>
          </p:cNvPr>
          <p:cNvSpPr/>
          <p:nvPr/>
        </p:nvSpPr>
        <p:spPr>
          <a:xfrm>
            <a:off x="4240954" y="6146021"/>
            <a:ext cx="11876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온주밀감</a:t>
            </a:r>
            <a:endParaRPr lang="ko-KR" altLang="en-US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69731F7-D402-4FBB-BF1C-696C695466E5}"/>
              </a:ext>
            </a:extLst>
          </p:cNvPr>
          <p:cNvSpPr/>
          <p:nvPr/>
        </p:nvSpPr>
        <p:spPr>
          <a:xfrm>
            <a:off x="6074122" y="6140621"/>
            <a:ext cx="148892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천혜향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92E74C-5062-4193-A65B-2F7EEE41603A}"/>
              </a:ext>
            </a:extLst>
          </p:cNvPr>
          <p:cNvSpPr/>
          <p:nvPr/>
        </p:nvSpPr>
        <p:spPr>
          <a:xfrm>
            <a:off x="8208611" y="6140621"/>
            <a:ext cx="9802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한라봉</a:t>
            </a:r>
          </a:p>
        </p:txBody>
      </p:sp>
      <p:sp>
        <p:nvSpPr>
          <p:cNvPr id="20" name="제목 5">
            <a:extLst>
              <a:ext uri="{FF2B5EF4-FFF2-40B4-BE49-F238E27FC236}">
                <a16:creationId xmlns:a16="http://schemas.microsoft.com/office/drawing/2014/main" id="{44268AAD-010E-49BD-80FC-A490A43D2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02730"/>
            <a:ext cx="7989752" cy="511676"/>
          </a:xfrm>
        </p:spPr>
        <p:txBody>
          <a:bodyPr>
            <a:noAutofit/>
          </a:bodyPr>
          <a:lstStyle/>
          <a:p>
            <a:r>
              <a:rPr lang="en-US" altLang="ko-KR" sz="2800" b="1" dirty="0">
                <a:effectLst/>
              </a:rPr>
              <a:t>2. </a:t>
            </a:r>
            <a:r>
              <a:rPr lang="ko-KR" altLang="en-US" sz="2800" b="1" dirty="0">
                <a:effectLst/>
              </a:rPr>
              <a:t>주요 연구 내용 </a:t>
            </a:r>
            <a:r>
              <a:rPr lang="en-US" altLang="ko-KR" sz="2800" b="1" dirty="0">
                <a:effectLst/>
              </a:rPr>
              <a:t>(</a:t>
            </a:r>
            <a:r>
              <a:rPr lang="ko-KR" altLang="en-US" sz="2800" b="1" dirty="0">
                <a:effectLst/>
              </a:rPr>
              <a:t>협동기관</a:t>
            </a:r>
            <a:r>
              <a:rPr lang="en-US" altLang="ko-KR" sz="2800" b="1" dirty="0">
                <a:effectLst/>
              </a:rPr>
              <a:t>)</a:t>
            </a:r>
            <a:r>
              <a:rPr lang="en-US" altLang="ko-KR" sz="1800" b="1" dirty="0">
                <a:effectLst/>
              </a:rPr>
              <a:t> </a:t>
            </a:r>
            <a:r>
              <a:rPr lang="ko-KR" altLang="en-US" sz="1800" b="1" dirty="0">
                <a:effectLst/>
              </a:rPr>
              <a:t>② 현장연계형 응용서비스 개발</a:t>
            </a:r>
          </a:p>
        </p:txBody>
      </p:sp>
    </p:spTree>
    <p:extLst>
      <p:ext uri="{BB962C8B-B14F-4D97-AF65-F5344CB8AC3E}">
        <p14:creationId xmlns:p14="http://schemas.microsoft.com/office/powerpoint/2010/main" val="1665800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48122" y="1404000"/>
            <a:ext cx="8208000" cy="1480516"/>
          </a:xfrm>
          <a:prstGeom prst="roundRect">
            <a:avLst>
              <a:gd name="adj" fmla="val 6454"/>
            </a:avLst>
          </a:prstGeom>
          <a:gradFill rotWithShape="1">
            <a:gsLst>
              <a:gs pos="0">
                <a:srgbClr val="B7D2F5"/>
              </a:gs>
              <a:gs pos="100000">
                <a:srgbClr val="B7D2F5">
                  <a:gamma/>
                  <a:tint val="0"/>
                  <a:invGamma/>
                </a:srgbClr>
              </a:gs>
            </a:gsLst>
            <a:lin ang="5400000" scaled="1"/>
          </a:gradFill>
          <a:ln w="12700">
            <a:solidFill>
              <a:srgbClr val="969696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lIns="324000" tIns="0" rIns="0" bIns="0" anchor="ctr"/>
          <a:lstStyle/>
          <a:p>
            <a:pPr eaLnBrk="0" latinLnBrk="0" hangingPunct="0">
              <a:lnSpc>
                <a:spcPct val="140000"/>
              </a:lnSpc>
              <a:defRPr/>
            </a:pPr>
            <a:endParaRPr lang="ko-KR" altLang="en-US" sz="2000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50000" y="1404000"/>
            <a:ext cx="8208000" cy="1389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>
                <a:latin typeface="+mn-ea"/>
              </a:rPr>
              <a:t>현장 적용시험</a:t>
            </a:r>
            <a:r>
              <a:rPr lang="en-US" altLang="ko-KR" sz="1600" b="1" dirty="0">
                <a:latin typeface="+mn-ea"/>
              </a:rPr>
              <a:t>,</a:t>
            </a:r>
            <a:r>
              <a:rPr lang="ko-KR" altLang="en-US" sz="1600" b="1" dirty="0">
                <a:latin typeface="+mn-ea"/>
              </a:rPr>
              <a:t> 보완 및 개선 </a:t>
            </a:r>
            <a:r>
              <a:rPr lang="en-US" altLang="ko-KR" sz="1600" b="1" dirty="0">
                <a:latin typeface="+mn-ea"/>
              </a:rPr>
              <a:t>(2)</a:t>
            </a:r>
          </a:p>
          <a:p>
            <a:pPr marL="46440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품종 통합 모델 알고리즘 개선</a:t>
            </a:r>
            <a:endParaRPr lang="en-US" altLang="ko-KR" sz="1400" dirty="0">
              <a:latin typeface="+mn-ea"/>
            </a:endParaRPr>
          </a:p>
          <a:p>
            <a:pPr marL="46440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기존 기계학습 기반 앙상블 대신 신경망 기반 </a:t>
            </a:r>
            <a:r>
              <a:rPr lang="ko-KR" altLang="en-US" sz="1400" dirty="0" err="1">
                <a:latin typeface="+mn-ea"/>
              </a:rPr>
              <a:t>스태킹</a:t>
            </a:r>
            <a:r>
              <a:rPr lang="ko-KR" altLang="en-US" sz="1400" dirty="0">
                <a:latin typeface="+mn-ea"/>
              </a:rPr>
              <a:t> 앙상블 적용</a:t>
            </a:r>
            <a:endParaRPr lang="en-US" altLang="ko-KR" sz="1400" dirty="0">
              <a:latin typeface="+mn-ea"/>
            </a:endParaRPr>
          </a:p>
          <a:p>
            <a:pPr marL="46440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내부 구조 최적화 후 기존 단일 품종 모델 대비 성능 향상 확인</a:t>
            </a:r>
            <a:endParaRPr lang="en-US" altLang="ko-KR" sz="1400" dirty="0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61F1743-C3C9-4514-8BFB-2A9E3EB21FDE}"/>
              </a:ext>
            </a:extLst>
          </p:cNvPr>
          <p:cNvSpPr/>
          <p:nvPr/>
        </p:nvSpPr>
        <p:spPr>
          <a:xfrm rot="16200000">
            <a:off x="-1175599" y="4670087"/>
            <a:ext cx="37490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spc="1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[</a:t>
            </a:r>
            <a:r>
              <a:rPr lang="ko-KR" altLang="en-US" sz="1400" spc="1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신경망 기반 앙상블 모델 후보</a:t>
            </a:r>
            <a:r>
              <a:rPr lang="en-US" altLang="ko-KR" sz="1400" spc="1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]</a:t>
            </a:r>
            <a:endParaRPr lang="ko-KR" altLang="en-US" sz="1400" spc="100" dirty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288ED69-A312-4625-AF53-FDDE43496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431" y="3219732"/>
            <a:ext cx="3066058" cy="146189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4C14651-C522-46A2-9D88-50341077C8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431" y="4881953"/>
            <a:ext cx="3066058" cy="1834730"/>
          </a:xfrm>
          <a:prstGeom prst="rect">
            <a:avLst/>
          </a:prstGeom>
        </p:spPr>
      </p:pic>
      <p:pic>
        <p:nvPicPr>
          <p:cNvPr id="10" name="그래픽 9">
            <a:extLst>
              <a:ext uri="{FF2B5EF4-FFF2-40B4-BE49-F238E27FC236}">
                <a16:creationId xmlns:a16="http://schemas.microsoft.com/office/drawing/2014/main" id="{89C3150F-4CB3-4C61-AFE8-3103ED7BE9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95756" y="2949455"/>
            <a:ext cx="3479675" cy="173217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DDBB847-CFB6-44AC-ABA9-BE216F5499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5756" y="4621951"/>
            <a:ext cx="3487949" cy="2094732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22F5914-2B4C-4946-A349-F87A55F65788}"/>
              </a:ext>
            </a:extLst>
          </p:cNvPr>
          <p:cNvSpPr/>
          <p:nvPr/>
        </p:nvSpPr>
        <p:spPr>
          <a:xfrm>
            <a:off x="4746830" y="4673315"/>
            <a:ext cx="3765405" cy="2018429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8665FC12-1E87-43C0-BB0D-58D131D017EC}"/>
              </a:ext>
            </a:extLst>
          </p:cNvPr>
          <p:cNvSpPr/>
          <p:nvPr/>
        </p:nvSpPr>
        <p:spPr>
          <a:xfrm>
            <a:off x="6825183" y="6455270"/>
            <a:ext cx="2135937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[</a:t>
            </a:r>
            <a:r>
              <a:rPr lang="ko-KR" altLang="en-US" sz="14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최종 선정 앙상블 모델</a:t>
            </a:r>
            <a:r>
              <a:rPr lang="en-US" altLang="ko-KR" sz="14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]</a:t>
            </a:r>
            <a:endParaRPr lang="ko-KR" altLang="en-US" sz="1400" dirty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C42637DB-521C-44FC-A63F-38F288ADFFE1}"/>
              </a:ext>
            </a:extLst>
          </p:cNvPr>
          <p:cNvSpPr/>
          <p:nvPr/>
        </p:nvSpPr>
        <p:spPr>
          <a:xfrm>
            <a:off x="4389121" y="3740727"/>
            <a:ext cx="266007" cy="157942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화살표: 오른쪽 157">
            <a:extLst>
              <a:ext uri="{FF2B5EF4-FFF2-40B4-BE49-F238E27FC236}">
                <a16:creationId xmlns:a16="http://schemas.microsoft.com/office/drawing/2014/main" id="{D72E992F-3DD5-4E61-AA92-41DF93819198}"/>
              </a:ext>
            </a:extLst>
          </p:cNvPr>
          <p:cNvSpPr/>
          <p:nvPr/>
        </p:nvSpPr>
        <p:spPr>
          <a:xfrm rot="8100000">
            <a:off x="4389121" y="4482730"/>
            <a:ext cx="266007" cy="157942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화살표: 오른쪽 158">
            <a:extLst>
              <a:ext uri="{FF2B5EF4-FFF2-40B4-BE49-F238E27FC236}">
                <a16:creationId xmlns:a16="http://schemas.microsoft.com/office/drawing/2014/main" id="{54E44549-3933-477E-8ECF-90BF547E8CCD}"/>
              </a:ext>
            </a:extLst>
          </p:cNvPr>
          <p:cNvSpPr/>
          <p:nvPr/>
        </p:nvSpPr>
        <p:spPr>
          <a:xfrm>
            <a:off x="4389121" y="5549141"/>
            <a:ext cx="266007" cy="157942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5">
            <a:extLst>
              <a:ext uri="{FF2B5EF4-FFF2-40B4-BE49-F238E27FC236}">
                <a16:creationId xmlns:a16="http://schemas.microsoft.com/office/drawing/2014/main" id="{4BCD80D0-D007-4396-B7DB-E542FBDF5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02730"/>
            <a:ext cx="7989752" cy="511676"/>
          </a:xfrm>
        </p:spPr>
        <p:txBody>
          <a:bodyPr>
            <a:noAutofit/>
          </a:bodyPr>
          <a:lstStyle/>
          <a:p>
            <a:r>
              <a:rPr lang="en-US" altLang="ko-KR" sz="2800" b="1" dirty="0">
                <a:effectLst/>
              </a:rPr>
              <a:t>2. </a:t>
            </a:r>
            <a:r>
              <a:rPr lang="ko-KR" altLang="en-US" sz="2800" b="1" dirty="0">
                <a:effectLst/>
              </a:rPr>
              <a:t>주요 연구 내용 </a:t>
            </a:r>
            <a:r>
              <a:rPr lang="en-US" altLang="ko-KR" sz="2800" b="1" dirty="0">
                <a:effectLst/>
              </a:rPr>
              <a:t>(</a:t>
            </a:r>
            <a:r>
              <a:rPr lang="ko-KR" altLang="en-US" sz="2800" b="1" dirty="0">
                <a:effectLst/>
              </a:rPr>
              <a:t>협동기관</a:t>
            </a:r>
            <a:r>
              <a:rPr lang="en-US" altLang="ko-KR" sz="2800" b="1" dirty="0">
                <a:effectLst/>
              </a:rPr>
              <a:t>)</a:t>
            </a:r>
            <a:r>
              <a:rPr lang="en-US" altLang="ko-KR" sz="1800" b="1" dirty="0">
                <a:effectLst/>
              </a:rPr>
              <a:t> </a:t>
            </a:r>
            <a:r>
              <a:rPr lang="ko-KR" altLang="en-US" sz="1800" b="1" dirty="0">
                <a:effectLst/>
              </a:rPr>
              <a:t>② 현장연계형 응용서비스 개발</a:t>
            </a:r>
          </a:p>
        </p:txBody>
      </p:sp>
    </p:spTree>
    <p:extLst>
      <p:ext uri="{BB962C8B-B14F-4D97-AF65-F5344CB8AC3E}">
        <p14:creationId xmlns:p14="http://schemas.microsoft.com/office/powerpoint/2010/main" val="3316393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48122" y="1404000"/>
            <a:ext cx="8208000" cy="1480516"/>
          </a:xfrm>
          <a:prstGeom prst="roundRect">
            <a:avLst>
              <a:gd name="adj" fmla="val 6454"/>
            </a:avLst>
          </a:prstGeom>
          <a:gradFill rotWithShape="1">
            <a:gsLst>
              <a:gs pos="0">
                <a:srgbClr val="B7D2F5"/>
              </a:gs>
              <a:gs pos="100000">
                <a:srgbClr val="B7D2F5">
                  <a:gamma/>
                  <a:tint val="0"/>
                  <a:invGamma/>
                </a:srgbClr>
              </a:gs>
            </a:gsLst>
            <a:lin ang="5400000" scaled="1"/>
          </a:gradFill>
          <a:ln w="12700">
            <a:solidFill>
              <a:srgbClr val="969696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lIns="324000" tIns="0" rIns="0" bIns="0" anchor="ctr"/>
          <a:lstStyle/>
          <a:p>
            <a:pPr eaLnBrk="0" latinLnBrk="0" hangingPunct="0">
              <a:lnSpc>
                <a:spcPct val="140000"/>
              </a:lnSpc>
              <a:defRPr/>
            </a:pPr>
            <a:endParaRPr lang="ko-KR" altLang="en-US" sz="2000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50000" y="1404000"/>
            <a:ext cx="8208000" cy="1389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>
                <a:latin typeface="+mn-ea"/>
              </a:rPr>
              <a:t>현장 적용시험</a:t>
            </a:r>
            <a:r>
              <a:rPr lang="en-US" altLang="ko-KR" sz="1600" b="1" dirty="0">
                <a:latin typeface="+mn-ea"/>
              </a:rPr>
              <a:t>,</a:t>
            </a:r>
            <a:r>
              <a:rPr lang="ko-KR" altLang="en-US" sz="1600" b="1" dirty="0">
                <a:latin typeface="+mn-ea"/>
              </a:rPr>
              <a:t> 보완 및 개선 </a:t>
            </a:r>
            <a:r>
              <a:rPr lang="en-US" altLang="ko-KR" sz="1600" b="1" dirty="0">
                <a:latin typeface="+mn-ea"/>
              </a:rPr>
              <a:t>(2)</a:t>
            </a:r>
          </a:p>
          <a:p>
            <a:pPr marL="46440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품종 통합 모델 알고리즘 개선</a:t>
            </a:r>
            <a:endParaRPr lang="en-US" altLang="ko-KR" sz="1400" dirty="0">
              <a:latin typeface="+mn-ea"/>
            </a:endParaRPr>
          </a:p>
          <a:p>
            <a:pPr marL="46440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기존 기계학습 기반 앙상블 대신 신경망 기반 </a:t>
            </a:r>
            <a:r>
              <a:rPr lang="ko-KR" altLang="en-US" sz="1400" dirty="0" err="1">
                <a:latin typeface="+mn-ea"/>
              </a:rPr>
              <a:t>스태킹</a:t>
            </a:r>
            <a:r>
              <a:rPr lang="ko-KR" altLang="en-US" sz="1400" dirty="0">
                <a:latin typeface="+mn-ea"/>
              </a:rPr>
              <a:t> 앙상블 적용</a:t>
            </a:r>
            <a:endParaRPr lang="en-US" altLang="ko-KR" sz="1400" dirty="0">
              <a:latin typeface="+mn-ea"/>
            </a:endParaRPr>
          </a:p>
          <a:p>
            <a:pPr marL="46440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내부 구조 최적화 후 기존 단일 품종 모델 대비 성능 향상 확인</a:t>
            </a:r>
            <a:endParaRPr lang="en-US" altLang="ko-KR" sz="1400" dirty="0">
              <a:latin typeface="+mn-ea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9B67EC0F-3F42-41F6-B810-F8E445732A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31164"/>
              </p:ext>
            </p:extLst>
          </p:nvPr>
        </p:nvGraphicFramePr>
        <p:xfrm>
          <a:off x="448123" y="3299293"/>
          <a:ext cx="4123876" cy="2147112"/>
        </p:xfrm>
        <a:graphic>
          <a:graphicData uri="http://schemas.openxmlformats.org/drawingml/2006/table">
            <a:tbl>
              <a:tblPr/>
              <a:tblGrid>
                <a:gridCol w="924217">
                  <a:extLst>
                    <a:ext uri="{9D8B030D-6E8A-4147-A177-3AD203B41FA5}">
                      <a16:colId xmlns:a16="http://schemas.microsoft.com/office/drawing/2014/main" val="1731515907"/>
                    </a:ext>
                  </a:extLst>
                </a:gridCol>
                <a:gridCol w="601891">
                  <a:extLst>
                    <a:ext uri="{9D8B030D-6E8A-4147-A177-3AD203B41FA5}">
                      <a16:colId xmlns:a16="http://schemas.microsoft.com/office/drawing/2014/main" val="427640783"/>
                    </a:ext>
                  </a:extLst>
                </a:gridCol>
                <a:gridCol w="464662">
                  <a:extLst>
                    <a:ext uri="{9D8B030D-6E8A-4147-A177-3AD203B41FA5}">
                      <a16:colId xmlns:a16="http://schemas.microsoft.com/office/drawing/2014/main" val="631058917"/>
                    </a:ext>
                  </a:extLst>
                </a:gridCol>
                <a:gridCol w="601891">
                  <a:extLst>
                    <a:ext uri="{9D8B030D-6E8A-4147-A177-3AD203B41FA5}">
                      <a16:colId xmlns:a16="http://schemas.microsoft.com/office/drawing/2014/main" val="851239153"/>
                    </a:ext>
                  </a:extLst>
                </a:gridCol>
                <a:gridCol w="464662">
                  <a:extLst>
                    <a:ext uri="{9D8B030D-6E8A-4147-A177-3AD203B41FA5}">
                      <a16:colId xmlns:a16="http://schemas.microsoft.com/office/drawing/2014/main" val="2754396631"/>
                    </a:ext>
                  </a:extLst>
                </a:gridCol>
                <a:gridCol w="601891">
                  <a:extLst>
                    <a:ext uri="{9D8B030D-6E8A-4147-A177-3AD203B41FA5}">
                      <a16:colId xmlns:a16="http://schemas.microsoft.com/office/drawing/2014/main" val="2950040478"/>
                    </a:ext>
                  </a:extLst>
                </a:gridCol>
                <a:gridCol w="464662">
                  <a:extLst>
                    <a:ext uri="{9D8B030D-6E8A-4147-A177-3AD203B41FA5}">
                      <a16:colId xmlns:a16="http://schemas.microsoft.com/office/drawing/2014/main" val="4250154173"/>
                    </a:ext>
                  </a:extLst>
                </a:gridCol>
              </a:tblGrid>
              <a:tr h="195391">
                <a:tc rowSpan="2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Main Model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6168" marR="86168" marT="43084" marB="43084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Calibration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6168" marR="86168" marT="43084" marB="43084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Validation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6168" marR="86168" marT="43084" marB="43084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Test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6168" marR="86168" marT="43084" marB="43084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343285"/>
                  </a:ext>
                </a:extLst>
              </a:tr>
              <a:tr h="1953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RMSE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6168" marR="86168" marT="43084" marB="43084" anchor="ctr">
                    <a:lnL>
                      <a:noFill/>
                    </a:lnL>
                    <a:lnR>
                      <a:noFill/>
                    </a:lnR>
                    <a:lnT w="7112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</a:t>
                      </a:r>
                      <a:r>
                        <a:rPr lang="en-US" sz="1000" kern="0" spc="0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6168" marR="86168" marT="43084" marB="43084" anchor="ctr">
                    <a:lnL>
                      <a:noFill/>
                    </a:lnL>
                    <a:lnR>
                      <a:noFill/>
                    </a:lnR>
                    <a:lnT w="7112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RMSE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6168" marR="86168" marT="43084" marB="43084" anchor="ctr">
                    <a:lnL>
                      <a:noFill/>
                    </a:lnL>
                    <a:lnR>
                      <a:noFill/>
                    </a:lnR>
                    <a:lnT w="7112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</a:t>
                      </a:r>
                      <a:r>
                        <a:rPr lang="en-US" sz="1000" kern="0" spc="0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6168" marR="86168" marT="43084" marB="43084" anchor="ctr">
                    <a:lnL>
                      <a:noFill/>
                    </a:lnL>
                    <a:lnR>
                      <a:noFill/>
                    </a:lnR>
                    <a:lnT w="7112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RMSE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6168" marR="86168" marT="43084" marB="43084" anchor="ctr">
                    <a:lnL>
                      <a:noFill/>
                    </a:lnL>
                    <a:lnR>
                      <a:noFill/>
                    </a:lnR>
                    <a:lnT w="7112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</a:t>
                      </a:r>
                      <a:r>
                        <a:rPr lang="en-US" sz="1000" kern="0" spc="0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6168" marR="86168" marT="43084" marB="43084" anchor="ctr">
                    <a:lnL>
                      <a:noFill/>
                    </a:lnL>
                    <a:lnR>
                      <a:noFill/>
                    </a:lnR>
                    <a:lnT w="7112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7065993"/>
                  </a:ext>
                </a:extLst>
              </a:tr>
              <a:tr h="195391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PLSR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6168" marR="86168" marT="43084" marB="43084" anchor="ctr">
                    <a:lnL>
                      <a:noFill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0.61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6168" marR="86168" marT="43084" marB="43084" anchor="ctr">
                    <a:lnL>
                      <a:noFill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6168" marR="86168" marT="43084" marB="43084" anchor="ctr">
                    <a:lnL>
                      <a:noFill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6168" marR="86168" marT="43084" marB="43084" anchor="ctr">
                    <a:lnL>
                      <a:noFill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6168" marR="86168" marT="43084" marB="43084" anchor="ctr">
                    <a:lnL>
                      <a:noFill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0.66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6168" marR="86168" marT="43084" marB="43084" anchor="ctr">
                    <a:lnL>
                      <a:noFill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6168" marR="86168" marT="43084" marB="43084" anchor="ctr">
                    <a:lnL>
                      <a:noFill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9943160"/>
                  </a:ext>
                </a:extLst>
              </a:tr>
              <a:tr h="195391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VIP-PLSR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6168" marR="86168" marT="43084" marB="430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0.66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6168" marR="86168" marT="43084" marB="430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6168" marR="86168" marT="43084" marB="430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0.67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6168" marR="86168" marT="43084" marB="430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6168" marR="86168" marT="43084" marB="430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0.65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6168" marR="86168" marT="43084" marB="430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6168" marR="86168" marT="43084" marB="430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094666"/>
                  </a:ext>
                </a:extLst>
              </a:tr>
              <a:tr h="195391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FULL-ANN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6168" marR="86168" marT="43084" marB="430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6168" marR="86168" marT="43084" marB="430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0.89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6168" marR="86168" marT="43084" marB="430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6168" marR="86168" marT="43084" marB="430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0.82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6168" marR="86168" marT="43084" marB="430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6168" marR="86168" marT="43084" marB="430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0.83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6168" marR="86168" marT="43084" marB="430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9330679"/>
                  </a:ext>
                </a:extLst>
              </a:tr>
              <a:tr h="195391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PCA-ANN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6168" marR="86168" marT="43084" marB="430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6168" marR="86168" marT="43084" marB="430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0.88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6168" marR="86168" marT="43084" marB="430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0.67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6168" marR="86168" marT="43084" marB="430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6168" marR="86168" marT="43084" marB="430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0.62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6168" marR="86168" marT="43084" marB="430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6168" marR="86168" marT="43084" marB="430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809938"/>
                  </a:ext>
                </a:extLst>
              </a:tr>
              <a:tr h="195391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PLS-ANN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6168" marR="86168" marT="43084" marB="430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6168" marR="86168" marT="43084" marB="430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6168" marR="86168" marT="43084" marB="430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6168" marR="86168" marT="43084" marB="430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0.81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6168" marR="86168" marT="43084" marB="430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6168" marR="86168" marT="43084" marB="430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0.83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6168" marR="86168" marT="43084" marB="430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039333"/>
                  </a:ext>
                </a:extLst>
              </a:tr>
              <a:tr h="195391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1D-CNN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6168" marR="86168" marT="43084" marB="430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6168" marR="86168" marT="43084" marB="430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0.81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6168" marR="86168" marT="43084" marB="430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0.68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6168" marR="86168" marT="43084" marB="430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6168" marR="86168" marT="43084" marB="430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0.65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6168" marR="86168" marT="43084" marB="430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6168" marR="86168" marT="43084" marB="430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7538626"/>
                  </a:ext>
                </a:extLst>
              </a:tr>
              <a:tr h="195391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Ensemble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6168" marR="86168" marT="43084" marB="430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0.38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6168" marR="86168" marT="43084" marB="430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6168" marR="86168" marT="43084" marB="430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0.55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6168" marR="86168" marT="43084" marB="430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0.83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6168" marR="86168" marT="43084" marB="430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6168" marR="86168" marT="43084" marB="430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0.84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6168" marR="86168" marT="43084" marB="430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712461"/>
                  </a:ext>
                </a:extLst>
              </a:tr>
            </a:tbl>
          </a:graphicData>
        </a:graphic>
      </p:graphicFrame>
      <p:pic>
        <p:nvPicPr>
          <p:cNvPr id="4100" name="_x398125288">
            <a:extLst>
              <a:ext uri="{FF2B5EF4-FFF2-40B4-BE49-F238E27FC236}">
                <a16:creationId xmlns:a16="http://schemas.microsoft.com/office/drawing/2014/main" id="{671758CC-544E-436D-89CA-C63E353AC9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3" r="8636"/>
          <a:stretch/>
        </p:blipFill>
        <p:spPr bwMode="auto">
          <a:xfrm>
            <a:off x="4987635" y="5132228"/>
            <a:ext cx="4009323" cy="1661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_x398120176">
            <a:extLst>
              <a:ext uri="{FF2B5EF4-FFF2-40B4-BE49-F238E27FC236}">
                <a16:creationId xmlns:a16="http://schemas.microsoft.com/office/drawing/2014/main" id="{DD8FE74F-7024-4BEF-A58A-0F484035AF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3" r="8636"/>
          <a:stretch/>
        </p:blipFill>
        <p:spPr bwMode="auto">
          <a:xfrm>
            <a:off x="4979324" y="3291455"/>
            <a:ext cx="4009323" cy="1845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006AE2CD-1A54-42F2-AB3B-C3379E880F47}"/>
              </a:ext>
            </a:extLst>
          </p:cNvPr>
          <p:cNvSpPr/>
          <p:nvPr/>
        </p:nvSpPr>
        <p:spPr>
          <a:xfrm>
            <a:off x="1252396" y="2983351"/>
            <a:ext cx="25237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[</a:t>
            </a:r>
            <a:r>
              <a:rPr lang="ko-KR" altLang="en-US" sz="12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품종 통합 모델 성능 비교</a:t>
            </a:r>
            <a:r>
              <a:rPr lang="en-US" altLang="ko-KR" sz="12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]</a:t>
            </a:r>
            <a:endParaRPr lang="ko-KR" altLang="en-US" sz="1200" dirty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1270C225-5F1B-4450-9264-A738BD60F39F}"/>
              </a:ext>
            </a:extLst>
          </p:cNvPr>
          <p:cNvSpPr/>
          <p:nvPr/>
        </p:nvSpPr>
        <p:spPr>
          <a:xfrm>
            <a:off x="5800639" y="2999977"/>
            <a:ext cx="25237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[</a:t>
            </a:r>
            <a:r>
              <a:rPr lang="ko-KR" altLang="en-US" sz="14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앙상블 모델 당도 예측 결과</a:t>
            </a:r>
            <a:r>
              <a:rPr lang="en-US" altLang="ko-KR" sz="14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]</a:t>
            </a:r>
            <a:endParaRPr lang="ko-KR" altLang="en-US" sz="1400" dirty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160" name="표 159">
            <a:extLst>
              <a:ext uri="{FF2B5EF4-FFF2-40B4-BE49-F238E27FC236}">
                <a16:creationId xmlns:a16="http://schemas.microsoft.com/office/drawing/2014/main" id="{D2DC9A98-F943-4891-A9D8-29B0EB0A39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133067"/>
              </p:ext>
            </p:extLst>
          </p:nvPr>
        </p:nvGraphicFramePr>
        <p:xfrm>
          <a:off x="175738" y="5813176"/>
          <a:ext cx="4677090" cy="940518"/>
        </p:xfrm>
        <a:graphic>
          <a:graphicData uri="http://schemas.openxmlformats.org/drawingml/2006/table">
            <a:tbl>
              <a:tblPr/>
              <a:tblGrid>
                <a:gridCol w="706774">
                  <a:extLst>
                    <a:ext uri="{9D8B030D-6E8A-4147-A177-3AD203B41FA5}">
                      <a16:colId xmlns:a16="http://schemas.microsoft.com/office/drawing/2014/main" val="3141566199"/>
                    </a:ext>
                  </a:extLst>
                </a:gridCol>
                <a:gridCol w="680035">
                  <a:extLst>
                    <a:ext uri="{9D8B030D-6E8A-4147-A177-3AD203B41FA5}">
                      <a16:colId xmlns:a16="http://schemas.microsoft.com/office/drawing/2014/main" val="2454893548"/>
                    </a:ext>
                  </a:extLst>
                </a:gridCol>
                <a:gridCol w="666249">
                  <a:extLst>
                    <a:ext uri="{9D8B030D-6E8A-4147-A177-3AD203B41FA5}">
                      <a16:colId xmlns:a16="http://schemas.microsoft.com/office/drawing/2014/main" val="1055476002"/>
                    </a:ext>
                  </a:extLst>
                </a:gridCol>
                <a:gridCol w="680035">
                  <a:extLst>
                    <a:ext uri="{9D8B030D-6E8A-4147-A177-3AD203B41FA5}">
                      <a16:colId xmlns:a16="http://schemas.microsoft.com/office/drawing/2014/main" val="2997815932"/>
                    </a:ext>
                  </a:extLst>
                </a:gridCol>
                <a:gridCol w="666249">
                  <a:extLst>
                    <a:ext uri="{9D8B030D-6E8A-4147-A177-3AD203B41FA5}">
                      <a16:colId xmlns:a16="http://schemas.microsoft.com/office/drawing/2014/main" val="2668607848"/>
                    </a:ext>
                  </a:extLst>
                </a:gridCol>
                <a:gridCol w="680035">
                  <a:extLst>
                    <a:ext uri="{9D8B030D-6E8A-4147-A177-3AD203B41FA5}">
                      <a16:colId xmlns:a16="http://schemas.microsoft.com/office/drawing/2014/main" val="1907419417"/>
                    </a:ext>
                  </a:extLst>
                </a:gridCol>
                <a:gridCol w="597713">
                  <a:extLst>
                    <a:ext uri="{9D8B030D-6E8A-4147-A177-3AD203B41FA5}">
                      <a16:colId xmlns:a16="http://schemas.microsoft.com/office/drawing/2014/main" val="15242614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Species</a:t>
                      </a:r>
                    </a:p>
                  </a:txBody>
                  <a:tcPr marL="81064" marR="81064" marT="40532" marB="40532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Unshiu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7726" marR="87726" marT="43863" marB="43863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Cheonhyehyang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7726" marR="87726" marT="43863" marB="43863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Hallabong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7726" marR="87726" marT="43863" marB="43863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2580"/>
                  </a:ext>
                </a:extLst>
              </a:tr>
              <a:tr h="227275"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Algorithm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1064" marR="81064" marT="40532" marB="4053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Ensemble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1064" marR="81064" marT="40532" marB="40532" anchor="ctr">
                    <a:lnL>
                      <a:noFill/>
                    </a:lnL>
                    <a:lnR>
                      <a:noFill/>
                    </a:lnR>
                    <a:lnT w="7112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PLSANN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1064" marR="81064" marT="40532" marB="40532" anchor="ctr">
                    <a:lnL>
                      <a:noFill/>
                    </a:lnL>
                    <a:lnR>
                      <a:noFill/>
                    </a:lnR>
                    <a:lnT w="7112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Ensemble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1064" marR="81064" marT="40532" marB="40532" anchor="ctr">
                    <a:lnL>
                      <a:noFill/>
                    </a:lnL>
                    <a:lnR>
                      <a:noFill/>
                    </a:lnR>
                    <a:lnT w="7112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PLSANN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1064" marR="81064" marT="40532" marB="40532" anchor="ctr">
                    <a:lnL>
                      <a:noFill/>
                    </a:lnL>
                    <a:lnR>
                      <a:noFill/>
                    </a:lnR>
                    <a:lnT w="7112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Ensemble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1064" marR="81064" marT="40532" marB="40532" anchor="ctr">
                    <a:lnL>
                      <a:noFill/>
                    </a:lnL>
                    <a:lnR>
                      <a:noFill/>
                    </a:lnR>
                    <a:lnT w="7112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VIPPLS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1064" marR="81064" marT="40532" marB="40532" anchor="ctr">
                    <a:lnL>
                      <a:noFill/>
                    </a:lnL>
                    <a:lnR>
                      <a:noFill/>
                    </a:lnR>
                    <a:lnT w="7112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0584051"/>
                  </a:ext>
                </a:extLst>
              </a:tr>
              <a:tr h="227275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RMSE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1064" marR="81064" marT="40532" marB="40532" anchor="ctr">
                    <a:lnL>
                      <a:noFill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0.47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1064" marR="81064" marT="40532" marB="40532" anchor="ctr">
                    <a:lnL>
                      <a:noFill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0.47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1064" marR="81064" marT="40532" marB="40532" anchor="ctr">
                    <a:lnL>
                      <a:noFill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1064" marR="81064" marT="40532" marB="40532" anchor="ctr">
                    <a:lnL>
                      <a:noFill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0.56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1064" marR="81064" marT="40532" marB="40532" anchor="ctr">
                    <a:lnL>
                      <a:noFill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0.61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1064" marR="81064" marT="40532" marB="40532" anchor="ctr">
                    <a:lnL>
                      <a:noFill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0.65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1064" marR="81064" marT="40532" marB="40532" anchor="ctr">
                    <a:lnL>
                      <a:noFill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6039143"/>
                  </a:ext>
                </a:extLst>
              </a:tr>
              <a:tr h="227275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</a:t>
                      </a:r>
                      <a:r>
                        <a:rPr lang="en-US" sz="1000" kern="0" spc="0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1064" marR="81064" marT="40532" marB="40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1064" marR="81064" marT="40532" marB="40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1064" marR="81064" marT="40532" marB="40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0.85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1064" marR="81064" marT="40532" marB="40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0.83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1064" marR="81064" marT="40532" marB="40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0.87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1064" marR="81064" marT="40532" marB="40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0.86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1064" marR="81064" marT="40532" marB="40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8682836"/>
                  </a:ext>
                </a:extLst>
              </a:tr>
            </a:tbl>
          </a:graphicData>
        </a:graphic>
      </p:graphicFrame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347A40CD-B3DB-4DB3-B788-6C2DE45613D9}"/>
              </a:ext>
            </a:extLst>
          </p:cNvPr>
          <p:cNvSpPr/>
          <p:nvPr/>
        </p:nvSpPr>
        <p:spPr>
          <a:xfrm>
            <a:off x="1055716" y="5487585"/>
            <a:ext cx="29925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[</a:t>
            </a:r>
            <a:r>
              <a:rPr lang="ko-KR" altLang="en-US" sz="12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기존 단일 품종 모델과 성능 비교</a:t>
            </a:r>
            <a:r>
              <a:rPr lang="en-US" altLang="ko-KR" sz="12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]</a:t>
            </a:r>
            <a:endParaRPr lang="ko-KR" altLang="en-US" sz="1200" dirty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제목 5">
            <a:extLst>
              <a:ext uri="{FF2B5EF4-FFF2-40B4-BE49-F238E27FC236}">
                <a16:creationId xmlns:a16="http://schemas.microsoft.com/office/drawing/2014/main" id="{2C8F26B3-D29B-431E-9DCD-EA48C0BC4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02730"/>
            <a:ext cx="7989752" cy="511676"/>
          </a:xfrm>
        </p:spPr>
        <p:txBody>
          <a:bodyPr>
            <a:noAutofit/>
          </a:bodyPr>
          <a:lstStyle/>
          <a:p>
            <a:r>
              <a:rPr lang="en-US" altLang="ko-KR" sz="2800" b="1" dirty="0">
                <a:effectLst/>
              </a:rPr>
              <a:t>2. </a:t>
            </a:r>
            <a:r>
              <a:rPr lang="ko-KR" altLang="en-US" sz="2800" b="1" dirty="0">
                <a:effectLst/>
              </a:rPr>
              <a:t>주요 연구 내용 </a:t>
            </a:r>
            <a:r>
              <a:rPr lang="en-US" altLang="ko-KR" sz="2800" b="1" dirty="0">
                <a:effectLst/>
              </a:rPr>
              <a:t>(</a:t>
            </a:r>
            <a:r>
              <a:rPr lang="ko-KR" altLang="en-US" sz="2800" b="1" dirty="0">
                <a:effectLst/>
              </a:rPr>
              <a:t>협동기관</a:t>
            </a:r>
            <a:r>
              <a:rPr lang="en-US" altLang="ko-KR" sz="2800" b="1" dirty="0">
                <a:effectLst/>
              </a:rPr>
              <a:t>)</a:t>
            </a:r>
            <a:r>
              <a:rPr lang="en-US" altLang="ko-KR" sz="1800" b="1" dirty="0">
                <a:effectLst/>
              </a:rPr>
              <a:t> </a:t>
            </a:r>
            <a:r>
              <a:rPr lang="ko-KR" altLang="en-US" sz="1800" b="1" dirty="0">
                <a:effectLst/>
              </a:rPr>
              <a:t>② 현장연계형 응용서비스 개발</a:t>
            </a:r>
          </a:p>
        </p:txBody>
      </p:sp>
    </p:spTree>
    <p:extLst>
      <p:ext uri="{BB962C8B-B14F-4D97-AF65-F5344CB8AC3E}">
        <p14:creationId xmlns:p14="http://schemas.microsoft.com/office/powerpoint/2010/main" val="4260944310"/>
      </p:ext>
    </p:extLst>
  </p:cSld>
  <p:clrMapOvr>
    <a:masterClrMapping/>
  </p:clrMapOvr>
</p:sld>
</file>

<file path=ppt/theme/theme1.xml><?xml version="1.0" encoding="utf-8"?>
<a:theme xmlns:a="http://schemas.openxmlformats.org/drawingml/2006/main" name="분할">
  <a:themeElements>
    <a:clrScheme name="분할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Century Gothic-Palatino Linotyp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분할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TM03457464[[fn=분할]]</Template>
  <TotalTime>6687</TotalTime>
  <Words>483</Words>
  <Application>Microsoft Office PowerPoint</Application>
  <PresentationFormat>화면 슬라이드 쇼(4:3)</PresentationFormat>
  <Paragraphs>167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1" baseType="lpstr">
      <vt:lpstr>맑은 고딕</vt:lpstr>
      <vt:lpstr>Wingdings</vt:lpstr>
      <vt:lpstr>HY중고딕</vt:lpstr>
      <vt:lpstr>Palatino Linotype</vt:lpstr>
      <vt:lpstr>Times New Roman</vt:lpstr>
      <vt:lpstr>Wingdings 2</vt:lpstr>
      <vt:lpstr>HY헤드라인M</vt:lpstr>
      <vt:lpstr>분할</vt:lpstr>
      <vt:lpstr>2. 주요 연구 내용 (협동기관) ② 현장연계형 응용서비스 개발</vt:lpstr>
      <vt:lpstr>2. 주요 연구 내용 (협동기관) ② 현장연계형 응용서비스 개발</vt:lpstr>
      <vt:lpstr>2. 주요 연구 내용 (협동기관) ② 현장연계형 응용서비스 개발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박동혁</dc:creator>
  <cp:lastModifiedBy>이 희영</cp:lastModifiedBy>
  <cp:revision>457</cp:revision>
  <cp:lastPrinted>2021-02-17T01:06:38Z</cp:lastPrinted>
  <dcterms:created xsi:type="dcterms:W3CDTF">2017-05-19T03:40:44Z</dcterms:created>
  <dcterms:modified xsi:type="dcterms:W3CDTF">2021-07-19T06:07:51Z</dcterms:modified>
</cp:coreProperties>
</file>