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7" r:id="rId5"/>
    <p:sldId id="259" r:id="rId6"/>
    <p:sldId id="268" r:id="rId7"/>
    <p:sldId id="260" r:id="rId8"/>
    <p:sldId id="258" r:id="rId9"/>
    <p:sldId id="261" r:id="rId10"/>
    <p:sldId id="262" r:id="rId11"/>
    <p:sldId id="263" r:id="rId12"/>
    <p:sldId id="266" r:id="rId13"/>
    <p:sldId id="264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35560-E4C1-4DA2-8322-C2B3E3C8E4D9}" v="26" dt="2021-09-02T05:04:20.589"/>
    <p1510:client id="{92AFA27D-E2F7-4F13-9E13-611604973469}" v="38" dt="2021-09-02T05:16:48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5" autoAdjust="0"/>
    <p:restoredTop sz="94684" autoAdjust="0"/>
  </p:normalViewPr>
  <p:slideViewPr>
    <p:cSldViewPr snapToGrid="0">
      <p:cViewPr varScale="1">
        <p:scale>
          <a:sx n="168" d="100"/>
          <a:sy n="168" d="100"/>
        </p:scale>
        <p:origin x="1280" y="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호" userId="S::hyunho75@cbnu.ac.kr::c1238455-0802-45d3-bc24-1c12f8fb024e" providerId="AD" clId="Web-{32335560-E4C1-4DA2-8322-C2B3E3C8E4D9}"/>
    <pc:docChg chg="modSld">
      <pc:chgData name="김현호" userId="S::hyunho75@cbnu.ac.kr::c1238455-0802-45d3-bc24-1c12f8fb024e" providerId="AD" clId="Web-{32335560-E4C1-4DA2-8322-C2B3E3C8E4D9}" dt="2021-09-02T05:04:20.589" v="12" actId="20577"/>
      <pc:docMkLst>
        <pc:docMk/>
      </pc:docMkLst>
      <pc:sldChg chg="modSp">
        <pc:chgData name="김현호" userId="S::hyunho75@cbnu.ac.kr::c1238455-0802-45d3-bc24-1c12f8fb024e" providerId="AD" clId="Web-{32335560-E4C1-4DA2-8322-C2B3E3C8E4D9}" dt="2021-09-02T05:04:20.589" v="12" actId="20577"/>
        <pc:sldMkLst>
          <pc:docMk/>
          <pc:sldMk cId="3744206107" sldId="260"/>
        </pc:sldMkLst>
        <pc:spChg chg="mod">
          <ac:chgData name="김현호" userId="S::hyunho75@cbnu.ac.kr::c1238455-0802-45d3-bc24-1c12f8fb024e" providerId="AD" clId="Web-{32335560-E4C1-4DA2-8322-C2B3E3C8E4D9}" dt="2021-09-02T05:04:20.589" v="12" actId="20577"/>
          <ac:spMkLst>
            <pc:docMk/>
            <pc:sldMk cId="3744206107" sldId="260"/>
            <ac:spMk id="4" creationId="{00000000-0000-0000-0000-000000000000}"/>
          </ac:spMkLst>
        </pc:spChg>
      </pc:sldChg>
    </pc:docChg>
  </pc:docChgLst>
  <pc:docChgLst>
    <pc:chgData name="김현호" userId="S::hyunho75@cbnu.ac.kr::c1238455-0802-45d3-bc24-1c12f8fb024e" providerId="AD" clId="Web-{92AFA27D-E2F7-4F13-9E13-611604973469}"/>
    <pc:docChg chg="modSld">
      <pc:chgData name="김현호" userId="S::hyunho75@cbnu.ac.kr::c1238455-0802-45d3-bc24-1c12f8fb024e" providerId="AD" clId="Web-{92AFA27D-E2F7-4F13-9E13-611604973469}" dt="2021-09-02T05:16:47.064" v="16"/>
      <pc:docMkLst>
        <pc:docMk/>
      </pc:docMkLst>
      <pc:sldChg chg="modSp">
        <pc:chgData name="김현호" userId="S::hyunho75@cbnu.ac.kr::c1238455-0802-45d3-bc24-1c12f8fb024e" providerId="AD" clId="Web-{92AFA27D-E2F7-4F13-9E13-611604973469}" dt="2021-09-02T05:09:23.150" v="3"/>
        <pc:sldMkLst>
          <pc:docMk/>
          <pc:sldMk cId="156239528" sldId="258"/>
        </pc:sldMkLst>
        <pc:graphicFrameChg chg="mod modGraphic">
          <ac:chgData name="김현호" userId="S::hyunho75@cbnu.ac.kr::c1238455-0802-45d3-bc24-1c12f8fb024e" providerId="AD" clId="Web-{92AFA27D-E2F7-4F13-9E13-611604973469}" dt="2021-09-02T05:09:23.150" v="3"/>
          <ac:graphicFrameMkLst>
            <pc:docMk/>
            <pc:sldMk cId="156239528" sldId="258"/>
            <ac:graphicFrameMk id="2" creationId="{00000000-0000-0000-0000-000000000000}"/>
          </ac:graphicFrameMkLst>
        </pc:graphicFrameChg>
      </pc:sldChg>
      <pc:sldChg chg="modSp">
        <pc:chgData name="김현호" userId="S::hyunho75@cbnu.ac.kr::c1238455-0802-45d3-bc24-1c12f8fb024e" providerId="AD" clId="Web-{92AFA27D-E2F7-4F13-9E13-611604973469}" dt="2021-09-02T05:16:47.064" v="16"/>
        <pc:sldMkLst>
          <pc:docMk/>
          <pc:sldMk cId="3102993505" sldId="264"/>
        </pc:sldMkLst>
        <pc:graphicFrameChg chg="mod modGraphic">
          <ac:chgData name="김현호" userId="S::hyunho75@cbnu.ac.kr::c1238455-0802-45d3-bc24-1c12f8fb024e" providerId="AD" clId="Web-{92AFA27D-E2F7-4F13-9E13-611604973469}" dt="2021-09-02T05:16:47.064" v="16"/>
          <ac:graphicFrameMkLst>
            <pc:docMk/>
            <pc:sldMk cId="3102993505" sldId="264"/>
            <ac:graphicFrameMk id="14" creationId="{9B3FCB31-C90E-4CC4-9862-12E303973E88}"/>
          </ac:graphicFrameMkLst>
        </pc:graphicFrameChg>
      </pc:sldChg>
      <pc:sldChg chg="modSp">
        <pc:chgData name="김현호" userId="S::hyunho75@cbnu.ac.kr::c1238455-0802-45d3-bc24-1c12f8fb024e" providerId="AD" clId="Web-{92AFA27D-E2F7-4F13-9E13-611604973469}" dt="2021-09-02T05:12:59.764" v="10" actId="20577"/>
        <pc:sldMkLst>
          <pc:docMk/>
          <pc:sldMk cId="2578720450" sldId="266"/>
        </pc:sldMkLst>
        <pc:spChg chg="mod">
          <ac:chgData name="김현호" userId="S::hyunho75@cbnu.ac.kr::c1238455-0802-45d3-bc24-1c12f8fb024e" providerId="AD" clId="Web-{92AFA27D-E2F7-4F13-9E13-611604973469}" dt="2021-09-02T05:12:59.764" v="10" actId="20577"/>
          <ac:spMkLst>
            <pc:docMk/>
            <pc:sldMk cId="2578720450" sldId="266"/>
            <ac:spMk id="1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76791-0B7E-457B-A450-05775003CB6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94B0F-7DC2-4DF0-9D0C-A6DB978D8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7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6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7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77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4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5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5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B549-56DB-4627-AABD-166C75E0D9A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"/>
          <p:cNvGrpSpPr/>
          <p:nvPr/>
        </p:nvGrpSpPr>
        <p:grpSpPr>
          <a:xfrm>
            <a:off x="205390" y="1628800"/>
            <a:ext cx="8712968" cy="863252"/>
            <a:chOff x="157020" y="3061083"/>
            <a:chExt cx="8712968" cy="863252"/>
          </a:xfrm>
        </p:grpSpPr>
        <p:sp>
          <p:nvSpPr>
            <p:cNvPr id="9" name="직사각형 8"/>
            <p:cNvSpPr/>
            <p:nvPr/>
          </p:nvSpPr>
          <p:spPr>
            <a:xfrm>
              <a:off x="157020" y="3061083"/>
              <a:ext cx="8712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28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「산업인공지능학과」</a:t>
              </a:r>
              <a:endPara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05390" y="515621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2021. 9. 2.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3FF46-3BD2-41B4-A5A1-8B4F786E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8FAAF6-13ED-4E9B-87E2-870B794508BC}"/>
              </a:ext>
            </a:extLst>
          </p:cNvPr>
          <p:cNvGrpSpPr/>
          <p:nvPr/>
        </p:nvGrpSpPr>
        <p:grpSpPr>
          <a:xfrm>
            <a:off x="251520" y="2982016"/>
            <a:ext cx="8712968" cy="923330"/>
            <a:chOff x="157020" y="3061083"/>
            <a:chExt cx="8712968" cy="92333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F738F-33B9-4E91-BF0F-EEF9573BCE0D}"/>
                </a:ext>
              </a:extLst>
            </p:cNvPr>
            <p:cNvSpPr/>
            <p:nvPr/>
          </p:nvSpPr>
          <p:spPr>
            <a:xfrm>
              <a:off x="157020" y="3061083"/>
              <a:ext cx="871296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5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지능화 파일럿 프로젝트</a:t>
              </a:r>
              <a:endParaRPr lang="en-US" altLang="ko-KR" sz="5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7B85-F7F9-4E7B-817B-58DF13463BF7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4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산업인공지능연구센터 행사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2BAD59-2A88-4527-A450-D29903D96872}"/>
              </a:ext>
            </a:extLst>
          </p:cNvPr>
          <p:cNvGrpSpPr/>
          <p:nvPr/>
        </p:nvGrpSpPr>
        <p:grpSpPr>
          <a:xfrm>
            <a:off x="718072" y="980728"/>
            <a:ext cx="6662240" cy="387286"/>
            <a:chOff x="755576" y="1234495"/>
            <a:chExt cx="6662240" cy="4876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05C97D-0B43-4920-8E72-9E7A5F2E498B}"/>
                </a:ext>
              </a:extLst>
            </p:cNvPr>
            <p:cNvSpPr/>
            <p:nvPr/>
          </p:nvSpPr>
          <p:spPr>
            <a:xfrm>
              <a:off x="755576" y="1299989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marL="0" marR="0" lvl="0" indent="0" algn="ctr" defTabSz="1134381" rtl="0" eaLnBrk="1" fontAlgn="auto" latinLnBrk="1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-186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Dinmed" pitchFamily="2" charset="0"/>
                <a:ea typeface="Rix고딕 EB" pitchFamily="18" charset="-127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F86CB-3509-42C7-96D5-F20C50D314DF}"/>
                </a:ext>
              </a:extLst>
            </p:cNvPr>
            <p:cNvSpPr txBox="1"/>
            <p:nvPr/>
          </p:nvSpPr>
          <p:spPr>
            <a:xfrm>
              <a:off x="1043608" y="1234495"/>
              <a:ext cx="6374208" cy="48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kern="0" spc="-15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+ AI </a:t>
              </a:r>
              <a:r>
                <a:rPr lang="ko-KR" altLang="en-US" sz="2400" kern="0" spc="-15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메이커톤 </a:t>
              </a:r>
              <a:r>
                <a:rPr lang="en-US" altLang="ko-KR" sz="2400" kern="0" spc="-15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(make-a-thon)</a:t>
              </a:r>
              <a:endParaRPr lang="en-US" altLang="ko-KR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2F33C20-B95F-4E33-8F67-F058CE4FAC50}"/>
              </a:ext>
            </a:extLst>
          </p:cNvPr>
          <p:cNvSpPr txBox="1"/>
          <p:nvPr/>
        </p:nvSpPr>
        <p:spPr>
          <a:xfrm>
            <a:off x="790080" y="1525250"/>
            <a:ext cx="7742360" cy="1892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산업현장의 문제에 </a:t>
            </a:r>
            <a:r>
              <a:rPr lang="en-US" altLang="ko-KR" dirty="0"/>
              <a:t>AI </a:t>
            </a:r>
            <a:r>
              <a:rPr lang="ko-KR" altLang="en-US" dirty="0"/>
              <a:t>기술을 적용하여 해결하는 경진대회</a:t>
            </a:r>
            <a:endParaRPr lang="en-US" altLang="ko-KR" dirty="0"/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대상 </a:t>
            </a:r>
            <a:r>
              <a:rPr lang="en-US" altLang="ko-KR" dirty="0"/>
              <a:t>: </a:t>
            </a:r>
            <a:r>
              <a:rPr lang="ko-KR" altLang="en-US" dirty="0"/>
              <a:t>인공지능에 관심있는 누구나 </a:t>
            </a:r>
            <a:r>
              <a:rPr lang="en-US" altLang="ko-KR" dirty="0"/>
              <a:t>(</a:t>
            </a:r>
            <a:r>
              <a:rPr lang="ko-KR" altLang="en-US" dirty="0"/>
              <a:t>재직자</a:t>
            </a:r>
            <a:r>
              <a:rPr lang="en-US" altLang="ko-KR" dirty="0"/>
              <a:t>, </a:t>
            </a:r>
            <a:r>
              <a:rPr lang="ko-KR" altLang="en-US" dirty="0"/>
              <a:t>일반인</a:t>
            </a:r>
            <a:r>
              <a:rPr lang="en-US" altLang="ko-KR" dirty="0"/>
              <a:t>, </a:t>
            </a:r>
            <a:r>
              <a:rPr lang="ko-KR" altLang="en-US" dirty="0"/>
              <a:t>학생 등</a:t>
            </a:r>
            <a:r>
              <a:rPr lang="en-US" altLang="ko-KR" dirty="0"/>
              <a:t>)</a:t>
            </a: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분야 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r>
              <a:rPr lang="en-US" altLang="ko-KR" dirty="0"/>
              <a:t>/</a:t>
            </a:r>
            <a:r>
              <a:rPr lang="ko-KR" altLang="en-US" dirty="0"/>
              <a:t>동영상의 분류</a:t>
            </a:r>
            <a:r>
              <a:rPr lang="en-US" altLang="ko-KR" dirty="0"/>
              <a:t>, </a:t>
            </a:r>
            <a:r>
              <a:rPr lang="ko-KR" altLang="en-US" dirty="0"/>
              <a:t>검출 및 인식 관련 </a:t>
            </a:r>
            <a:r>
              <a:rPr lang="en-US" altLang="ko-KR" dirty="0"/>
              <a:t>1</a:t>
            </a:r>
            <a:r>
              <a:rPr lang="ko-KR" altLang="en-US" dirty="0"/>
              <a:t>문제</a:t>
            </a:r>
            <a:endParaRPr lang="en-US" altLang="ko-KR" dirty="0"/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상금 </a:t>
            </a:r>
            <a:r>
              <a:rPr lang="en-US" altLang="ko-KR" dirty="0"/>
              <a:t>: </a:t>
            </a:r>
            <a:r>
              <a:rPr lang="ko-KR" altLang="en-US" dirty="0"/>
              <a:t>우수 </a:t>
            </a:r>
            <a:r>
              <a:rPr lang="en-US" altLang="ko-KR" dirty="0"/>
              <a:t>6</a:t>
            </a:r>
            <a:r>
              <a:rPr lang="ko-KR" altLang="en-US" dirty="0"/>
              <a:t>팀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300</a:t>
            </a:r>
            <a:r>
              <a:rPr lang="ko-KR" altLang="en-US" dirty="0"/>
              <a:t> 만원</a:t>
            </a:r>
            <a:endParaRPr lang="en-US" altLang="ko-KR" dirty="0"/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주요일정</a:t>
            </a:r>
            <a:endParaRPr lang="en-US" altLang="ko-KR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3FCB31-C90E-4CC4-9862-12E30397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90771"/>
              </p:ext>
            </p:extLst>
          </p:nvPr>
        </p:nvGraphicFramePr>
        <p:xfrm>
          <a:off x="1001202" y="3488416"/>
          <a:ext cx="7426819" cy="1380744"/>
        </p:xfrm>
        <a:graphic>
          <a:graphicData uri="http://schemas.openxmlformats.org/drawingml/2006/table">
            <a:tbl>
              <a:tblPr/>
              <a:tblGrid>
                <a:gridCol w="1783830">
                  <a:extLst>
                    <a:ext uri="{9D8B030D-6E8A-4147-A177-3AD203B41FA5}">
                      <a16:colId xmlns:a16="http://schemas.microsoft.com/office/drawing/2014/main" val="4070549853"/>
                    </a:ext>
                  </a:extLst>
                </a:gridCol>
                <a:gridCol w="2158674">
                  <a:extLst>
                    <a:ext uri="{9D8B030D-6E8A-4147-A177-3AD203B41FA5}">
                      <a16:colId xmlns:a16="http://schemas.microsoft.com/office/drawing/2014/main" val="3114500698"/>
                    </a:ext>
                  </a:extLst>
                </a:gridCol>
                <a:gridCol w="3484315">
                  <a:extLst>
                    <a:ext uri="{9D8B030D-6E8A-4147-A177-3AD203B41FA5}">
                      <a16:colId xmlns:a16="http://schemas.microsoft.com/office/drawing/2014/main" val="1052848518"/>
                    </a:ext>
                  </a:extLst>
                </a:gridCol>
              </a:tblGrid>
              <a:tr h="1584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행사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07273"/>
                  </a:ext>
                </a:extLst>
              </a:tr>
              <a:tr h="20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접수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9.6(</a:t>
                      </a: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) ~ 9.30(</a:t>
                      </a: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목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400" b="1" kern="0" spc="0">
                        <a:solidFill>
                          <a:srgbClr val="0000FF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접수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805582"/>
                  </a:ext>
                </a:extLst>
              </a:tr>
              <a:tr h="20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온라인 경진대회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10.4(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~ 10.15(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훈련 데이터 및 문제 공개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795502"/>
                  </a:ext>
                </a:extLst>
              </a:tr>
              <a:tr h="20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결과 보고 및 </a:t>
                      </a:r>
                      <a:r>
                        <a:rPr lang="ko-KR" altLang="en-US" sz="1400" b="1" kern="0" spc="-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시상식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11.2(</a:t>
                      </a:r>
                      <a:r>
                        <a:rPr lang="ko-KR" altLang="en-US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altLang="ko-KR" sz="1400" b="1" kern="0" spc="-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400" b="1" kern="0" spc="-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페스티벌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보고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시상 및 수상작 발표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1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99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636912"/>
            <a:ext cx="8015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5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54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grpSp>
        <p:nvGrpSpPr>
          <p:cNvPr id="8" name="그룹 10">
            <a:extLst>
              <a:ext uri="{FF2B5EF4-FFF2-40B4-BE49-F238E27FC236}">
                <a16:creationId xmlns:a16="http://schemas.microsoft.com/office/drawing/2014/main" id="{FDC7D896-16B7-4553-83A3-3AC584A3C1DE}"/>
              </a:ext>
            </a:extLst>
          </p:cNvPr>
          <p:cNvGrpSpPr/>
          <p:nvPr/>
        </p:nvGrpSpPr>
        <p:grpSpPr>
          <a:xfrm>
            <a:off x="163653" y="1647570"/>
            <a:ext cx="8712968" cy="2517189"/>
            <a:chOff x="115283" y="3278004"/>
            <a:chExt cx="8712968" cy="25171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66C6B0-8FA7-4BA8-8EFB-EAF3FCAB1850}"/>
                </a:ext>
              </a:extLst>
            </p:cNvPr>
            <p:cNvSpPr/>
            <p:nvPr/>
          </p:nvSpPr>
          <p:spPr>
            <a:xfrm>
              <a:off x="115283" y="5395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이후 </a:t>
              </a:r>
              <a:r>
                <a:rPr lang="ko-KR" altLang="en-US" sz="20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가디언별</a:t>
              </a: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그룹 미팅 진행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9EE4D3-B886-46D0-8F04-889FB4ED3D19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4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7746" y="998862"/>
            <a:ext cx="87062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프로젝트 과목 설명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과목 강의 계획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과목 평가 방법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산업인공지능학과 프로그램 소개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산입인공지능연구센터 프로그램 및 행사 소개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Q &amp; A, </a:t>
            </a:r>
            <a:r>
              <a:rPr lang="ko-KR" altLang="en-US" sz="2000" b="1" dirty="0">
                <a:latin typeface="+mn-ea"/>
              </a:rPr>
              <a:t>요청 및 질의 사항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각 가디언 별 그룹 미팅</a:t>
            </a:r>
          </a:p>
          <a:p>
            <a:pPr marL="268288" indent="-268288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9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과목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7746" y="998862"/>
            <a:ext cx="8706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+mn-ea"/>
              </a:rPr>
              <a:t>지능화 파일럿 프로젝트</a:t>
            </a:r>
            <a:endParaRPr lang="en-US" altLang="ko-KR" sz="2000" b="1" dirty="0">
              <a:latin typeface="+mn-ea"/>
            </a:endParaRPr>
          </a:p>
          <a:p>
            <a:pPr marL="360363" indent="-360363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지능화 </a:t>
            </a:r>
            <a:r>
              <a:rPr lang="ko-KR" altLang="en-US" sz="1600" dirty="0" err="1">
                <a:latin typeface="+mn-ea"/>
              </a:rPr>
              <a:t>캡스톤</a:t>
            </a:r>
            <a:r>
              <a:rPr lang="ko-KR" altLang="en-US" sz="1600" dirty="0">
                <a:latin typeface="+mn-ea"/>
              </a:rPr>
              <a:t> 프로젝트의 결과물을 개선하여 파일럿 구현을 하고 개선하는 프로젝트를 수행함</a:t>
            </a:r>
            <a:endParaRPr lang="en-US" altLang="ko-KR" sz="1600" dirty="0">
              <a:latin typeface="+mn-ea"/>
            </a:endParaRPr>
          </a:p>
          <a:p>
            <a:pPr marL="360363" indent="-360363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한 </a:t>
            </a:r>
            <a:r>
              <a:rPr lang="ko-KR" altLang="en-US" sz="1600" dirty="0" err="1">
                <a:latin typeface="+mn-ea"/>
              </a:rPr>
              <a:t>학기동안</a:t>
            </a:r>
            <a:r>
              <a:rPr lang="ko-KR" altLang="en-US" sz="1600" dirty="0">
                <a:latin typeface="+mn-ea"/>
              </a:rPr>
              <a:t> 학생들이 자율적으로 주제를 정하여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독자적으로 설계 및 제작하고 최종적으로 결과물을 발표한다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60363" indent="-360363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개인별로 현업과 관련된 주제를 선정하여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수업에서 배웠던 인공지능 이론을 이용하여 새로운 방법론을 제시하거나 현업에서의 이슈를 해결한다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+mn-ea"/>
              </a:rPr>
              <a:t>지능화 </a:t>
            </a:r>
            <a:r>
              <a:rPr lang="ko-KR" altLang="en-US" sz="2000" b="1" dirty="0" err="1">
                <a:latin typeface="+mn-ea"/>
              </a:rPr>
              <a:t>캡스톤</a:t>
            </a:r>
            <a:r>
              <a:rPr lang="ko-KR" altLang="en-US" sz="2000" b="1" dirty="0">
                <a:latin typeface="+mn-ea"/>
              </a:rPr>
              <a:t> 프로젝트</a:t>
            </a:r>
            <a:endParaRPr lang="en-US" altLang="ko-KR" sz="2000" b="1" dirty="0">
              <a:latin typeface="+mn-ea"/>
            </a:endParaRPr>
          </a:p>
          <a:p>
            <a:pPr marL="360363" indent="-360363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600" dirty="0">
                <a:latin typeface="+mn-ea"/>
              </a:rPr>
              <a:t>   - </a:t>
            </a:r>
            <a:r>
              <a:rPr lang="ko-KR" altLang="en-US" sz="1600" dirty="0">
                <a:latin typeface="+mn-ea"/>
              </a:rPr>
              <a:t>수강생 재직 기업의 지능화 기술 적용을 통한 개선 가능 문제 발굴 및 분석과 </a:t>
            </a:r>
            <a:r>
              <a:rPr lang="ko-KR" altLang="en-US" sz="1600" dirty="0" err="1">
                <a:latin typeface="+mn-ea"/>
              </a:rPr>
              <a:t>머신러닝</a:t>
            </a:r>
            <a:r>
              <a:rPr lang="ko-KR" altLang="en-US" sz="1600" dirty="0">
                <a:latin typeface="+mn-ea"/>
              </a:rPr>
              <a:t> 적용 가능성 분석을 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실제 해결을 시도하는 </a:t>
            </a:r>
            <a:r>
              <a:rPr lang="ko-KR" altLang="en-US" sz="1600" dirty="0" err="1">
                <a:latin typeface="+mn-ea"/>
              </a:rPr>
              <a:t>캡스톤</a:t>
            </a:r>
            <a:r>
              <a:rPr lang="ko-KR" altLang="en-US" sz="1600" dirty="0">
                <a:latin typeface="+mn-ea"/>
              </a:rPr>
              <a:t> 프로젝트를 진행함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360363" indent="-360363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- </a:t>
            </a:r>
            <a:r>
              <a:rPr lang="ko-KR" altLang="en-US" sz="1600" dirty="0">
                <a:latin typeface="+mn-ea"/>
              </a:rPr>
              <a:t>소규모 프로젝트 주제를 제시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3~4</a:t>
            </a:r>
            <a:r>
              <a:rPr lang="ko-KR" altLang="en-US" sz="1600" dirty="0">
                <a:latin typeface="+mn-ea"/>
              </a:rPr>
              <a:t>주에 걸쳐 프로젝트 진행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66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지능화 파일럿 강의 계획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34708"/>
              </p:ext>
            </p:extLst>
          </p:nvPr>
        </p:nvGraphicFramePr>
        <p:xfrm>
          <a:off x="200524" y="943811"/>
          <a:ext cx="8698836" cy="4408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5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4756484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2221832">
                  <a:extLst>
                    <a:ext uri="{9D8B030D-6E8A-4147-A177-3AD203B41FA5}">
                      <a16:colId xmlns:a16="http://schemas.microsoft.com/office/drawing/2014/main" val="2409664566"/>
                    </a:ext>
                  </a:extLst>
                </a:gridCol>
                <a:gridCol w="1167065">
                  <a:extLst>
                    <a:ext uri="{9D8B030D-6E8A-4147-A177-3AD203B41FA5}">
                      <a16:colId xmlns:a16="http://schemas.microsoft.com/office/drawing/2014/main" val="3547698919"/>
                    </a:ext>
                  </a:extLst>
                </a:gridCol>
              </a:tblGrid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수업내용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수업방식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오리엔테이션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오프라인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온라인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개별 발표 및 멘토링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논문 작성 방법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온라인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동영상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SW </a:t>
                      </a:r>
                      <a:r>
                        <a:rPr lang="ko-KR" altLang="en-US" sz="1200" dirty="0"/>
                        <a:t>개발 프로세스 교육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동영상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설계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오프라인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상황에 따라 온라인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발표 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29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개별 발표 및 멘토링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 err="1"/>
                        <a:t>머신비젼</a:t>
                      </a:r>
                      <a:r>
                        <a:rPr lang="ko-KR" altLang="en-US" sz="1200" dirty="0"/>
                        <a:t> 분야에 </a:t>
                      </a:r>
                      <a:r>
                        <a:rPr lang="ko-KR" altLang="en-US" sz="1200" dirty="0" err="1"/>
                        <a:t>딥러닝</a:t>
                      </a:r>
                      <a:r>
                        <a:rPr lang="ko-KR" altLang="en-US" sz="1200" dirty="0"/>
                        <a:t> 적용 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온라인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동영상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개별 발표 및 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오프라인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상황에 따라 온라인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24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개별 발표 및 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오프라인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상황에 따라 온라인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  <a:tr h="22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개별 발표 및 멘토링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스마트 </a:t>
                      </a:r>
                      <a:r>
                        <a:rPr lang="ko-KR" altLang="en-US" sz="1200" dirty="0" err="1"/>
                        <a:t>팩토리</a:t>
                      </a:r>
                      <a:r>
                        <a:rPr lang="ko-KR" altLang="en-US" sz="1200" dirty="0"/>
                        <a:t> 생산 계획 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온라인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동영상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70360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중간 진행 사항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오프라인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상황에 따라 온라인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 발표 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12397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개별 발표 및 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오프라인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상황에 따라 온라인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94878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개별 발표 및 멘토링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/ </a:t>
                      </a:r>
                      <a:r>
                        <a:rPr lang="ko-KR" altLang="en-US" sz="1200" baseline="0" dirty="0" err="1"/>
                        <a:t>메타버스와</a:t>
                      </a:r>
                      <a:r>
                        <a:rPr lang="ko-KR" altLang="en-US" sz="1200" baseline="0" dirty="0"/>
                        <a:t> 홀로그램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온라인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동영상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26492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개별 발표 및 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오프라인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상황에 따라 온라인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677993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개별 발표 및 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오프라인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상황에 따라 온라인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61264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발표 및 평가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오프라인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46645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9929" y="5458412"/>
            <a:ext cx="8738939" cy="5725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dirty="0"/>
              <a:t>논문 검색 방법 등 특강 </a:t>
            </a:r>
            <a:r>
              <a:rPr lang="en-US" altLang="ko-KR" sz="1100" dirty="0"/>
              <a:t>(9</a:t>
            </a:r>
            <a:r>
              <a:rPr lang="ko-KR" altLang="en-US" sz="1100" dirty="0"/>
              <a:t>월 </a:t>
            </a:r>
            <a:r>
              <a:rPr lang="en-US" altLang="ko-KR" sz="1100" dirty="0"/>
              <a:t>10</a:t>
            </a:r>
            <a:r>
              <a:rPr lang="ko-KR" altLang="en-US" sz="1100" dirty="0"/>
              <a:t>일 </a:t>
            </a:r>
            <a:r>
              <a:rPr lang="en-US" altLang="ko-KR" sz="1100" dirty="0"/>
              <a:t>19</a:t>
            </a:r>
            <a:r>
              <a:rPr lang="ko-KR" altLang="en-US" sz="1100" dirty="0"/>
              <a:t>시</a:t>
            </a:r>
            <a:r>
              <a:rPr lang="en-US" altLang="ko-KR" sz="1100" dirty="0"/>
              <a:t>, </a:t>
            </a:r>
            <a:r>
              <a:rPr lang="ko-KR" altLang="en-US" sz="1100" dirty="0"/>
              <a:t>온라인</a:t>
            </a:r>
            <a:r>
              <a:rPr lang="en-US" altLang="ko-KR" sz="11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dirty="0">
                <a:ea typeface="맑은 고딕"/>
              </a:rPr>
              <a:t>추후 보강 발생 시 특강 진행 예정</a:t>
            </a:r>
            <a:endParaRPr lang="ko-KR" altLang="en-US" sz="1100" dirty="0">
              <a:ea typeface="맑은 고딕"/>
              <a:cs typeface="Calibri"/>
            </a:endParaRPr>
          </a:p>
        </p:txBody>
      </p:sp>
      <p:graphicFrame>
        <p:nvGraphicFramePr>
          <p:cNvPr id="11" name="개체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191322"/>
              </p:ext>
            </p:extLst>
          </p:nvPr>
        </p:nvGraphicFramePr>
        <p:xfrm>
          <a:off x="7503695" y="137361"/>
          <a:ext cx="119914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프레젠테이션" showAsIcon="1" r:id="rId4" imgW="914400" imgH="806400" progId="PowerPoint.Show.12">
                  <p:embed/>
                </p:oleObj>
              </mc:Choice>
              <mc:Fallback>
                <p:oleObj name="프레젠테이션" showAsIcon="1" r:id="rId4" imgW="914400" imgH="806400" progId="PowerPoint.Show.12">
                  <p:embed/>
                  <p:pic>
                    <p:nvPicPr>
                      <p:cNvPr id="4" name="개체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3695" y="137361"/>
                        <a:ext cx="1199147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20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지능화 파일럿 과목 평가 방법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38838"/>
              </p:ext>
            </p:extLst>
          </p:nvPr>
        </p:nvGraphicFramePr>
        <p:xfrm>
          <a:off x="386365" y="1143908"/>
          <a:ext cx="84421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0">
                  <a:extLst>
                    <a:ext uri="{9D8B030D-6E8A-4147-A177-3AD203B41FA5}">
                      <a16:colId xmlns:a16="http://schemas.microsoft.com/office/drawing/2014/main" val="2491687566"/>
                    </a:ext>
                  </a:extLst>
                </a:gridCol>
                <a:gridCol w="1204174">
                  <a:extLst>
                    <a:ext uri="{9D8B030D-6E8A-4147-A177-3AD203B41FA5}">
                      <a16:colId xmlns:a16="http://schemas.microsoft.com/office/drawing/2014/main" val="2871501100"/>
                    </a:ext>
                  </a:extLst>
                </a:gridCol>
                <a:gridCol w="772733">
                  <a:extLst>
                    <a:ext uri="{9D8B030D-6E8A-4147-A177-3AD203B41FA5}">
                      <a16:colId xmlns:a16="http://schemas.microsoft.com/office/drawing/2014/main" val="338028202"/>
                    </a:ext>
                  </a:extLst>
                </a:gridCol>
                <a:gridCol w="2575774">
                  <a:extLst>
                    <a:ext uri="{9D8B030D-6E8A-4147-A177-3AD203B41FA5}">
                      <a16:colId xmlns:a16="http://schemas.microsoft.com/office/drawing/2014/main" val="153770283"/>
                    </a:ext>
                  </a:extLst>
                </a:gridCol>
                <a:gridCol w="2723884">
                  <a:extLst>
                    <a:ext uri="{9D8B030D-6E8A-4147-A177-3AD203B41FA5}">
                      <a16:colId xmlns:a16="http://schemas.microsoft.com/office/drawing/2014/main" val="2276000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 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1688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 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총 </a:t>
                      </a:r>
                      <a:r>
                        <a:rPr lang="en-US" altLang="ko-KR" sz="1600" dirty="0"/>
                        <a:t>100%)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연구 계획 및 사례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6783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단계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97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보고서 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논문 지도교수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인 내외 참여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7100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 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dirty="0"/>
                        <a:t>-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 평가 총점에서 감점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621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7746" y="3304169"/>
            <a:ext cx="87062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+mn-ea"/>
              </a:rPr>
              <a:t>출석 점수 계산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총 수업시간의 </a:t>
            </a:r>
            <a:r>
              <a:rPr lang="en-US" altLang="ko-KR" sz="1600" dirty="0">
                <a:latin typeface="+mn-ea"/>
              </a:rPr>
              <a:t>¾ </a:t>
            </a:r>
            <a:r>
              <a:rPr lang="ko-KR" altLang="en-US" sz="1600" dirty="0" err="1">
                <a:latin typeface="+mn-ea"/>
              </a:rPr>
              <a:t>미달시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F. (</a:t>
            </a:r>
            <a:r>
              <a:rPr lang="ko-KR" altLang="en-US" sz="1600" dirty="0">
                <a:latin typeface="+mn-ea"/>
              </a:rPr>
              <a:t>총 수업시간 </a:t>
            </a:r>
            <a:r>
              <a:rPr lang="en-US" altLang="ko-KR" sz="1600" dirty="0">
                <a:latin typeface="+mn-ea"/>
              </a:rPr>
              <a:t>: 60</a:t>
            </a:r>
            <a:r>
              <a:rPr lang="ko-KR" altLang="en-US" sz="1600" dirty="0">
                <a:latin typeface="+mn-ea"/>
              </a:rPr>
              <a:t>시간</a:t>
            </a:r>
            <a:r>
              <a:rPr lang="en-US" altLang="ko-KR" sz="1600" dirty="0">
                <a:latin typeface="+mn-ea"/>
              </a:rPr>
              <a:t>, 15</a:t>
            </a:r>
            <a:r>
              <a:rPr lang="ko-KR" altLang="en-US" sz="1600" dirty="0">
                <a:latin typeface="+mn-ea"/>
              </a:rPr>
              <a:t>시간 이상 </a:t>
            </a:r>
            <a:r>
              <a:rPr lang="ko-KR" altLang="en-US" sz="1600" dirty="0" err="1">
                <a:latin typeface="+mn-ea"/>
              </a:rPr>
              <a:t>미출석시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F)</a:t>
            </a:r>
            <a:endParaRPr lang="en-US" altLang="ko-KR" sz="1600" i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dirty="0" err="1">
                <a:latin typeface="+mn-ea"/>
              </a:rPr>
              <a:t>미출석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15</a:t>
            </a:r>
            <a:r>
              <a:rPr lang="ko-KR" altLang="en-US" sz="1600" dirty="0">
                <a:latin typeface="+mn-ea"/>
              </a:rPr>
              <a:t>분 당 </a:t>
            </a:r>
            <a:r>
              <a:rPr lang="en-US" altLang="ko-KR" sz="1600" dirty="0">
                <a:latin typeface="+mn-ea"/>
              </a:rPr>
              <a:t>0.5</a:t>
            </a:r>
            <a:r>
              <a:rPr lang="ko-KR" altLang="en-US" sz="1600" dirty="0">
                <a:latin typeface="+mn-ea"/>
              </a:rPr>
              <a:t>점 감점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출석 점수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 err="1">
                <a:latin typeface="+mn-ea"/>
              </a:rPr>
              <a:t>점시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15623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지능화 파일럿 과목 평가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7746" y="998862"/>
            <a:ext cx="870625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주제의 실용성 </a:t>
            </a:r>
            <a:r>
              <a:rPr lang="en-US" altLang="ko-KR" dirty="0"/>
              <a:t>(10%)</a:t>
            </a:r>
          </a:p>
          <a:p>
            <a:r>
              <a:rPr lang="en-US" altLang="ko-KR" dirty="0"/>
              <a:t>   - </a:t>
            </a:r>
            <a:r>
              <a:rPr lang="ko-KR" altLang="en-US" dirty="0"/>
              <a:t>프로젝트 주제가 현장 문제 해결에 활용 가능 여부</a:t>
            </a:r>
          </a:p>
          <a:p>
            <a:r>
              <a:rPr lang="ko-KR" altLang="en-US" dirty="0"/>
              <a:t>   </a:t>
            </a:r>
            <a:r>
              <a:rPr lang="en-US" altLang="ko-KR" dirty="0"/>
              <a:t>- </a:t>
            </a:r>
            <a:r>
              <a:rPr lang="ko-KR" altLang="en-US" dirty="0"/>
              <a:t>기업 현장 문제 해결 우선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2) </a:t>
            </a:r>
            <a:r>
              <a:rPr lang="ko-KR" altLang="en-US" dirty="0"/>
              <a:t>연구방법의 독창성 </a:t>
            </a:r>
            <a:r>
              <a:rPr lang="en-US" altLang="ko-KR" dirty="0"/>
              <a:t>(20%)</a:t>
            </a:r>
          </a:p>
          <a:p>
            <a:r>
              <a:rPr lang="en-US" altLang="ko-KR" dirty="0"/>
              <a:t>    - </a:t>
            </a:r>
            <a:r>
              <a:rPr lang="ko-KR" altLang="en-US" dirty="0"/>
              <a:t>기존 연구방법 대비 차별성 및 독창성</a:t>
            </a:r>
          </a:p>
          <a:p>
            <a:r>
              <a:rPr lang="ko-KR" altLang="en-US" dirty="0"/>
              <a:t>    </a:t>
            </a:r>
            <a:r>
              <a:rPr lang="en-US" altLang="ko-KR" dirty="0"/>
              <a:t>- </a:t>
            </a:r>
            <a:r>
              <a:rPr lang="ko-KR" altLang="en-US" dirty="0"/>
              <a:t>연구자의 아이디어가 있는지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3) </a:t>
            </a:r>
            <a:r>
              <a:rPr lang="ko-KR" altLang="en-US" dirty="0"/>
              <a:t>적용 기술의 우수성 </a:t>
            </a:r>
            <a:r>
              <a:rPr lang="en-US" altLang="ko-KR" dirty="0"/>
              <a:t>(20%)</a:t>
            </a:r>
          </a:p>
          <a:p>
            <a:r>
              <a:rPr lang="en-US" altLang="ko-KR" dirty="0"/>
              <a:t>    - </a:t>
            </a:r>
            <a:r>
              <a:rPr lang="ko-KR" altLang="en-US" dirty="0" err="1"/>
              <a:t>적용기술의</a:t>
            </a:r>
            <a:r>
              <a:rPr lang="ko-KR" altLang="en-US" dirty="0"/>
              <a:t> 난이도 및 우수성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4) </a:t>
            </a:r>
            <a:r>
              <a:rPr lang="ko-KR" altLang="en-US" dirty="0"/>
              <a:t>작품의 완성도  </a:t>
            </a:r>
            <a:r>
              <a:rPr lang="en-US" altLang="ko-KR" dirty="0"/>
              <a:t>(30%)</a:t>
            </a:r>
          </a:p>
          <a:p>
            <a:r>
              <a:rPr lang="en-US" altLang="ko-KR" dirty="0"/>
              <a:t>    - </a:t>
            </a:r>
            <a:r>
              <a:rPr lang="ko-KR" altLang="en-US" dirty="0"/>
              <a:t>목표 동작이 이상없이 잘 시행되는 지  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5) </a:t>
            </a:r>
            <a:r>
              <a:rPr lang="ko-KR" altLang="en-US" dirty="0"/>
              <a:t>보고서 작성 능력 </a:t>
            </a:r>
            <a:r>
              <a:rPr lang="en-US" altLang="ko-KR" dirty="0"/>
              <a:t>(10%)</a:t>
            </a:r>
          </a:p>
          <a:p>
            <a:r>
              <a:rPr lang="en-US" altLang="ko-KR" dirty="0"/>
              <a:t>    - </a:t>
            </a:r>
            <a:r>
              <a:rPr lang="ko-KR" altLang="en-US" dirty="0"/>
              <a:t>보고서 형식에 맞추어 논리적으로 잘 </a:t>
            </a:r>
            <a:r>
              <a:rPr lang="ko-KR" altLang="en-US" dirty="0" err="1"/>
              <a:t>작성되었는</a:t>
            </a:r>
            <a:r>
              <a:rPr lang="ko-KR" altLang="en-US" dirty="0"/>
              <a:t> 지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6) </a:t>
            </a:r>
            <a:r>
              <a:rPr lang="ko-KR" altLang="en-US" dirty="0"/>
              <a:t>발표력 </a:t>
            </a:r>
            <a:r>
              <a:rPr lang="en-US" altLang="ko-KR" dirty="0"/>
              <a:t>(10%)</a:t>
            </a:r>
          </a:p>
          <a:p>
            <a:r>
              <a:rPr lang="en-US" altLang="ko-KR" dirty="0"/>
              <a:t>   - </a:t>
            </a:r>
            <a:r>
              <a:rPr lang="ko-KR" altLang="en-US" dirty="0"/>
              <a:t>발표 형식에 맞추어 발표자료를 작성하고 </a:t>
            </a:r>
            <a:r>
              <a:rPr lang="ko-KR" altLang="en-US" dirty="0" err="1"/>
              <a:t>설득력있게</a:t>
            </a:r>
            <a:r>
              <a:rPr lang="ko-KR" altLang="en-US" dirty="0"/>
              <a:t> 발표를 잘 하는지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3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산업인공지능학과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990065" y="1475020"/>
            <a:ext cx="7873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프로젝트 교과목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지능화 </a:t>
            </a:r>
            <a:r>
              <a:rPr lang="ko-KR" altLang="en-US" sz="1600" dirty="0" err="1">
                <a:latin typeface="+mn-ea"/>
              </a:rPr>
              <a:t>캡스톤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지능화 파일럿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실습 지도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학생이 </a:t>
            </a:r>
            <a:r>
              <a:rPr lang="ko-KR" altLang="en-US" sz="1600" dirty="0" err="1">
                <a:latin typeface="+mn-ea"/>
              </a:rPr>
              <a:t>가디언에게</a:t>
            </a:r>
            <a:r>
              <a:rPr lang="ko-KR" altLang="en-US" sz="1600" dirty="0">
                <a:latin typeface="+mn-ea"/>
              </a:rPr>
              <a:t> 지도를 요청할 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면담 진행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</a:rPr>
              <a:t>AI Ex-30 </a:t>
            </a:r>
            <a:r>
              <a:rPr lang="ko-KR" altLang="en-US" sz="1600" dirty="0">
                <a:latin typeface="+mn-ea"/>
              </a:rPr>
              <a:t>포트폴리오 관리를 위한 </a:t>
            </a:r>
            <a:r>
              <a:rPr lang="en-US" altLang="ko-KR" sz="1600" dirty="0">
                <a:latin typeface="+mn-ea"/>
              </a:rPr>
              <a:t>GitHub </a:t>
            </a:r>
            <a:r>
              <a:rPr lang="ko-KR" altLang="en-US" sz="1600" dirty="0">
                <a:latin typeface="+mn-ea"/>
              </a:rPr>
              <a:t>사용 교육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</a:rPr>
              <a:t>AI Ex 30 </a:t>
            </a:r>
            <a:r>
              <a:rPr lang="ko-KR" altLang="en-US" sz="1600" dirty="0">
                <a:latin typeface="+mn-ea"/>
              </a:rPr>
              <a:t>포트폴리오 관리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25799"/>
              </p:ext>
            </p:extLst>
          </p:nvPr>
        </p:nvGraphicFramePr>
        <p:xfrm>
          <a:off x="925231" y="3450312"/>
          <a:ext cx="8013882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14">
                  <a:extLst>
                    <a:ext uri="{9D8B030D-6E8A-4147-A177-3AD203B41FA5}">
                      <a16:colId xmlns:a16="http://schemas.microsoft.com/office/drawing/2014/main" val="3301224146"/>
                    </a:ext>
                  </a:extLst>
                </a:gridCol>
                <a:gridCol w="2900643">
                  <a:extLst>
                    <a:ext uri="{9D8B030D-6E8A-4147-A177-3AD203B41FA5}">
                      <a16:colId xmlns:a16="http://schemas.microsoft.com/office/drawing/2014/main" val="4285293794"/>
                    </a:ext>
                  </a:extLst>
                </a:gridCol>
                <a:gridCol w="3380624">
                  <a:extLst>
                    <a:ext uri="{9D8B030D-6E8A-4147-A177-3AD203B41FA5}">
                      <a16:colId xmlns:a16="http://schemas.microsoft.com/office/drawing/2014/main" val="2678010369"/>
                    </a:ext>
                  </a:extLst>
                </a:gridCol>
                <a:gridCol w="717101">
                  <a:extLst>
                    <a:ext uri="{9D8B030D-6E8A-4147-A177-3AD203B41FA5}">
                      <a16:colId xmlns:a16="http://schemas.microsoft.com/office/drawing/2014/main" val="3597915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전공 분야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 재학생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6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김현용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스마트 </a:t>
                      </a:r>
                      <a:r>
                        <a:rPr lang="ko-KR" altLang="en-US" sz="1400" dirty="0" err="1"/>
                        <a:t>팩토리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김병근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원형일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장민우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0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김현호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머신비전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운영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SW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박성범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이효중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전일우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99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임영태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 / VR, </a:t>
                      </a:r>
                      <a:r>
                        <a:rPr lang="ko-KR" altLang="en-US" sz="1400" dirty="0"/>
                        <a:t>광학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최원희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고정재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유용주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이병철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임동민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어규호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군집 로봇 주행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강윤구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신정환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안건호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김영규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머신비전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 err="1"/>
                        <a:t>딥러닝을</a:t>
                      </a:r>
                      <a:r>
                        <a:rPr lang="ko-KR" altLang="en-US" sz="1400" dirty="0"/>
                        <a:t> 이용한 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김성웅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손의걸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윤재웅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박민우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23856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AD2BAD59-2A88-4527-A450-D29903D96872}"/>
              </a:ext>
            </a:extLst>
          </p:cNvPr>
          <p:cNvGrpSpPr/>
          <p:nvPr/>
        </p:nvGrpSpPr>
        <p:grpSpPr>
          <a:xfrm>
            <a:off x="718072" y="980728"/>
            <a:ext cx="6662240" cy="387286"/>
            <a:chOff x="755576" y="1234495"/>
            <a:chExt cx="6662240" cy="4876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05C97D-0B43-4920-8E72-9E7A5F2E498B}"/>
                </a:ext>
              </a:extLst>
            </p:cNvPr>
            <p:cNvSpPr/>
            <p:nvPr/>
          </p:nvSpPr>
          <p:spPr>
            <a:xfrm>
              <a:off x="755576" y="1299989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marL="0" marR="0" lvl="0" indent="0" algn="ctr" defTabSz="1134381" rtl="0" eaLnBrk="1" fontAlgn="auto" latinLnBrk="1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-186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Dinmed" pitchFamily="2" charset="0"/>
                <a:ea typeface="Rix고딕 EB" pitchFamily="18" charset="-127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F86CB-3509-42C7-96D5-F20C50D314DF}"/>
                </a:ext>
              </a:extLst>
            </p:cNvPr>
            <p:cNvSpPr txBox="1"/>
            <p:nvPr/>
          </p:nvSpPr>
          <p:spPr>
            <a:xfrm>
              <a:off x="1043608" y="1234495"/>
              <a:ext cx="6374208" cy="48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300"/>
                </a:lnSpc>
                <a:defRPr/>
              </a:pPr>
              <a:r>
                <a:rPr lang="ko-KR" altLang="en-US" sz="2400" kern="0" spc="-15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가디언 프로그램</a:t>
              </a:r>
              <a:endParaRPr lang="en-US" altLang="ko-KR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38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산업인공지능학과 및 센터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822757" y="1362500"/>
            <a:ext cx="8060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각 과목에 </a:t>
            </a:r>
            <a:r>
              <a:rPr lang="ko-KR" altLang="en-US" sz="1600" dirty="0" err="1">
                <a:latin typeface="+mn-ea"/>
              </a:rPr>
              <a:t>기술적용</a:t>
            </a:r>
            <a:r>
              <a:rPr lang="ko-KR" altLang="en-US" sz="1600" dirty="0">
                <a:latin typeface="+mn-ea"/>
              </a:rPr>
              <a:t> 과정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설계 결과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코드 등을 향후 현장에서 필요시 참고하고 재사용 가능하는 것을 목표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재학 기간 내에 작성한 지능화 </a:t>
            </a:r>
            <a:r>
              <a:rPr lang="ko-KR" altLang="en-US" sz="1600" dirty="0" err="1">
                <a:latin typeface="+mn-ea"/>
              </a:rPr>
              <a:t>기술적용</a:t>
            </a:r>
            <a:r>
              <a:rPr lang="ko-KR" altLang="en-US" sz="1600" dirty="0">
                <a:latin typeface="+mn-ea"/>
              </a:rPr>
              <a:t> 프로그램 또는 시스템 결과물 </a:t>
            </a:r>
            <a:r>
              <a:rPr lang="en-US" altLang="ko-KR" sz="1600" dirty="0">
                <a:latin typeface="+mn-ea"/>
              </a:rPr>
              <a:t>30</a:t>
            </a:r>
            <a:r>
              <a:rPr lang="ko-KR" altLang="en-US" sz="1600" dirty="0">
                <a:latin typeface="+mn-ea"/>
              </a:rPr>
              <a:t>개를 등록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매년 모든 재학생을 대상으로 하는 포트폴리오 경진대회를 개최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재학생에 대한 졸업 </a:t>
            </a:r>
            <a:r>
              <a:rPr lang="ko-KR" altLang="en-US" sz="1600" dirty="0" err="1">
                <a:latin typeface="+mn-ea"/>
              </a:rPr>
              <a:t>사정시까지</a:t>
            </a:r>
            <a:r>
              <a:rPr lang="ko-KR" altLang="en-US" sz="1600" dirty="0">
                <a:latin typeface="+mn-ea"/>
              </a:rPr>
              <a:t> 제출된 포트폴리오와 경진대회 결과의 점수를 참조하여 적정 수준에 도달하여야 졸업 프로젝트 보고서 제출 자격을 가짐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2BAD59-2A88-4527-A450-D29903D96872}"/>
              </a:ext>
            </a:extLst>
          </p:cNvPr>
          <p:cNvGrpSpPr/>
          <p:nvPr/>
        </p:nvGrpSpPr>
        <p:grpSpPr>
          <a:xfrm>
            <a:off x="718072" y="980728"/>
            <a:ext cx="6662240" cy="387286"/>
            <a:chOff x="755576" y="1234495"/>
            <a:chExt cx="6662240" cy="48767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05C97D-0B43-4920-8E72-9E7A5F2E498B}"/>
                </a:ext>
              </a:extLst>
            </p:cNvPr>
            <p:cNvSpPr/>
            <p:nvPr/>
          </p:nvSpPr>
          <p:spPr>
            <a:xfrm>
              <a:off x="755576" y="1299989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marL="0" marR="0" lvl="0" indent="0" algn="ctr" defTabSz="1134381" rtl="0" eaLnBrk="1" fontAlgn="auto" latinLnBrk="1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-186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Dinmed" pitchFamily="2" charset="0"/>
                <a:ea typeface="Rix고딕 EB" pitchFamily="18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8F86CB-3509-42C7-96D5-F20C50D314DF}"/>
                </a:ext>
              </a:extLst>
            </p:cNvPr>
            <p:cNvSpPr txBox="1"/>
            <p:nvPr/>
          </p:nvSpPr>
          <p:spPr>
            <a:xfrm>
              <a:off x="1043608" y="1234495"/>
              <a:ext cx="6374208" cy="48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300"/>
                </a:lnSpc>
                <a:defRPr/>
              </a:pPr>
              <a:r>
                <a:rPr lang="en-US" altLang="ko-KR" sz="2400" kern="0" spc="-15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AI Ex-30 </a:t>
              </a:r>
              <a:r>
                <a:rPr lang="ko-KR" altLang="en-US" sz="2400" kern="0" spc="-15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포트폴리오</a:t>
              </a:r>
              <a:endParaRPr lang="en-US" altLang="ko-KR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822756" y="4402466"/>
            <a:ext cx="8216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현업에 종사하시면서 발생하는 애로 사항에 대하여 기술적인 지원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지능화 분야 전문가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산업체 기술 전문가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산업정책 전문가 등으로 구성된 </a:t>
            </a:r>
            <a:r>
              <a:rPr lang="en-US" altLang="ko-KR" sz="1600" dirty="0">
                <a:latin typeface="+mn-ea"/>
              </a:rPr>
              <a:t>AI </a:t>
            </a:r>
            <a:r>
              <a:rPr lang="ko-KR" altLang="en-US" sz="1600" dirty="0">
                <a:latin typeface="+mn-ea"/>
              </a:rPr>
              <a:t>닥터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온라인 사이트 게시판 또는 오프라인 </a:t>
            </a:r>
            <a:r>
              <a:rPr lang="en-US" altLang="ko-KR" sz="1600" dirty="0">
                <a:latin typeface="+mn-ea"/>
              </a:rPr>
              <a:t>Help-Desk </a:t>
            </a:r>
            <a:r>
              <a:rPr lang="ko-KR" altLang="en-US" sz="1600" dirty="0">
                <a:latin typeface="+mn-ea"/>
              </a:rPr>
              <a:t>상담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+mn-ea"/>
              </a:rPr>
              <a:t>기술적 문제 및 시제품 시장 진출 등 제품의 </a:t>
            </a:r>
            <a:r>
              <a:rPr lang="ko-KR" altLang="en-US" sz="1600" dirty="0" err="1">
                <a:latin typeface="+mn-ea"/>
              </a:rPr>
              <a:t>전주기를</a:t>
            </a:r>
            <a:r>
              <a:rPr lang="ko-KR" altLang="en-US" sz="1600" dirty="0">
                <a:latin typeface="+mn-ea"/>
              </a:rPr>
              <a:t> 기반으로 전문가 </a:t>
            </a:r>
            <a:r>
              <a:rPr lang="ko-KR" altLang="en-US" sz="1600" dirty="0" err="1">
                <a:latin typeface="+mn-ea"/>
              </a:rPr>
              <a:t>원포인트</a:t>
            </a:r>
            <a:r>
              <a:rPr lang="ko-KR" altLang="en-US" sz="1600" dirty="0">
                <a:latin typeface="+mn-ea"/>
              </a:rPr>
              <a:t> 클리닉 지원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2BAD59-2A88-4527-A450-D29903D96872}"/>
              </a:ext>
            </a:extLst>
          </p:cNvPr>
          <p:cNvGrpSpPr/>
          <p:nvPr/>
        </p:nvGrpSpPr>
        <p:grpSpPr>
          <a:xfrm>
            <a:off x="718070" y="3976582"/>
            <a:ext cx="6662240" cy="387286"/>
            <a:chOff x="755576" y="1234495"/>
            <a:chExt cx="6662240" cy="487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F05C97D-0B43-4920-8E72-9E7A5F2E498B}"/>
                </a:ext>
              </a:extLst>
            </p:cNvPr>
            <p:cNvSpPr/>
            <p:nvPr/>
          </p:nvSpPr>
          <p:spPr>
            <a:xfrm>
              <a:off x="755576" y="1299989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marL="0" marR="0" lvl="0" indent="0" algn="ctr" defTabSz="1134381" rtl="0" eaLnBrk="1" fontAlgn="auto" latinLnBrk="1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-186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Dinmed" pitchFamily="2" charset="0"/>
                <a:ea typeface="Rix고딕 EB" pitchFamily="18" charset="-127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8F86CB-3509-42C7-96D5-F20C50D314DF}"/>
                </a:ext>
              </a:extLst>
            </p:cNvPr>
            <p:cNvSpPr txBox="1"/>
            <p:nvPr/>
          </p:nvSpPr>
          <p:spPr>
            <a:xfrm>
              <a:off x="1043608" y="1234495"/>
              <a:ext cx="6374208" cy="48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2300"/>
                </a:lnSpc>
                <a:defRPr/>
              </a:pPr>
              <a:r>
                <a:rPr lang="en-US" altLang="ko-KR" sz="2400" kern="0" spc="-15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AI </a:t>
              </a:r>
              <a:r>
                <a:rPr lang="ko-KR" altLang="en-US" sz="2400" kern="0" spc="-15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닥터클리닉</a:t>
              </a:r>
              <a:endParaRPr lang="en-US" altLang="ko-KR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26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F405E517-CAB2-4A10-B222-AAB98DD31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02CDCD-C4B4-49D7-8BDE-BD4AD301BF11}"/>
              </a:ext>
            </a:extLst>
          </p:cNvPr>
          <p:cNvSpPr txBox="1"/>
          <p:nvPr/>
        </p:nvSpPr>
        <p:spPr>
          <a:xfrm>
            <a:off x="299928" y="105444"/>
            <a:ext cx="585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산업인공지능연구센터 행사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BF9174-65B7-44E0-9FBC-61566D933E4C}"/>
              </a:ext>
            </a:extLst>
          </p:cNvPr>
          <p:cNvGrpSpPr/>
          <p:nvPr/>
        </p:nvGrpSpPr>
        <p:grpSpPr>
          <a:xfrm>
            <a:off x="718072" y="1097120"/>
            <a:ext cx="6545733" cy="387286"/>
            <a:chOff x="718072" y="4511513"/>
            <a:chExt cx="6545733" cy="3872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05C97D-0B43-4920-8E72-9E7A5F2E498B}"/>
                </a:ext>
              </a:extLst>
            </p:cNvPr>
            <p:cNvSpPr/>
            <p:nvPr/>
          </p:nvSpPr>
          <p:spPr>
            <a:xfrm>
              <a:off x="718072" y="4561130"/>
              <a:ext cx="144016" cy="288052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marL="0" marR="0" lvl="0" indent="0" algn="ctr" defTabSz="1134381" rtl="0" eaLnBrk="1" fontAlgn="auto" latinLnBrk="1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-186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Dinmed" pitchFamily="2" charset="0"/>
                <a:ea typeface="Rix고딕 EB" pitchFamily="18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DC07CB-EE57-41D9-BC84-37E90DD5EEF0}"/>
                </a:ext>
              </a:extLst>
            </p:cNvPr>
            <p:cNvSpPr txBox="1"/>
            <p:nvPr/>
          </p:nvSpPr>
          <p:spPr>
            <a:xfrm>
              <a:off x="889597" y="4511513"/>
              <a:ext cx="6374208" cy="387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kern="0" spc="-15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AI </a:t>
              </a:r>
              <a:r>
                <a:rPr lang="ko-KR" altLang="en-US" sz="2400" kern="0" spc="-15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페스티벌</a:t>
              </a:r>
              <a:endParaRPr lang="en-US" altLang="ko-KR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90080" y="1456393"/>
            <a:ext cx="7967467" cy="18928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일정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FF"/>
                </a:solidFill>
              </a:rPr>
              <a:t>2021. 11. 2.(</a:t>
            </a:r>
            <a:r>
              <a:rPr lang="ko-KR" altLang="en-US" dirty="0">
                <a:solidFill>
                  <a:srgbClr val="0000FF"/>
                </a:solidFill>
              </a:rPr>
              <a:t>화</a:t>
            </a:r>
            <a:r>
              <a:rPr lang="en-US" altLang="ko-KR" dirty="0">
                <a:solidFill>
                  <a:srgbClr val="0000FF"/>
                </a:solidFill>
              </a:rPr>
              <a:t>) 14</a:t>
            </a:r>
            <a:r>
              <a:rPr lang="ko-KR" altLang="en-US" dirty="0">
                <a:solidFill>
                  <a:srgbClr val="0000FF"/>
                </a:solidFill>
              </a:rPr>
              <a:t>시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예정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장소 </a:t>
            </a:r>
            <a:r>
              <a:rPr lang="en-US" altLang="ko-KR" dirty="0"/>
              <a:t>: </a:t>
            </a:r>
            <a:r>
              <a:rPr lang="ko-KR" altLang="en-US" dirty="0"/>
              <a:t>충북대학교 </a:t>
            </a:r>
            <a:r>
              <a:rPr lang="ko-KR" altLang="en-US" dirty="0" err="1"/>
              <a:t>학연산공동기술연구원</a:t>
            </a:r>
            <a:endParaRPr lang="en-US" altLang="ko-KR" dirty="0"/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주요행사 </a:t>
            </a:r>
            <a:r>
              <a:rPr lang="en-US" altLang="ko-KR" dirty="0"/>
              <a:t>: </a:t>
            </a:r>
            <a:r>
              <a:rPr lang="ko-KR" altLang="en-US" dirty="0"/>
              <a:t>산업인공지능연구센터 성과물 전시 및 특강</a:t>
            </a:r>
            <a:r>
              <a:rPr lang="en-US" altLang="ko-KR" dirty="0"/>
              <a:t>, </a:t>
            </a:r>
            <a:r>
              <a:rPr lang="ko-KR" altLang="en-US" dirty="0" err="1"/>
              <a:t>취업리쿠르팅</a:t>
            </a:r>
            <a:r>
              <a:rPr lang="ko-KR" altLang="en-US" dirty="0"/>
              <a:t> 등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                       </a:t>
            </a:r>
            <a:r>
              <a:rPr lang="ko-KR" altLang="en-US" dirty="0"/>
              <a:t>지능화 혁신 우수사례 성과 발표회</a:t>
            </a:r>
            <a:endParaRPr lang="en-US" altLang="ko-KR" dirty="0"/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재학생 파일럿 프로젝트 중 에서도 우수 결과물에 대해서 </a:t>
            </a:r>
            <a:r>
              <a:rPr lang="ko-KR" altLang="en-US" dirty="0" smtClean="0">
                <a:ea typeface="맑은 고딕"/>
              </a:rPr>
              <a:t>발표 </a:t>
            </a:r>
            <a:r>
              <a:rPr lang="ko-KR" altLang="en-US" dirty="0">
                <a:ea typeface="맑은 고딕"/>
              </a:rPr>
              <a:t>예정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872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13AF4F-B003-4821-BE72-67002A61FD10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7aa188d-d418-40cc-bc17-fa0c039cc47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9F3A47-8944-4689-8E50-C5227AE9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CA8DB5-9192-477B-A326-77806BAC70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</TotalTime>
  <Words>826</Words>
  <Application>Microsoft Office PowerPoint</Application>
  <PresentationFormat>화면 슬라이드 쇼(4:3)</PresentationFormat>
  <Paragraphs>187</Paragraphs>
  <Slides>11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Dinmed</vt:lpstr>
      <vt:lpstr>HY견고딕</vt:lpstr>
      <vt:lpstr>HY헤드라인M</vt:lpstr>
      <vt:lpstr>Rix고딕 EB</vt:lpstr>
      <vt:lpstr>맑은 고딕</vt:lpstr>
      <vt:lpstr>바탕</vt:lpstr>
      <vt:lpstr>-윤고딕330</vt:lpstr>
      <vt:lpstr>-윤고딕340</vt:lpstr>
      <vt:lpstr>Arial</vt:lpstr>
      <vt:lpstr>Calibri</vt:lpstr>
      <vt:lpstr>Calibri Light</vt:lpstr>
      <vt:lpstr>Wingdings</vt:lpstr>
      <vt:lpstr>Office 테마</vt:lpstr>
      <vt:lpstr>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김현호</dc:creator>
  <cp:lastModifiedBy>김현호</cp:lastModifiedBy>
  <cp:revision>40</cp:revision>
  <dcterms:created xsi:type="dcterms:W3CDTF">2021-08-24T06:37:20Z</dcterms:created>
  <dcterms:modified xsi:type="dcterms:W3CDTF">2021-09-02T05:55:22Z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