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634" y="7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accent6">
                    <a:lumMod val="20000"/>
                    <a:lumOff val="80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accent6">
                    <a:lumMod val="20000"/>
                    <a:lumOff val="80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accent6">
                    <a:lumMod val="20000"/>
                    <a:lumOff val="80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283969" y="3530625"/>
            <a:ext cx="4860032" cy="2160240"/>
          </a:xfrm>
          <a:custGeom>
            <a:avLst/>
            <a:gdLst/>
            <a:ahLst/>
            <a:cxnLst/>
            <a:rect l="l" t="t" r="r" b="b"/>
            <a:pathLst>
              <a:path w="4328021" h="2160240">
                <a:moveTo>
                  <a:pt x="260655" y="0"/>
                </a:moveTo>
                <a:lnTo>
                  <a:pt x="4328021" y="0"/>
                </a:lnTo>
                <a:lnTo>
                  <a:pt x="4328021" y="2160240"/>
                </a:lnTo>
                <a:lnTo>
                  <a:pt x="260655" y="2160240"/>
                </a:lnTo>
                <a:cubicBezTo>
                  <a:pt x="116699" y="2160240"/>
                  <a:pt x="0" y="2043541"/>
                  <a:pt x="0" y="1899585"/>
                </a:cubicBezTo>
                <a:lnTo>
                  <a:pt x="0" y="260655"/>
                </a:lnTo>
                <a:cubicBezTo>
                  <a:pt x="0" y="116699"/>
                  <a:pt x="116699" y="0"/>
                  <a:pt x="260655" y="0"/>
                </a:cubicBezTo>
                <a:close/>
              </a:path>
            </a:pathLst>
          </a:custGeom>
          <a:solidFill>
            <a:schemeClr val="accent6">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1"/>
          <p:cNvSpPr txBox="1">
            <a:spLocks noChangeArrowheads="1"/>
          </p:cNvSpPr>
          <p:nvPr/>
        </p:nvSpPr>
        <p:spPr bwMode="auto">
          <a:xfrm>
            <a:off x="4283968" y="3779101"/>
            <a:ext cx="4608511" cy="646331"/>
          </a:xfrm>
          <a:prstGeom prst="rect">
            <a:avLst/>
          </a:prstGeom>
          <a:noFill/>
          <a:ln w="9525">
            <a:noFill/>
            <a:miter lim="800000"/>
            <a:headEnd/>
            <a:tailEnd/>
          </a:ln>
        </p:spPr>
        <p:txBody>
          <a:bodyPr wrap="square">
            <a:spAutoFit/>
          </a:bodyPr>
          <a:lstStyle/>
          <a:p>
            <a:pPr algn="r"/>
            <a:r>
              <a:rPr lang="en-US" altLang="ko-KR" sz="3600" b="1" dirty="0">
                <a:solidFill>
                  <a:schemeClr val="accent6">
                    <a:lumMod val="20000"/>
                    <a:lumOff val="80000"/>
                  </a:schemeClr>
                </a:solidFill>
                <a:latin typeface="Arial" pitchFamily="34" charset="0"/>
                <a:ea typeface="맑은 고딕" pitchFamily="50" charset="-127"/>
                <a:cs typeface="Arial" pitchFamily="34" charset="0"/>
              </a:rPr>
              <a:t>MVC pattern</a:t>
            </a:r>
          </a:p>
        </p:txBody>
      </p:sp>
      <p:sp>
        <p:nvSpPr>
          <p:cNvPr id="7" name="TextBox 6">
            <a:hlinkClick r:id="rId2"/>
          </p:cNvPr>
          <p:cNvSpPr txBox="1"/>
          <p:nvPr/>
        </p:nvSpPr>
        <p:spPr>
          <a:xfrm>
            <a:off x="0" y="6597932"/>
            <a:ext cx="8892479" cy="215444"/>
          </a:xfrm>
          <a:prstGeom prst="rect">
            <a:avLst/>
          </a:prstGeom>
          <a:noFill/>
        </p:spPr>
        <p:txBody>
          <a:bodyPr wrap="square" rtlCol="0">
            <a:spAutoFit/>
          </a:bodyPr>
          <a:lstStyle/>
          <a:p>
            <a:pPr algn="r"/>
            <a:r>
              <a:rPr lang="en-US" altLang="ko-KR" sz="800" dirty="0">
                <a:solidFill>
                  <a:schemeClr val="accent6">
                    <a:lumMod val="20000"/>
                    <a:lumOff val="80000"/>
                  </a:schemeClr>
                </a:solidFill>
                <a:latin typeface="Arial" pitchFamily="34" charset="0"/>
                <a:cs typeface="Arial" pitchFamily="34" charset="0"/>
              </a:rPr>
              <a:t>ALLPPT.com _ Free PowerPoint Templates, Diagrams and Charts</a:t>
            </a:r>
            <a:endParaRPr lang="ko-KR" altLang="en-US" sz="800" dirty="0">
              <a:solidFill>
                <a:schemeClr val="accent6">
                  <a:lumMod val="20000"/>
                  <a:lumOff val="80000"/>
                </a:schemeClr>
              </a:solidFill>
              <a:latin typeface="Arial" pitchFamily="34" charset="0"/>
              <a:cs typeface="Arial"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t>MVC pattern</a:t>
            </a:r>
            <a:endParaRPr lang="ko-KR" altLang="en-US" dirty="0"/>
          </a:p>
        </p:txBody>
      </p:sp>
      <p:pic>
        <p:nvPicPr>
          <p:cNvPr id="10" name="그림 9">
            <a:extLst>
              <a:ext uri="{FF2B5EF4-FFF2-40B4-BE49-F238E27FC236}">
                <a16:creationId xmlns:a16="http://schemas.microsoft.com/office/drawing/2014/main" id="{5DDC9CE1-1969-438E-A5DC-4CFEE5947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7" y="1340768"/>
            <a:ext cx="7813791" cy="4968552"/>
          </a:xfrm>
          <a:prstGeom prst="rect">
            <a:avLst/>
          </a:prstGeom>
        </p:spPr>
      </p:pic>
    </p:spTree>
    <p:extLst>
      <p:ext uri="{BB962C8B-B14F-4D97-AF65-F5344CB8AC3E}">
        <p14:creationId xmlns:p14="http://schemas.microsoft.com/office/powerpoint/2010/main" val="89176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a:t>MVC pattern</a:t>
            </a:r>
            <a:endParaRPr lang="ko-KR" altLang="en-US" dirty="0"/>
          </a:p>
        </p:txBody>
      </p:sp>
      <p:sp>
        <p:nvSpPr>
          <p:cNvPr id="5" name="TextBox 4">
            <a:extLst>
              <a:ext uri="{FF2B5EF4-FFF2-40B4-BE49-F238E27FC236}">
                <a16:creationId xmlns:a16="http://schemas.microsoft.com/office/drawing/2014/main" id="{FA1B7F35-A866-43E8-98DF-DEEB386A1F4A}"/>
              </a:ext>
            </a:extLst>
          </p:cNvPr>
          <p:cNvSpPr txBox="1"/>
          <p:nvPr/>
        </p:nvSpPr>
        <p:spPr>
          <a:xfrm>
            <a:off x="107504" y="1086292"/>
            <a:ext cx="8640960" cy="6186309"/>
          </a:xfrm>
          <a:prstGeom prst="rect">
            <a:avLst/>
          </a:prstGeom>
          <a:noFill/>
        </p:spPr>
        <p:txBody>
          <a:bodyPr wrap="square">
            <a:spAutoFit/>
          </a:bodyPr>
          <a:lstStyle/>
          <a:p>
            <a:pPr algn="l">
              <a:buFont typeface="Arial" panose="020B0604020202020204" pitchFamily="34" charset="0"/>
              <a:buChar char="•"/>
            </a:pPr>
            <a:r>
              <a:rPr lang="en-US" altLang="ko-KR" b="1" i="0" dirty="0">
                <a:solidFill>
                  <a:schemeClr val="accent6">
                    <a:lumMod val="20000"/>
                    <a:lumOff val="80000"/>
                  </a:schemeClr>
                </a:solidFill>
                <a:effectLst/>
                <a:latin typeface="Segoe UI" panose="020B0502040204020203" pitchFamily="34" charset="0"/>
              </a:rPr>
              <a:t>The Model</a:t>
            </a:r>
            <a:r>
              <a:rPr lang="en-US" altLang="ko-KR" b="0" i="0" dirty="0">
                <a:solidFill>
                  <a:schemeClr val="accent6">
                    <a:lumMod val="20000"/>
                    <a:lumOff val="80000"/>
                  </a:schemeClr>
                </a:solidFill>
                <a:effectLst/>
                <a:latin typeface="Segoe UI" panose="020B0502040204020203" pitchFamily="34" charset="0"/>
              </a:rPr>
              <a:t> - This should take care of all the operations which deal with the data required (in other words the business logic) for the application, which is implementing the MVC model from now onwards will be referred to as by the MVC application. The operations can mean reading, writing data into the database, getting information from remote machines via network, time consuming operations etc. The model should also inform the view about any changes to the data happening in the background.</a:t>
            </a:r>
          </a:p>
          <a:p>
            <a:pPr algn="l">
              <a:buFont typeface="Arial" panose="020B0604020202020204" pitchFamily="34" charset="0"/>
              <a:buChar char="•"/>
            </a:pPr>
            <a:endParaRPr lang="en-US" altLang="ko-KR" b="0" i="0" dirty="0">
              <a:solidFill>
                <a:schemeClr val="accent6">
                  <a:lumMod val="20000"/>
                  <a:lumOff val="80000"/>
                </a:schemeClr>
              </a:solidFill>
              <a:effectLst/>
              <a:latin typeface="Segoe UI" panose="020B0502040204020203" pitchFamily="34" charset="0"/>
            </a:endParaRPr>
          </a:p>
          <a:p>
            <a:pPr algn="l">
              <a:buFont typeface="Arial" panose="020B0604020202020204" pitchFamily="34" charset="0"/>
              <a:buChar char="•"/>
            </a:pPr>
            <a:r>
              <a:rPr lang="en-US" altLang="ko-KR" b="1" i="0" dirty="0">
                <a:solidFill>
                  <a:schemeClr val="accent6">
                    <a:lumMod val="20000"/>
                    <a:lumOff val="80000"/>
                  </a:schemeClr>
                </a:solidFill>
                <a:effectLst/>
                <a:latin typeface="Segoe UI" panose="020B0502040204020203" pitchFamily="34" charset="0"/>
              </a:rPr>
              <a:t>The View</a:t>
            </a:r>
            <a:r>
              <a:rPr lang="en-US" altLang="ko-KR" b="0" i="0" dirty="0">
                <a:solidFill>
                  <a:schemeClr val="accent6">
                    <a:lumMod val="20000"/>
                    <a:lumOff val="80000"/>
                  </a:schemeClr>
                </a:solidFill>
                <a:effectLst/>
                <a:latin typeface="Segoe UI" panose="020B0502040204020203" pitchFamily="34" charset="0"/>
              </a:rPr>
              <a:t> - This component takes care of presenting the data to the user. With respect to the context of this article, i.e., WinForms, the view class will be tied around with the Form which will be shown to the user.</a:t>
            </a:r>
          </a:p>
          <a:p>
            <a:pPr algn="l">
              <a:buFont typeface="Arial" panose="020B0604020202020204" pitchFamily="34" charset="0"/>
              <a:buChar char="•"/>
            </a:pPr>
            <a:endParaRPr lang="en-US" altLang="ko-KR" b="0" i="0" dirty="0">
              <a:solidFill>
                <a:schemeClr val="accent6">
                  <a:lumMod val="20000"/>
                  <a:lumOff val="80000"/>
                </a:schemeClr>
              </a:solidFill>
              <a:effectLst/>
              <a:latin typeface="Segoe UI" panose="020B0502040204020203" pitchFamily="34" charset="0"/>
            </a:endParaRPr>
          </a:p>
          <a:p>
            <a:pPr algn="l">
              <a:buFont typeface="Arial" panose="020B0604020202020204" pitchFamily="34" charset="0"/>
              <a:buChar char="•"/>
            </a:pPr>
            <a:r>
              <a:rPr lang="en-US" altLang="ko-KR" b="1" i="0" dirty="0">
                <a:solidFill>
                  <a:schemeClr val="accent6">
                    <a:lumMod val="20000"/>
                    <a:lumOff val="80000"/>
                  </a:schemeClr>
                </a:solidFill>
                <a:effectLst/>
                <a:latin typeface="Segoe UI" panose="020B0502040204020203" pitchFamily="34" charset="0"/>
              </a:rPr>
              <a:t>The Controller</a:t>
            </a:r>
            <a:r>
              <a:rPr lang="en-US" altLang="ko-KR" b="0" i="0" dirty="0">
                <a:solidFill>
                  <a:schemeClr val="accent6">
                    <a:lumMod val="20000"/>
                    <a:lumOff val="80000"/>
                  </a:schemeClr>
                </a:solidFill>
                <a:effectLst/>
                <a:latin typeface="Segoe UI" panose="020B0502040204020203" pitchFamily="34" charset="0"/>
              </a:rPr>
              <a:t> - This is the center and important component of the MVC pattern as it ties the Model and View together. The Model which manipulates the data and the View which presents the data to the user does not know the existence of each other or they interact directly with each other. It is the controller which acts as an intermediary and ties them together. For example, the controller takes the input from the user such as a button click and informs the model to take appropriate action, if there should be an action that needs to be initiated to manipulate the project data.</a:t>
            </a:r>
          </a:p>
          <a:p>
            <a:br>
              <a:rPr lang="en-US" altLang="ko-KR" dirty="0">
                <a:solidFill>
                  <a:schemeClr val="accent6">
                    <a:lumMod val="20000"/>
                    <a:lumOff val="80000"/>
                  </a:schemeClr>
                </a:solidFill>
              </a:rPr>
            </a:br>
            <a:endParaRPr lang="ko-KR" altLang="en-US" dirty="0">
              <a:solidFill>
                <a:schemeClr val="accent6">
                  <a:lumMod val="20000"/>
                  <a:lumOff val="80000"/>
                </a:schemeClr>
              </a:solidFill>
            </a:endParaRPr>
          </a:p>
        </p:txBody>
      </p:sp>
    </p:spTree>
    <p:extLst>
      <p:ext uri="{BB962C8B-B14F-4D97-AF65-F5344CB8AC3E}">
        <p14:creationId xmlns:p14="http://schemas.microsoft.com/office/powerpoint/2010/main" val="2940234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899</TotalTime>
  <Words>268</Words>
  <Application>Microsoft Office PowerPoint</Application>
  <PresentationFormat>화면 슬라이드 쇼(4:3)</PresentationFormat>
  <Paragraphs>10</Paragraphs>
  <Slides>3</Slides>
  <Notes>0</Notes>
  <HiddenSlides>0</HiddenSlides>
  <MMClips>0</MMClips>
  <ScaleCrop>false</ScaleCrop>
  <HeadingPairs>
    <vt:vector size="6" baseType="variant">
      <vt:variant>
        <vt:lpstr>사용한 글꼴</vt:lpstr>
      </vt:variant>
      <vt:variant>
        <vt:i4>4</vt:i4>
      </vt:variant>
      <vt:variant>
        <vt:lpstr>테마</vt:lpstr>
      </vt:variant>
      <vt:variant>
        <vt:i4>2</vt:i4>
      </vt:variant>
      <vt:variant>
        <vt:lpstr>슬라이드 제목</vt:lpstr>
      </vt:variant>
      <vt:variant>
        <vt:i4>3</vt:i4>
      </vt:variant>
    </vt:vector>
  </HeadingPairs>
  <TitlesOfParts>
    <vt:vector size="9" baseType="lpstr">
      <vt:lpstr>맑은 고딕</vt:lpstr>
      <vt:lpstr>Arial</vt:lpstr>
      <vt:lpstr>Calibri</vt:lpstr>
      <vt:lpstr>Segoe UI</vt:lpstr>
      <vt:lpstr>Office Theme</vt:lpstr>
      <vt:lpstr>Custom Design</vt:lpstr>
      <vt:lpstr>PowerPoint 프레젠테이션</vt:lpstr>
      <vt:lpstr>MVC pattern</vt:lpstr>
      <vt:lpstr>MVC pattern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김 혜수</cp:lastModifiedBy>
  <cp:revision>36</cp:revision>
  <dcterms:created xsi:type="dcterms:W3CDTF">2014-04-01T16:35:38Z</dcterms:created>
  <dcterms:modified xsi:type="dcterms:W3CDTF">2021-01-08T14:26:48Z</dcterms:modified>
</cp:coreProperties>
</file>