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77" r:id="rId5"/>
    <p:sldId id="280" r:id="rId6"/>
    <p:sldId id="281" r:id="rId7"/>
    <p:sldId id="278" r:id="rId8"/>
    <p:sldId id="279" r:id="rId9"/>
    <p:sldId id="259" r:id="rId10"/>
    <p:sldId id="267" r:id="rId11"/>
    <p:sldId id="266" r:id="rId12"/>
    <p:sldId id="268" r:id="rId13"/>
    <p:sldId id="271" r:id="rId14"/>
    <p:sldId id="272" r:id="rId15"/>
    <p:sldId id="273" r:id="rId16"/>
    <p:sldId id="261" r:id="rId17"/>
    <p:sldId id="262" r:id="rId18"/>
    <p:sldId id="274" r:id="rId19"/>
    <p:sldId id="264" r:id="rId20"/>
    <p:sldId id="263" r:id="rId21"/>
    <p:sldId id="275" r:id="rId22"/>
    <p:sldId id="276" r:id="rId23"/>
    <p:sldId id="265" r:id="rId24"/>
    <p:sldId id="260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8"/>
    <p:restoredTop sz="87965"/>
  </p:normalViewPr>
  <p:slideViewPr>
    <p:cSldViewPr>
      <p:cViewPr>
        <p:scale>
          <a:sx n="66" d="100"/>
          <a:sy n="66" d="100"/>
        </p:scale>
        <p:origin x="1248" y="254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2019-09-10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3102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wwtkddnjsww@google.com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icpckorea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2019.09.03(</a:t>
            </a:r>
            <a:r>
              <a:rPr lang="ko-KR" altLang="en-US"/>
              <a:t>화</a:t>
            </a:r>
            <a:r>
              <a:rPr lang="en-US" altLang="ko-KR"/>
              <a:t>)</a:t>
            </a:r>
          </a:p>
          <a:p>
            <a:pPr eaLnBrk="1" hangingPunct="1">
              <a:defRPr/>
            </a:pPr>
            <a:r>
              <a:rPr lang="en-US" altLang="ko-KR"/>
              <a:t>TA :  </a:t>
            </a:r>
            <a:r>
              <a:rPr lang="ko-KR" altLang="en-US"/>
              <a:t>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Struct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언어의 구조체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4C302A-3925-4820-A62F-239AF6A4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43" y="980728"/>
            <a:ext cx="5256584" cy="2162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2BB5AF-55DE-4215-A834-7EDF83DF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43" y="3286182"/>
            <a:ext cx="5539082" cy="3413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873A8C-C79C-4CDB-869F-E5269A90F609}"/>
              </a:ext>
            </a:extLst>
          </p:cNvPr>
          <p:cNvSpPr txBox="1"/>
          <p:nvPr/>
        </p:nvSpPr>
        <p:spPr>
          <a:xfrm>
            <a:off x="200584" y="1736812"/>
            <a:ext cx="3255292" cy="12650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멤버변수 </a:t>
            </a:r>
            <a:r>
              <a:rPr lang="en-US" altLang="ko-KR" sz="2000" dirty="0"/>
              <a:t>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멤버함수 </a:t>
            </a:r>
            <a:r>
              <a:rPr lang="en-US" altLang="ko-KR" sz="2000" dirty="0"/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(</a:t>
            </a:r>
            <a:r>
              <a:rPr lang="ko-KR" altLang="en-US" sz="2000" dirty="0"/>
              <a:t>외부에 </a:t>
            </a:r>
            <a:r>
              <a:rPr lang="ko-KR" altLang="en-US" sz="2000" dirty="0" err="1"/>
              <a:t>선언해야함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81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기초 구성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C8E0C69C-0DEC-47B3-A285-3AE3272D0BB3}"/>
              </a:ext>
            </a:extLst>
          </p:cNvPr>
          <p:cNvSpPr/>
          <p:nvPr/>
        </p:nvSpPr>
        <p:spPr>
          <a:xfrm>
            <a:off x="3336482" y="1269430"/>
            <a:ext cx="468052" cy="140348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FAD6E158-2896-4BF9-A071-F495F3C31E10}"/>
              </a:ext>
            </a:extLst>
          </p:cNvPr>
          <p:cNvSpPr/>
          <p:nvPr/>
        </p:nvSpPr>
        <p:spPr>
          <a:xfrm>
            <a:off x="3336482" y="2815790"/>
            <a:ext cx="468052" cy="327750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5192C-7E22-4BEF-A8A1-763A4AB22436}"/>
              </a:ext>
            </a:extLst>
          </p:cNvPr>
          <p:cNvSpPr txBox="1"/>
          <p:nvPr/>
        </p:nvSpPr>
        <p:spPr>
          <a:xfrm>
            <a:off x="1832049" y="1658508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1832049" y="4129440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멤버함수</a:t>
            </a:r>
          </a:p>
        </p:txBody>
      </p:sp>
    </p:spTree>
    <p:extLst>
      <p:ext uri="{BB962C8B-B14F-4D97-AF65-F5344CB8AC3E}">
        <p14:creationId xmlns:p14="http://schemas.microsoft.com/office/powerpoint/2010/main" val="35945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접근제어 지시자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253807" y="1501459"/>
            <a:ext cx="2720942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접근제어 지시자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Public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Private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Protected</a:t>
            </a:r>
          </a:p>
          <a:p>
            <a:pPr algn="ctr"/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F943F1-96D7-4FCB-8F26-E7059E98A96D}"/>
              </a:ext>
            </a:extLst>
          </p:cNvPr>
          <p:cNvSpPr/>
          <p:nvPr/>
        </p:nvSpPr>
        <p:spPr>
          <a:xfrm>
            <a:off x="3879118" y="1167585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55513-0C7A-4626-A41B-84CF20587836}"/>
              </a:ext>
            </a:extLst>
          </p:cNvPr>
          <p:cNvSpPr/>
          <p:nvPr/>
        </p:nvSpPr>
        <p:spPr>
          <a:xfrm>
            <a:off x="3879118" y="2600908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8D769-585F-459A-B760-0B99F92C65F1}"/>
              </a:ext>
            </a:extLst>
          </p:cNvPr>
          <p:cNvSpPr txBox="1"/>
          <p:nvPr/>
        </p:nvSpPr>
        <p:spPr>
          <a:xfrm>
            <a:off x="253806" y="3962521"/>
            <a:ext cx="3625311" cy="9572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This</a:t>
            </a:r>
            <a:r>
              <a:rPr lang="ko-KR" altLang="en-US" sz="2000" dirty="0"/>
              <a:t>포인터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객체의 클래스를 가리킴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B72F1-8A64-4CA9-8CFA-EA84D4C59C67}"/>
              </a:ext>
            </a:extLst>
          </p:cNvPr>
          <p:cNvSpPr/>
          <p:nvPr/>
        </p:nvSpPr>
        <p:spPr>
          <a:xfrm>
            <a:off x="4887912" y="3505099"/>
            <a:ext cx="54818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b="1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580DF-644B-468C-BAB5-A477F49F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34" y="908050"/>
            <a:ext cx="5853410" cy="5597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992B0D-F55A-40CC-81DA-BAB2662C98A2}"/>
              </a:ext>
            </a:extLst>
          </p:cNvPr>
          <p:cNvSpPr txBox="1"/>
          <p:nvPr/>
        </p:nvSpPr>
        <p:spPr>
          <a:xfrm>
            <a:off x="614084" y="2778699"/>
            <a:ext cx="18455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생성자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(Constructor)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49182-6D16-429D-8C6D-3C4F294902A0}"/>
              </a:ext>
            </a:extLst>
          </p:cNvPr>
          <p:cNvSpPr txBox="1"/>
          <p:nvPr/>
        </p:nvSpPr>
        <p:spPr>
          <a:xfrm>
            <a:off x="754621" y="4551357"/>
            <a:ext cx="158574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소멸자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(Destructor)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86D472-783E-4DE9-959E-9C17E50032B2}"/>
              </a:ext>
            </a:extLst>
          </p:cNvPr>
          <p:cNvSpPr/>
          <p:nvPr/>
        </p:nvSpPr>
        <p:spPr>
          <a:xfrm>
            <a:off x="3454289" y="2780928"/>
            <a:ext cx="5635736" cy="162018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DD1B80-293F-4818-BEBB-B7D0B35F60D9}"/>
              </a:ext>
            </a:extLst>
          </p:cNvPr>
          <p:cNvSpPr/>
          <p:nvPr/>
        </p:nvSpPr>
        <p:spPr>
          <a:xfrm>
            <a:off x="3454289" y="5409219"/>
            <a:ext cx="5635736" cy="87484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DA1127-73DA-4232-AB2E-BDAA73F63699}"/>
              </a:ext>
            </a:extLst>
          </p:cNvPr>
          <p:cNvCxnSpPr>
            <a:cxnSpLocks/>
          </p:cNvCxnSpPr>
          <p:nvPr/>
        </p:nvCxnSpPr>
        <p:spPr>
          <a:xfrm flipH="1">
            <a:off x="2195736" y="2996952"/>
            <a:ext cx="1240212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4A910A-C29C-49D6-ABC2-45CD775C6577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797152"/>
            <a:ext cx="1240212" cy="82809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E0ED016-574A-4EBF-B397-E29E35CE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9" y="1348273"/>
            <a:ext cx="2992168" cy="1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 Class) &amp; </a:t>
            </a:r>
            <a:r>
              <a:rPr lang="ko-KR" altLang="en-US" dirty="0"/>
              <a:t>파생클래스</a:t>
            </a:r>
            <a:r>
              <a:rPr lang="en-US" altLang="ko-KR" dirty="0"/>
              <a:t>(Derived Class)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해주는 원본 클래스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파생클래스</a:t>
            </a:r>
            <a:r>
              <a:rPr lang="en-US" altLang="ko-KR" dirty="0"/>
              <a:t>(</a:t>
            </a:r>
            <a:r>
              <a:rPr lang="ko-KR" altLang="en-US" dirty="0"/>
              <a:t>자식클래스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받는 클래스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…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자식클래스 </a:t>
            </a:r>
            <a:r>
              <a:rPr lang="en-US" altLang="ko-KR" dirty="0"/>
              <a:t>: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부모클래스의 모든 상태와 행동이 전달됨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기초클래스의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D64355-7512-48DA-B759-3CD931A7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689"/>
            <a:ext cx="9144000" cy="36986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980AC-136C-4D76-8430-86963B667095}"/>
              </a:ext>
            </a:extLst>
          </p:cNvPr>
          <p:cNvGrpSpPr/>
          <p:nvPr/>
        </p:nvGrpSpPr>
        <p:grpSpPr>
          <a:xfrm>
            <a:off x="193421" y="1898097"/>
            <a:ext cx="8757157" cy="2979819"/>
            <a:chOff x="-908117" y="1755064"/>
            <a:chExt cx="10611771" cy="36108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8DC67B-1768-4A65-9300-C43EEA46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8117" y="1755064"/>
              <a:ext cx="4580017" cy="239288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59D5A9-73E8-4669-9A6D-6DF3928A7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2850" y="2965449"/>
              <a:ext cx="6050804" cy="240050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0BAD4-ECB1-4D0C-A440-35B157B1054B}"/>
              </a:ext>
            </a:extLst>
          </p:cNvPr>
          <p:cNvSpPr/>
          <p:nvPr/>
        </p:nvSpPr>
        <p:spPr>
          <a:xfrm>
            <a:off x="158751" y="1664804"/>
            <a:ext cx="8791827" cy="331236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파생클래스에 멤버추가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C86C91-0132-4A49-8D71-60E5CA35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3" y="1192473"/>
            <a:ext cx="7620660" cy="4976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6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생성자 접근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파생클래스는 기초클래스의 </a:t>
            </a:r>
            <a:r>
              <a:rPr lang="en-US" altLang="ko-KR" dirty="0"/>
              <a:t>private</a:t>
            </a:r>
            <a:r>
              <a:rPr lang="ko-KR" altLang="en-US" dirty="0"/>
              <a:t>멤버에 직접 접근이 불가능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기초클래스의 </a:t>
            </a:r>
            <a:r>
              <a:rPr lang="en-US" altLang="ko-KR" dirty="0"/>
              <a:t>public, protected</a:t>
            </a:r>
            <a:r>
              <a:rPr lang="ko-KR" altLang="en-US" dirty="0"/>
              <a:t>메서드를 통해서 접근가능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앞의 </a:t>
            </a:r>
            <a:r>
              <a:rPr lang="en-US" altLang="ko-KR" dirty="0"/>
              <a:t>Derived</a:t>
            </a:r>
            <a:r>
              <a:rPr lang="ko-KR" altLang="en-US" dirty="0"/>
              <a:t>클래스는 </a:t>
            </a:r>
            <a:r>
              <a:rPr lang="en-US" altLang="ko-KR" dirty="0"/>
              <a:t>Base</a:t>
            </a:r>
            <a:r>
              <a:rPr lang="ko-KR" altLang="en-US" dirty="0"/>
              <a:t>클래스의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ko-KR" altLang="en-US" dirty="0"/>
              <a:t>멤버를 직접 설정할 수 없음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의 생성자 이용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76FEBB-73C4-4B30-99FA-BDA8BAE5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060"/>
            <a:ext cx="9144000" cy="2404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상속테스트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6FD4E-8DDE-453A-B300-B39546C3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038"/>
            <a:ext cx="9144000" cy="476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84BA3-24E2-409B-802A-3EEA644B138F}"/>
              </a:ext>
            </a:extLst>
          </p:cNvPr>
          <p:cNvSpPr txBox="1"/>
          <p:nvPr/>
        </p:nvSpPr>
        <p:spPr>
          <a:xfrm>
            <a:off x="1799692" y="62467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1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12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23326" y="990364"/>
            <a:ext cx="3308878" cy="34467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수업방식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332" y="908050"/>
            <a:ext cx="9016218" cy="554528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수업시간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자료구조 교재 코드 위주 수업 진행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과제 제출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  <a:p>
            <a:pPr lvl="1"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=</a:t>
            </a:r>
            <a:r>
              <a:rPr lang="ko-KR" altLang="en-US" dirty="0"/>
              <a:t> 이메일 제출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=</a:t>
            </a:r>
            <a:r>
              <a:rPr lang="ko-KR" altLang="en-US" dirty="0"/>
              <a:t> 수업시간에 제출</a:t>
            </a:r>
          </a:p>
          <a:p>
            <a:pPr lvl="1">
              <a:defRPr/>
            </a:pPr>
            <a:r>
              <a:rPr lang="ko-KR" altLang="en-US" dirty="0"/>
              <a:t>보고서 필수 양식</a:t>
            </a:r>
          </a:p>
          <a:p>
            <a:pPr lvl="2">
              <a:defRPr/>
            </a:pPr>
            <a:r>
              <a:rPr lang="ko-KR" altLang="en-US" dirty="0"/>
              <a:t>과제 설명 	</a:t>
            </a:r>
            <a:r>
              <a:rPr lang="en-US" altLang="ko-KR" dirty="0"/>
              <a:t>=</a:t>
            </a:r>
            <a:r>
              <a:rPr lang="ko-KR" altLang="en-US" dirty="0"/>
              <a:t> 과제 어떻게 이해했는지</a:t>
            </a:r>
          </a:p>
          <a:p>
            <a:pPr lvl="2">
              <a:defRPr/>
            </a:pPr>
            <a:r>
              <a:rPr lang="ko-KR" altLang="en-US" dirty="0"/>
              <a:t>프로그램 구조 	</a:t>
            </a:r>
            <a:r>
              <a:rPr lang="en-US" altLang="ko-KR" dirty="0"/>
              <a:t>=</a:t>
            </a:r>
            <a:r>
              <a:rPr lang="ko-KR" altLang="en-US" dirty="0"/>
              <a:t> 각 </a:t>
            </a:r>
            <a:r>
              <a:rPr lang="ko-KR" altLang="en-US" dirty="0" err="1"/>
              <a:t>함수별</a:t>
            </a:r>
            <a:r>
              <a:rPr lang="ko-KR" altLang="en-US" dirty="0"/>
              <a:t> 주요 동작 등 </a:t>
            </a:r>
            <a:r>
              <a:rPr lang="en-US" altLang="ko-KR" dirty="0"/>
              <a:t>(</a:t>
            </a:r>
            <a:r>
              <a:rPr lang="ko-KR" altLang="en-US" dirty="0"/>
              <a:t>소스에 대한 설명 </a:t>
            </a:r>
            <a:r>
              <a:rPr lang="en-US" altLang="ko-KR" dirty="0"/>
              <a:t>X, </a:t>
            </a:r>
            <a:r>
              <a:rPr lang="ko-KR" altLang="en-US" dirty="0"/>
              <a:t>소스 설명은 주석에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소스코드	 </a:t>
            </a:r>
          </a:p>
          <a:p>
            <a:pPr lvl="2">
              <a:defRPr/>
            </a:pPr>
            <a:r>
              <a:rPr lang="ko-KR" altLang="en-US" dirty="0"/>
              <a:t>비고 및 고찰	</a:t>
            </a:r>
            <a:r>
              <a:rPr lang="en-US" altLang="ko-KR" dirty="0"/>
              <a:t>=</a:t>
            </a:r>
            <a:r>
              <a:rPr lang="ko-KR" altLang="en-US" dirty="0"/>
              <a:t> 짜면서 어려운 부분에 대한 설명 등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 생성자 </a:t>
            </a:r>
            <a:r>
              <a:rPr lang="en-US" altLang="ko-KR" dirty="0"/>
              <a:t>&amp; </a:t>
            </a:r>
            <a:r>
              <a:rPr lang="ko-KR" altLang="en-US" dirty="0" err="1"/>
              <a:t>소멸자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파생클래스의 생성자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 객체가 먼저 생성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생성자가 멤버 초기화 리스트를 통해 기초클래스 생성자에 기초 클래스 정보를 제공해야함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생성자는 파생클래스에 새로 추가된 데이터 멤버들을 초기화  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멤버 초기화 리스트에 기초 클래스 생성자를 제공하지 않으면 프로그램은 디폴트 기초 클래스 생성자로 사용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객체의 소멸은 객체의 생성과 반대 순서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96C48-969F-45EC-9FC4-714D45A0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90" y="4833156"/>
            <a:ext cx="400846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접근 지정자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43500-351F-447B-AF4A-5343B5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911845"/>
            <a:ext cx="9033607" cy="5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클래스의 외부에서 접근이 가능한 멤버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Protected : </a:t>
            </a:r>
            <a:r>
              <a:rPr lang="ko-KR" altLang="en-US" dirty="0"/>
              <a:t>클래스 외부에서 접근이 불가능하고</a:t>
            </a:r>
            <a:r>
              <a:rPr lang="en-US" altLang="ko-KR" dirty="0"/>
              <a:t>, </a:t>
            </a:r>
            <a:r>
              <a:rPr lang="ko-KR" altLang="en-US" dirty="0"/>
              <a:t>클래스 내부</a:t>
            </a:r>
            <a:r>
              <a:rPr lang="en-US" altLang="ko-KR" dirty="0"/>
              <a:t>, </a:t>
            </a:r>
            <a:r>
              <a:rPr lang="ko-KR" altLang="en-US" dirty="0"/>
              <a:t>파생클래스</a:t>
            </a:r>
            <a:r>
              <a:rPr lang="en-US" altLang="ko-KR" dirty="0"/>
              <a:t>,           </a:t>
            </a:r>
            <a:r>
              <a:rPr lang="ko-KR" altLang="en-US" dirty="0" err="1"/>
              <a:t>프렌드에서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: </a:t>
            </a:r>
            <a:r>
              <a:rPr lang="ko-KR" altLang="en-US" dirty="0"/>
              <a:t>클래스 외부</a:t>
            </a:r>
            <a:r>
              <a:rPr lang="en-US" altLang="ko-KR" dirty="0"/>
              <a:t>, </a:t>
            </a:r>
            <a:r>
              <a:rPr lang="ko-KR" altLang="en-US" dirty="0"/>
              <a:t>파생클래스에서 접근이 불가능하고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클래스 내부와 </a:t>
            </a:r>
            <a:r>
              <a:rPr lang="ko-KR" altLang="en-US" dirty="0" err="1"/>
              <a:t>프렌드에서만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91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상속관계에서의 포인터와 참조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기초클래스의 포인터와 참조자는 명시적 형변환없이 파생클래스 참조가능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d(44, “</a:t>
            </a:r>
            <a:r>
              <a:rPr lang="en-US" altLang="ko-KR" dirty="0" err="1"/>
              <a:t>Larray</a:t>
            </a:r>
            <a:r>
              <a:rPr lang="en-US" altLang="ko-KR" dirty="0"/>
              <a:t>”, “Page”);</a:t>
            </a:r>
          </a:p>
          <a:p>
            <a:pPr marL="0" indent="0">
              <a:buNone/>
              <a:defRPr/>
            </a:pPr>
            <a:r>
              <a:rPr lang="en-US" altLang="ko-KR" dirty="0"/>
              <a:t>Base &amp;r = d;   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*p</a:t>
            </a:r>
            <a:r>
              <a:rPr lang="ko-KR" altLang="en-US" dirty="0"/>
              <a:t>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&amp;d;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&lt;&lt; p-&gt;</a:t>
            </a:r>
            <a:r>
              <a:rPr lang="en-US" altLang="ko-KR" dirty="0" err="1"/>
              <a:t>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포인터와 참조자는 기초클래스 참조불가능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b(“Mark”, “Zuckerberg”);</a:t>
            </a:r>
          </a:p>
          <a:p>
            <a:pPr marL="0" indent="0">
              <a:buNone/>
              <a:defRPr/>
            </a:pPr>
            <a:r>
              <a:rPr lang="en-US" altLang="ko-KR" dirty="0"/>
              <a:t>Derived &amp;r  = b;  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*p  = &amp;b;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</a:t>
            </a:r>
            <a:r>
              <a:rPr lang="en-US" altLang="ko-KR" dirty="0" err="1"/>
              <a:t>r.full_name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허용되겠지만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p-&gt;</a:t>
            </a:r>
            <a:r>
              <a:rPr lang="en-US" altLang="ko-KR" dirty="0" err="1"/>
              <a:t>get_age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</a:t>
            </a:r>
            <a:r>
              <a:rPr lang="en-US" altLang="ko-KR" dirty="0"/>
              <a:t>Base</a:t>
            </a:r>
            <a:r>
              <a:rPr lang="ko-KR" altLang="en-US" dirty="0"/>
              <a:t>클래스에는 없는 메서드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51778-084D-467F-9887-EC9DB7054C73}"/>
              </a:ext>
            </a:extLst>
          </p:cNvPr>
          <p:cNvSpPr txBox="1"/>
          <p:nvPr/>
        </p:nvSpPr>
        <p:spPr>
          <a:xfrm>
            <a:off x="5195873" y="1529510"/>
            <a:ext cx="3672408" cy="1246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(</a:t>
            </a:r>
            <a:r>
              <a:rPr lang="ko-KR" altLang="en-US" sz="2500" dirty="0">
                <a:solidFill>
                  <a:srgbClr val="FF0000"/>
                </a:solidFill>
              </a:rPr>
              <a:t>요약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넘치는 것은 가능하지만</a:t>
            </a:r>
            <a:r>
              <a:rPr lang="en-US" altLang="ko-KR" sz="25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모자란 것은 안된다</a:t>
            </a:r>
            <a:r>
              <a:rPr lang="en-US" altLang="ko-KR" sz="2500" dirty="0">
                <a:solidFill>
                  <a:srgbClr val="FF0000"/>
                </a:solidFill>
              </a:rPr>
              <a:t>.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EDB4-BAFE-4A17-B619-4C7524D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ACM-ICPC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EBCD-41BD-4893-A487-C289183E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http://icpckorea.org/</a:t>
            </a:r>
            <a:r>
              <a:rPr lang="en-US" altLang="ko-KR" dirty="0"/>
              <a:t>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r>
              <a:rPr lang="ko-KR" altLang="en-US" dirty="0"/>
              <a:t>화살표 부분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		</a:t>
            </a:r>
          </a:p>
          <a:p>
            <a:pPr marL="1371600" lvl="3" indent="0">
              <a:buNone/>
            </a:pPr>
            <a:r>
              <a:rPr lang="en-US" altLang="ko-KR" dirty="0"/>
              <a:t>		  </a:t>
            </a:r>
            <a:r>
              <a:rPr lang="ko-KR" altLang="en-US" sz="2500" dirty="0">
                <a:solidFill>
                  <a:srgbClr val="FF0000"/>
                </a:solidFill>
              </a:rPr>
              <a:t>클릭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8D065-DA8E-4D2B-98B9-7CB3B24F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35" y="908050"/>
            <a:ext cx="4680520" cy="5353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2EEACF-E48C-442C-9D08-4644B946B317}"/>
              </a:ext>
            </a:extLst>
          </p:cNvPr>
          <p:cNvSpPr/>
          <p:nvPr/>
        </p:nvSpPr>
        <p:spPr>
          <a:xfrm>
            <a:off x="4644008" y="4581128"/>
            <a:ext cx="864096" cy="324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0B806A-41D9-4B2A-838D-89CD43138F0E}"/>
              </a:ext>
            </a:extLst>
          </p:cNvPr>
          <p:cNvCxnSpPr/>
          <p:nvPr/>
        </p:nvCxnSpPr>
        <p:spPr>
          <a:xfrm>
            <a:off x="3599892" y="3933056"/>
            <a:ext cx="1044116" cy="6480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4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1D5E-91BF-44F0-8F0A-59C732EF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6F1C6-3B7E-4958-B162-93ABA658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C412A-803A-484F-870B-D62ACBB5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28800"/>
            <a:ext cx="7167163" cy="42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BF2-F04A-4CE8-8633-100E7F69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8010-1C7E-46C0-BDF2-C16081DD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창의 모든 정보 채운 후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2221E-2B9A-4C37-9C0C-674714B5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1506091"/>
            <a:ext cx="3528392" cy="47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5809E-B67E-4B17-8219-AD6664B6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3DFDB-5791-4D08-8E03-B18F473E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후 나오는 아래 창 정보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05AF7-559F-4B06-A4CF-84BF5EF7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" y="2096852"/>
            <a:ext cx="8963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3AB23-89BF-4361-A06A-5CFEBB8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A3404-BECC-4C90-BF85-5DD5304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인물 아이콘 클릭 후 </a:t>
            </a:r>
            <a:r>
              <a:rPr lang="en-US" altLang="ko-KR" dirty="0"/>
              <a:t>Profile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후 아래와 같이 나오는 화면에 정보 입력 후 </a:t>
            </a:r>
            <a:r>
              <a:rPr lang="en-US" altLang="ko-KR" dirty="0"/>
              <a:t>Save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85F50-53D6-4FA2-82DD-EB95DA2B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4672"/>
            <a:ext cx="7983934" cy="47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13740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연결리스트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이진탐색트리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시작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포인터 </a:t>
            </a:r>
            <a:r>
              <a:rPr lang="en-US" altLang="ko-KR" dirty="0"/>
              <a:t>: </a:t>
            </a:r>
            <a:r>
              <a:rPr lang="ko-KR" altLang="en-US" dirty="0"/>
              <a:t>주소 값의 저장을 목적으로 선언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맑은 고딕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int  number = 3;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int  *  </a:t>
            </a:r>
            <a:r>
              <a:rPr lang="en-US" altLang="ko-KR" dirty="0" err="1">
                <a:solidFill>
                  <a:schemeClr val="tx1"/>
                </a:solidFill>
              </a:rPr>
              <a:t>ptr</a:t>
            </a:r>
            <a:r>
              <a:rPr lang="en-US" altLang="ko-KR" dirty="0">
                <a:solidFill>
                  <a:schemeClr val="tx1"/>
                </a:solidFill>
              </a:rPr>
              <a:t> = &amp;number;     // number</a:t>
            </a:r>
            <a:r>
              <a:rPr lang="ko-KR" altLang="en-US" dirty="0">
                <a:solidFill>
                  <a:schemeClr val="tx1"/>
                </a:solidFill>
              </a:rPr>
              <a:t>의 주소가 </a:t>
            </a:r>
            <a:r>
              <a:rPr lang="en-US" altLang="ko-KR" dirty="0" err="1">
                <a:solidFill>
                  <a:schemeClr val="tx1"/>
                </a:solidFill>
              </a:rPr>
              <a:t>ptr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719536-F1BF-468A-B7A3-E72371D1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4203693"/>
            <a:ext cx="5400600" cy="22397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540B31-A61D-4432-B32A-FF7CBD430CBB}"/>
              </a:ext>
            </a:extLst>
          </p:cNvPr>
          <p:cNvSpPr/>
          <p:nvPr/>
        </p:nvSpPr>
        <p:spPr>
          <a:xfrm>
            <a:off x="4121567" y="3628740"/>
            <a:ext cx="1948812" cy="443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15727604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EC862-0FA4-4B50-8B07-0B4C58B3A9BF}"/>
              </a:ext>
            </a:extLst>
          </p:cNvPr>
          <p:cNvSpPr txBox="1"/>
          <p:nvPr/>
        </p:nvSpPr>
        <p:spPr>
          <a:xfrm>
            <a:off x="3311860" y="3610315"/>
            <a:ext cx="93385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ptr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4D4344-E0E1-4B4B-AB64-093C2E309292}"/>
              </a:ext>
            </a:extLst>
          </p:cNvPr>
          <p:cNvGrpSpPr/>
          <p:nvPr/>
        </p:nvGrpSpPr>
        <p:grpSpPr>
          <a:xfrm>
            <a:off x="2552974" y="2676467"/>
            <a:ext cx="3517788" cy="461665"/>
            <a:chOff x="1104014" y="2676467"/>
            <a:chExt cx="1559774" cy="4616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B899FD-2079-4381-BC4E-58600D9918A0}"/>
                </a:ext>
              </a:extLst>
            </p:cNvPr>
            <p:cNvSpPr/>
            <p:nvPr/>
          </p:nvSpPr>
          <p:spPr>
            <a:xfrm>
              <a:off x="1799692" y="2719162"/>
              <a:ext cx="864096" cy="4189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5699CE-6DF1-4399-9DC6-393BA35A3025}"/>
                </a:ext>
              </a:extLst>
            </p:cNvPr>
            <p:cNvSpPr txBox="1"/>
            <p:nvPr/>
          </p:nvSpPr>
          <p:spPr>
            <a:xfrm>
              <a:off x="1104014" y="2676467"/>
              <a:ext cx="91440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number</a:t>
              </a:r>
              <a:endParaRPr lang="ko-KR" altLang="en-US" sz="2400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D55458-08CA-4F6E-9D3E-503E7BF7BDA6}"/>
              </a:ext>
            </a:extLst>
          </p:cNvPr>
          <p:cNvCxnSpPr/>
          <p:nvPr/>
        </p:nvCxnSpPr>
        <p:spPr>
          <a:xfrm flipV="1">
            <a:off x="2754666" y="3144135"/>
            <a:ext cx="1332148" cy="45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5C5996-5928-44F2-A121-EE2829A214A0}"/>
              </a:ext>
            </a:extLst>
          </p:cNvPr>
          <p:cNvSpPr txBox="1"/>
          <p:nvPr/>
        </p:nvSpPr>
        <p:spPr>
          <a:xfrm>
            <a:off x="969391" y="3385126"/>
            <a:ext cx="206226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15727604</a:t>
            </a:r>
            <a:r>
              <a:rPr lang="ko-KR" altLang="en-US" sz="2000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58826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9450-43DF-4C5B-974C-BEA7FA0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768B1-9764-4883-92E8-D6EF13CF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단방향 연결리스트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원형 연결리스트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양방향 연결리스트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ECB6AC-3089-4C74-A216-D2F49D5C40B7}"/>
              </a:ext>
            </a:extLst>
          </p:cNvPr>
          <p:cNvGrpSpPr/>
          <p:nvPr/>
        </p:nvGrpSpPr>
        <p:grpSpPr>
          <a:xfrm>
            <a:off x="1724357" y="1459685"/>
            <a:ext cx="1548172" cy="473057"/>
            <a:chOff x="1043608" y="1659798"/>
            <a:chExt cx="1548172" cy="4730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5C641E8-B82F-4E3A-854E-49866025C779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5195019-3FC9-4896-93C4-16794DC2B656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A1A20E-A08C-4891-B520-06283A6C6E46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B8716F5-314C-45DE-BD3C-09077BD5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A0F7A0-ADE8-49A5-83EA-5DA4AA178FAA}"/>
              </a:ext>
            </a:extLst>
          </p:cNvPr>
          <p:cNvGrpSpPr/>
          <p:nvPr/>
        </p:nvGrpSpPr>
        <p:grpSpPr>
          <a:xfrm>
            <a:off x="3272529" y="1459685"/>
            <a:ext cx="1548172" cy="473057"/>
            <a:chOff x="1043608" y="1659798"/>
            <a:chExt cx="1548172" cy="4730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7917346-5F31-4029-A15D-696692836A8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5D4443-94BF-4045-945F-4792E49882D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22CE80-BB27-4C3A-B644-A702117BC1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3F1660C-ACF2-4931-B54E-41FB78EC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CCA94-A4EF-4234-ABC1-57B5CADDC836}"/>
              </a:ext>
            </a:extLst>
          </p:cNvPr>
          <p:cNvGrpSpPr/>
          <p:nvPr/>
        </p:nvGrpSpPr>
        <p:grpSpPr>
          <a:xfrm>
            <a:off x="4820701" y="1448780"/>
            <a:ext cx="1548172" cy="473057"/>
            <a:chOff x="1043608" y="1659798"/>
            <a:chExt cx="1548172" cy="4730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5DF548-02F8-41E2-845D-7E79C9EC0A1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191B37E-E64E-400C-8083-B31DF819956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BFD9A0-31A2-4775-8C00-491884302FC9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294FE4-1230-4417-98B8-1910175BD69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3ED298-00B1-4C6B-8F32-DD792E78B15E}"/>
              </a:ext>
            </a:extLst>
          </p:cNvPr>
          <p:cNvGrpSpPr/>
          <p:nvPr/>
        </p:nvGrpSpPr>
        <p:grpSpPr>
          <a:xfrm>
            <a:off x="6368873" y="1448780"/>
            <a:ext cx="1548172" cy="473057"/>
            <a:chOff x="1043608" y="1659798"/>
            <a:chExt cx="1548172" cy="47305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5C6FE5-D707-4859-91AD-9E8907E1AE3E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81EBA57-C693-4A75-97AA-A04D2CCCC42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D7271C-4511-4A2E-9BF3-EE8E06EEB6D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E36927-5DA2-48D2-99DA-D020ECD0B0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C3B560-C02E-493A-94E1-26D9F11B2015}"/>
              </a:ext>
            </a:extLst>
          </p:cNvPr>
          <p:cNvSpPr txBox="1"/>
          <p:nvPr/>
        </p:nvSpPr>
        <p:spPr>
          <a:xfrm>
            <a:off x="7877713" y="1496158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3D1DDB-04B9-4193-9C87-572413BAA78B}"/>
              </a:ext>
            </a:extLst>
          </p:cNvPr>
          <p:cNvCxnSpPr>
            <a:cxnSpLocks/>
          </p:cNvCxnSpPr>
          <p:nvPr/>
        </p:nvCxnSpPr>
        <p:spPr>
          <a:xfrm>
            <a:off x="950271" y="1685308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EAD07C-F98A-41A7-BC88-35E4485E0EEA}"/>
              </a:ext>
            </a:extLst>
          </p:cNvPr>
          <p:cNvSpPr txBox="1"/>
          <p:nvPr/>
        </p:nvSpPr>
        <p:spPr>
          <a:xfrm>
            <a:off x="359532" y="1464691"/>
            <a:ext cx="6687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head</a:t>
            </a:r>
            <a:endParaRPr lang="ko-KR" altLang="en-US" sz="20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0661F0-49A5-43B3-8BD3-ADDAF38F2A48}"/>
              </a:ext>
            </a:extLst>
          </p:cNvPr>
          <p:cNvGrpSpPr/>
          <p:nvPr/>
        </p:nvGrpSpPr>
        <p:grpSpPr>
          <a:xfrm>
            <a:off x="1724357" y="2919939"/>
            <a:ext cx="1548172" cy="473057"/>
            <a:chOff x="1043608" y="1659798"/>
            <a:chExt cx="1548172" cy="47305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962E9F1-57A2-43D6-B605-694327A14EF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63BBB3F-62E5-479C-9C05-B95D8C084E79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764545E-089E-40F9-AFE1-579C1ADE839D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FD355A6-10EF-44D6-9D4C-9437144B073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76148D7-5EC7-48A0-974F-033091F482C1}"/>
              </a:ext>
            </a:extLst>
          </p:cNvPr>
          <p:cNvGrpSpPr/>
          <p:nvPr/>
        </p:nvGrpSpPr>
        <p:grpSpPr>
          <a:xfrm>
            <a:off x="3272529" y="2919939"/>
            <a:ext cx="1548172" cy="473057"/>
            <a:chOff x="1043608" y="1659798"/>
            <a:chExt cx="1548172" cy="47305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1A46888-FAA4-44C7-9FB2-158D0E31552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CAD52B2-5C58-4FAB-845B-5718625E359F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1146CA6-A109-497E-86BB-6B0E03EDB66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910850D-DA8B-4D85-8FFD-1AB0D06FCB1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AAA55A5-C4B3-4C8C-B802-94E4AEECBD9A}"/>
              </a:ext>
            </a:extLst>
          </p:cNvPr>
          <p:cNvGrpSpPr/>
          <p:nvPr/>
        </p:nvGrpSpPr>
        <p:grpSpPr>
          <a:xfrm>
            <a:off x="4820701" y="2909034"/>
            <a:ext cx="1548172" cy="473057"/>
            <a:chOff x="1043608" y="1659798"/>
            <a:chExt cx="1548172" cy="47305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194227-0C24-40C8-BEA9-147A1CACD032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991B8C4-0FB2-4BC2-A2E2-EBA717EC61F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E5EB9AD-2500-476D-B0D1-8FE81657920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C3434C3-BAD7-4907-B0B6-0616AE030335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FCCE44-981C-45D1-8B74-77FADC5591BF}"/>
              </a:ext>
            </a:extLst>
          </p:cNvPr>
          <p:cNvGrpSpPr/>
          <p:nvPr/>
        </p:nvGrpSpPr>
        <p:grpSpPr>
          <a:xfrm>
            <a:off x="6368873" y="2909034"/>
            <a:ext cx="972108" cy="473057"/>
            <a:chOff x="1043608" y="1659798"/>
            <a:chExt cx="972108" cy="47305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8AE8F38-C27B-4C09-A2F3-584A5C217A32}"/>
                </a:ext>
              </a:extLst>
            </p:cNvPr>
            <p:cNvSpPr/>
            <p:nvPr/>
          </p:nvSpPr>
          <p:spPr>
            <a:xfrm>
              <a:off x="1043608" y="1659798"/>
              <a:ext cx="972108" cy="473057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6BEAC50-584C-4E8A-84D1-61F12BDBC481}"/>
                </a:ext>
              </a:extLst>
            </p:cNvPr>
            <p:cNvSpPr/>
            <p:nvPr/>
          </p:nvSpPr>
          <p:spPr>
            <a:xfrm>
              <a:off x="1619672" y="1659798"/>
              <a:ext cx="396044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A23D04-C6CE-432C-9977-D5BE28FE5690}"/>
              </a:ext>
            </a:extLst>
          </p:cNvPr>
          <p:cNvCxnSpPr>
            <a:cxnSpLocks/>
          </p:cNvCxnSpPr>
          <p:nvPr/>
        </p:nvCxnSpPr>
        <p:spPr>
          <a:xfrm>
            <a:off x="950271" y="3145562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B9913A-549D-43D0-A8F5-30B4C79861B1}"/>
              </a:ext>
            </a:extLst>
          </p:cNvPr>
          <p:cNvSpPr txBox="1"/>
          <p:nvPr/>
        </p:nvSpPr>
        <p:spPr>
          <a:xfrm>
            <a:off x="359532" y="2924945"/>
            <a:ext cx="6687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head</a:t>
            </a:r>
            <a:endParaRPr lang="ko-KR" altLang="en-US" sz="20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DA27607-4A09-4023-81C1-4BEC5091418E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 flipV="1">
            <a:off x="2210411" y="3145562"/>
            <a:ext cx="5130570" cy="247434"/>
          </a:xfrm>
          <a:prstGeom prst="bentConnector4">
            <a:avLst>
              <a:gd name="adj1" fmla="val -8799"/>
              <a:gd name="adj2" fmla="val 2704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D55680F-04B8-4999-86BB-C3B32234F029}"/>
              </a:ext>
            </a:extLst>
          </p:cNvPr>
          <p:cNvGrpSpPr/>
          <p:nvPr/>
        </p:nvGrpSpPr>
        <p:grpSpPr>
          <a:xfrm>
            <a:off x="1224879" y="4665396"/>
            <a:ext cx="1546921" cy="473397"/>
            <a:chOff x="1224879" y="4665396"/>
            <a:chExt cx="1546921" cy="473397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AE9A46F-7F5D-4CA1-AD80-F87649F7CA20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695CC0DF-78B5-4AF5-BF16-82B7E4CA0B12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15EBEB19-BE55-4573-9A3D-99C7A05890C7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D33A7FE2-F0FA-4301-820D-3E8A8DB75C0C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F403820F-E5B5-4430-A44E-153DBB25E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6A98D01-08DB-4B48-9E95-DC362CF98B26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F749A5F-6546-4645-8F67-56FBDC5A3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D6728C7-5526-4A30-ACEF-AE10608B950C}"/>
              </a:ext>
            </a:extLst>
          </p:cNvPr>
          <p:cNvGrpSpPr/>
          <p:nvPr/>
        </p:nvGrpSpPr>
        <p:grpSpPr>
          <a:xfrm>
            <a:off x="2498443" y="4665056"/>
            <a:ext cx="1546921" cy="473397"/>
            <a:chOff x="1224879" y="4665396"/>
            <a:chExt cx="1546921" cy="473397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FBC560C-76C6-4A02-BB23-9C67162542C0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717A023A-93F6-4AA7-826E-C3CD0FD0FFD9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B09DD899-6F64-4A8D-8546-C30B49105A04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EA4F937-51B6-4947-8A29-C9EFE78C29A3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FB4FEA05-AD31-4931-BE66-0A9080049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491DA95-B3FD-45A4-8D24-ABB0AF4C7FBF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44FF4D9-C8DF-4FA0-B206-B0AED23BF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ECB17CA-6E0A-4521-98D7-4D9AF0E265C1}"/>
              </a:ext>
            </a:extLst>
          </p:cNvPr>
          <p:cNvGrpSpPr/>
          <p:nvPr/>
        </p:nvGrpSpPr>
        <p:grpSpPr>
          <a:xfrm>
            <a:off x="3772007" y="4665056"/>
            <a:ext cx="1546921" cy="473397"/>
            <a:chOff x="1224879" y="4665396"/>
            <a:chExt cx="1546921" cy="47339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4C87F6E-CE14-4FA8-9F4F-2B98F5B1CD39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AEEBDC3-126A-489E-BD75-C5201584FED5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48EC987-84C2-4D80-9B88-2DF38032442B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3410216-ACFB-422A-927F-659038EC1148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74AF9A80-E88D-4F32-89AF-86A3DFEB3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7DB8EFD-021F-4F46-9F55-820CC5DFE2DD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9950CFF-9E29-4E2F-A96E-22634020D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BCBCCC1-52AD-4CE0-895F-CBF3ADBA9F36}"/>
              </a:ext>
            </a:extLst>
          </p:cNvPr>
          <p:cNvGrpSpPr/>
          <p:nvPr/>
        </p:nvGrpSpPr>
        <p:grpSpPr>
          <a:xfrm>
            <a:off x="5052749" y="4665056"/>
            <a:ext cx="1546921" cy="473397"/>
            <a:chOff x="1224879" y="4665396"/>
            <a:chExt cx="1546921" cy="47339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9F2A4DE-B5F9-4727-B4F6-87C38BFEAAD1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9A8C8433-FBCD-47A3-9639-EFFC5F05BFF9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B985189F-DF9D-49FC-BBA2-9EACED26868F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37A3061-1DDB-425F-8703-53E75E84F579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EA980B4C-3A48-4193-84FA-CDE29C9C9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AA7B8B5-9F29-45EE-A438-8819BBCF8729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94C605F-D27E-443D-B53C-B412A2CBD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0FAAE64-DB66-43D3-835D-052784DB0CFE}"/>
              </a:ext>
            </a:extLst>
          </p:cNvPr>
          <p:cNvGrpSpPr/>
          <p:nvPr/>
        </p:nvGrpSpPr>
        <p:grpSpPr>
          <a:xfrm>
            <a:off x="384474" y="4631271"/>
            <a:ext cx="1094766" cy="400110"/>
            <a:chOff x="511932" y="1617091"/>
            <a:chExt cx="1094766" cy="400110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ECC3A340-B67D-4DA3-9B28-46E4C8139CE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671" y="1837708"/>
              <a:ext cx="5040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2A51EEF-2216-4152-BC37-83C491CDC2DC}"/>
                </a:ext>
              </a:extLst>
            </p:cNvPr>
            <p:cNvSpPr txBox="1"/>
            <p:nvPr/>
          </p:nvSpPr>
          <p:spPr>
            <a:xfrm>
              <a:off x="511932" y="1617091"/>
              <a:ext cx="668773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head</a:t>
              </a:r>
              <a:endParaRPr lang="ko-KR" altLang="en-US" sz="20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F334725-349C-43A3-B8A0-8E5C5A20B7E1}"/>
              </a:ext>
            </a:extLst>
          </p:cNvPr>
          <p:cNvSpPr txBox="1"/>
          <p:nvPr/>
        </p:nvSpPr>
        <p:spPr>
          <a:xfrm>
            <a:off x="7817346" y="4561623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5E4157-923A-4B55-A52C-B50DC10D80A4}"/>
              </a:ext>
            </a:extLst>
          </p:cNvPr>
          <p:cNvGrpSpPr/>
          <p:nvPr/>
        </p:nvGrpSpPr>
        <p:grpSpPr>
          <a:xfrm>
            <a:off x="6313308" y="4656074"/>
            <a:ext cx="1546921" cy="473397"/>
            <a:chOff x="1224879" y="4665396"/>
            <a:chExt cx="1546921" cy="473397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5DD0E3B-DFAC-4CCA-9B5A-01DEF4116493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5DF411C-F8E9-47A2-B943-2CACA9F229AA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3B2BA3F-4F04-4785-BFB2-539B82C2FBE9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6B21D6D-0D67-4D95-8561-A0F2AAEE3ADC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6C007BBF-F407-496C-9AF5-3DE59502C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46ED8B1-48D2-480C-B985-A64F7BA42EA9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F6AB3E77-3BDA-4AAB-BC9A-878F54A8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72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9450-43DF-4C5B-974C-BEA7FA0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연결리스트를 이용한 스택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768B1-9764-4883-92E8-D6EF13CF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ECB6AC-3089-4C74-A216-D2F49D5C40B7}"/>
              </a:ext>
            </a:extLst>
          </p:cNvPr>
          <p:cNvGrpSpPr/>
          <p:nvPr/>
        </p:nvGrpSpPr>
        <p:grpSpPr>
          <a:xfrm>
            <a:off x="1724357" y="1459685"/>
            <a:ext cx="1548172" cy="473057"/>
            <a:chOff x="1043608" y="1659798"/>
            <a:chExt cx="1548172" cy="4730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5C641E8-B82F-4E3A-854E-49866025C779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5195019-3FC9-4896-93C4-16794DC2B656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A1A20E-A08C-4891-B520-06283A6C6E46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B8716F5-314C-45DE-BD3C-09077BD5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A0F7A0-ADE8-49A5-83EA-5DA4AA178FAA}"/>
              </a:ext>
            </a:extLst>
          </p:cNvPr>
          <p:cNvGrpSpPr/>
          <p:nvPr/>
        </p:nvGrpSpPr>
        <p:grpSpPr>
          <a:xfrm>
            <a:off x="3272529" y="1459685"/>
            <a:ext cx="1548172" cy="473057"/>
            <a:chOff x="1043608" y="1659798"/>
            <a:chExt cx="1548172" cy="4730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7917346-5F31-4029-A15D-696692836A8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5D4443-94BF-4045-945F-4792E49882D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22CE80-BB27-4C3A-B644-A702117BC1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3F1660C-ACF2-4931-B54E-41FB78EC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CCA94-A4EF-4234-ABC1-57B5CADDC836}"/>
              </a:ext>
            </a:extLst>
          </p:cNvPr>
          <p:cNvGrpSpPr/>
          <p:nvPr/>
        </p:nvGrpSpPr>
        <p:grpSpPr>
          <a:xfrm>
            <a:off x="4820701" y="1448780"/>
            <a:ext cx="1548172" cy="473057"/>
            <a:chOff x="1043608" y="1659798"/>
            <a:chExt cx="1548172" cy="4730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5DF548-02F8-41E2-845D-7E79C9EC0A1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191B37E-E64E-400C-8083-B31DF819956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BFD9A0-31A2-4775-8C00-491884302FC9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294FE4-1230-4417-98B8-1910175BD69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3ED298-00B1-4C6B-8F32-DD792E78B15E}"/>
              </a:ext>
            </a:extLst>
          </p:cNvPr>
          <p:cNvGrpSpPr/>
          <p:nvPr/>
        </p:nvGrpSpPr>
        <p:grpSpPr>
          <a:xfrm>
            <a:off x="6368873" y="1448780"/>
            <a:ext cx="1548172" cy="473057"/>
            <a:chOff x="1043608" y="1659798"/>
            <a:chExt cx="1548172" cy="47305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5C6FE5-D707-4859-91AD-9E8907E1AE3E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81EBA57-C693-4A75-97AA-A04D2CCCC42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D7271C-4511-4A2E-9BF3-EE8E06EEB6D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E36927-5DA2-48D2-99DA-D020ECD0B0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C3B560-C02E-493A-94E1-26D9F11B2015}"/>
              </a:ext>
            </a:extLst>
          </p:cNvPr>
          <p:cNvSpPr txBox="1"/>
          <p:nvPr/>
        </p:nvSpPr>
        <p:spPr>
          <a:xfrm>
            <a:off x="7877713" y="1496158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3D1DDB-04B9-4193-9C87-572413BAA78B}"/>
              </a:ext>
            </a:extLst>
          </p:cNvPr>
          <p:cNvCxnSpPr>
            <a:cxnSpLocks/>
          </p:cNvCxnSpPr>
          <p:nvPr/>
        </p:nvCxnSpPr>
        <p:spPr>
          <a:xfrm>
            <a:off x="950271" y="1685308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EAD07C-F98A-41A7-BC88-35E4485E0EEA}"/>
              </a:ext>
            </a:extLst>
          </p:cNvPr>
          <p:cNvSpPr txBox="1"/>
          <p:nvPr/>
        </p:nvSpPr>
        <p:spPr>
          <a:xfrm>
            <a:off x="359532" y="1464691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548F670-9954-4147-A64B-7683737C64BC}"/>
              </a:ext>
            </a:extLst>
          </p:cNvPr>
          <p:cNvGrpSpPr/>
          <p:nvPr/>
        </p:nvGrpSpPr>
        <p:grpSpPr>
          <a:xfrm>
            <a:off x="1688353" y="2755829"/>
            <a:ext cx="1548172" cy="473057"/>
            <a:chOff x="1043608" y="1659798"/>
            <a:chExt cx="1548172" cy="473057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157C5365-6802-4D2C-9497-D1C724E685FC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6C36F56-5BB7-46E0-B1A8-19DC39D1686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3C907AA-7490-40EC-977B-1743B5C240F2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FA47CD6-B4CC-45AC-93B6-67880B4B394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65CDB3A-354D-4C58-A67E-0849FDB73640}"/>
              </a:ext>
            </a:extLst>
          </p:cNvPr>
          <p:cNvGrpSpPr/>
          <p:nvPr/>
        </p:nvGrpSpPr>
        <p:grpSpPr>
          <a:xfrm>
            <a:off x="3236525" y="2755829"/>
            <a:ext cx="1548172" cy="473057"/>
            <a:chOff x="1043608" y="1659798"/>
            <a:chExt cx="1548172" cy="473057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F413A1B-035A-41F5-A75F-8C336BD89CEB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A262F09-3E27-42EA-8F31-D6676813BE78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281035DC-4055-474A-BCA7-0928D4DB880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1E788A3-06A3-4C2A-AFB3-658BF79037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E8A4E69-1374-4C5D-B63C-624E7625BDD9}"/>
              </a:ext>
            </a:extLst>
          </p:cNvPr>
          <p:cNvGrpSpPr/>
          <p:nvPr/>
        </p:nvGrpSpPr>
        <p:grpSpPr>
          <a:xfrm>
            <a:off x="4784697" y="2744924"/>
            <a:ext cx="1548172" cy="473057"/>
            <a:chOff x="1043608" y="1659798"/>
            <a:chExt cx="1548172" cy="473057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5F597CD-2EB7-4961-98BE-11BA4AFC081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61E5239-D0F6-4F87-AC7A-4DAC7A7054C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84BC961-BB28-45C3-B446-69AEE67CFEAE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1748D2CE-5377-4DD1-B786-213C94CE7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F08EA2C-5631-437A-A38F-6B6255E278B3}"/>
              </a:ext>
            </a:extLst>
          </p:cNvPr>
          <p:cNvGrpSpPr/>
          <p:nvPr/>
        </p:nvGrpSpPr>
        <p:grpSpPr>
          <a:xfrm>
            <a:off x="6332869" y="2744924"/>
            <a:ext cx="1548172" cy="473057"/>
            <a:chOff x="1043608" y="1659798"/>
            <a:chExt cx="1548172" cy="47305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B35D0A82-FDDE-438A-B190-D32F494DF853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1C48C3D-0502-49F8-8510-5222F8A497B7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297799D-5FE6-4167-A41A-5C5EE9C7E3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526A87-3A4D-484C-A0BA-9E1D61CA8F6B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CDBDEB0-6677-492B-B674-515F4A5ED1D5}"/>
              </a:ext>
            </a:extLst>
          </p:cNvPr>
          <p:cNvSpPr txBox="1"/>
          <p:nvPr/>
        </p:nvSpPr>
        <p:spPr>
          <a:xfrm>
            <a:off x="7841709" y="2792302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3D68BBD-DAF1-4D80-9EF2-DAA7721B30CE}"/>
              </a:ext>
            </a:extLst>
          </p:cNvPr>
          <p:cNvCxnSpPr>
            <a:cxnSpLocks/>
          </p:cNvCxnSpPr>
          <p:nvPr/>
        </p:nvCxnSpPr>
        <p:spPr>
          <a:xfrm>
            <a:off x="914267" y="2981452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564AF15-1891-48E8-B4D8-3F8E2B23B9A2}"/>
              </a:ext>
            </a:extLst>
          </p:cNvPr>
          <p:cNvSpPr txBox="1"/>
          <p:nvPr/>
        </p:nvSpPr>
        <p:spPr>
          <a:xfrm>
            <a:off x="323528" y="2760835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8BD880-6CBF-4544-AABD-3FCC1BCA552D}"/>
              </a:ext>
            </a:extLst>
          </p:cNvPr>
          <p:cNvGrpSpPr/>
          <p:nvPr/>
        </p:nvGrpSpPr>
        <p:grpSpPr>
          <a:xfrm>
            <a:off x="558305" y="3480564"/>
            <a:ext cx="2020484" cy="525581"/>
            <a:chOff x="558305" y="3480564"/>
            <a:chExt cx="2020484" cy="52558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3B283B-5F65-452F-8DF1-42AD74BA4852}"/>
                </a:ext>
              </a:extLst>
            </p:cNvPr>
            <p:cNvSpPr txBox="1"/>
            <p:nvPr/>
          </p:nvSpPr>
          <p:spPr>
            <a:xfrm>
              <a:off x="558305" y="3480564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D8DADD4-38E6-4674-B748-7A5C4D54195E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7" y="3680619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19AEC14-FEE8-4685-BFFA-22CB1106BCC3}"/>
                </a:ext>
              </a:extLst>
            </p:cNvPr>
            <p:cNvGrpSpPr/>
            <p:nvPr/>
          </p:nvGrpSpPr>
          <p:grpSpPr>
            <a:xfrm>
              <a:off x="1606681" y="3533088"/>
              <a:ext cx="972108" cy="473057"/>
              <a:chOff x="1043608" y="1659798"/>
              <a:chExt cx="972108" cy="47305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C78CD29-0464-4FC7-8F7D-40785377BE89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3B3E901-40E1-40D3-B105-80BDD9D96E5C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DB70FF1-DFA5-44E4-9C25-12FB0C4BA6ED}"/>
              </a:ext>
            </a:extLst>
          </p:cNvPr>
          <p:cNvCxnSpPr>
            <a:cxnSpLocks/>
          </p:cNvCxnSpPr>
          <p:nvPr/>
        </p:nvCxnSpPr>
        <p:spPr>
          <a:xfrm flipH="1" flipV="1">
            <a:off x="1979712" y="3228886"/>
            <a:ext cx="401055" cy="5407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CC8A9E0-185B-47DC-9D62-6939975A9E84}"/>
              </a:ext>
            </a:extLst>
          </p:cNvPr>
          <p:cNvCxnSpPr>
            <a:cxnSpLocks/>
          </p:cNvCxnSpPr>
          <p:nvPr/>
        </p:nvCxnSpPr>
        <p:spPr>
          <a:xfrm>
            <a:off x="615371" y="3191285"/>
            <a:ext cx="977251" cy="4378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C6A4E3E-ADE3-4879-B9FE-2A5535BE7627}"/>
              </a:ext>
            </a:extLst>
          </p:cNvPr>
          <p:cNvGrpSpPr/>
          <p:nvPr/>
        </p:nvGrpSpPr>
        <p:grpSpPr>
          <a:xfrm>
            <a:off x="1724357" y="4576123"/>
            <a:ext cx="1548172" cy="473057"/>
            <a:chOff x="1043608" y="1659798"/>
            <a:chExt cx="1548172" cy="473057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F76C045D-ACE7-461A-BCCD-B66B6F2FB38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3B5B836-FA23-488E-9516-83F7A5FB6335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EA88BA2-73B3-4932-B8BB-52E3107D745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36E08EA-9659-4B8A-A84D-2A173D7AB7F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C1E4E9A-1DFE-48CA-9601-25A2BCFF7D9D}"/>
              </a:ext>
            </a:extLst>
          </p:cNvPr>
          <p:cNvGrpSpPr/>
          <p:nvPr/>
        </p:nvGrpSpPr>
        <p:grpSpPr>
          <a:xfrm>
            <a:off x="3272529" y="4576123"/>
            <a:ext cx="1548172" cy="473057"/>
            <a:chOff x="1043608" y="1659798"/>
            <a:chExt cx="1548172" cy="473057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D937CD7-039F-42ED-AAD7-27C0314ED99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C9A09DE-D1B9-466A-AF99-C078B2AB9473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E25F989-4EF8-4816-A3ED-81B550917534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E47D249A-24E8-42E1-B2F1-BCDFF92A42A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CA42345-63CD-42D4-8DA7-91A3B4D32C06}"/>
              </a:ext>
            </a:extLst>
          </p:cNvPr>
          <p:cNvGrpSpPr/>
          <p:nvPr/>
        </p:nvGrpSpPr>
        <p:grpSpPr>
          <a:xfrm>
            <a:off x="4820701" y="4565218"/>
            <a:ext cx="1548172" cy="473057"/>
            <a:chOff x="1043608" y="1659798"/>
            <a:chExt cx="1548172" cy="47305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490F6580-C864-421A-BC1B-0B4D40F62F3A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DA9B5A1-8EC2-4463-90E4-F95BBCC58FC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EE3225E-E190-489A-9619-D0B98A9A01A1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AE7C3CCE-D3B5-469F-8A0A-CAACD766514F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1F0E833-AC3F-4B1D-A216-9A1528344514}"/>
              </a:ext>
            </a:extLst>
          </p:cNvPr>
          <p:cNvGrpSpPr/>
          <p:nvPr/>
        </p:nvGrpSpPr>
        <p:grpSpPr>
          <a:xfrm>
            <a:off x="6368873" y="4565218"/>
            <a:ext cx="1548172" cy="473057"/>
            <a:chOff x="1043608" y="1659798"/>
            <a:chExt cx="1548172" cy="473057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7F2E8C9D-482E-4942-8253-52F5E59A8675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4459A18-1598-41B9-BDA1-2322CAF8E171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9E1D4F3D-04B5-46D8-BCF9-8361CBF70CA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4F83143A-C023-44CD-BDB4-9EF0B5309A30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2C80209-1A49-488E-931B-38EEF805D543}"/>
              </a:ext>
            </a:extLst>
          </p:cNvPr>
          <p:cNvSpPr txBox="1"/>
          <p:nvPr/>
        </p:nvSpPr>
        <p:spPr>
          <a:xfrm>
            <a:off x="7877713" y="4612596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3B54B16-A6D6-4A5C-B9B4-50D4307E75B5}"/>
              </a:ext>
            </a:extLst>
          </p:cNvPr>
          <p:cNvCxnSpPr>
            <a:cxnSpLocks/>
          </p:cNvCxnSpPr>
          <p:nvPr/>
        </p:nvCxnSpPr>
        <p:spPr>
          <a:xfrm>
            <a:off x="950271" y="4801746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2D24D2B-387E-4518-AC26-B138E1CB51D1}"/>
              </a:ext>
            </a:extLst>
          </p:cNvPr>
          <p:cNvSpPr txBox="1"/>
          <p:nvPr/>
        </p:nvSpPr>
        <p:spPr>
          <a:xfrm>
            <a:off x="359532" y="4581129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3BB18C-F8CF-47DB-B6C0-95539E20748A}"/>
              </a:ext>
            </a:extLst>
          </p:cNvPr>
          <p:cNvGrpSpPr/>
          <p:nvPr/>
        </p:nvGrpSpPr>
        <p:grpSpPr>
          <a:xfrm>
            <a:off x="747953" y="5049180"/>
            <a:ext cx="1231759" cy="724146"/>
            <a:chOff x="747953" y="5049180"/>
            <a:chExt cx="1231759" cy="72414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27D117E-D2D2-4344-9F59-435448BCE29A}"/>
                </a:ext>
              </a:extLst>
            </p:cNvPr>
            <p:cNvSpPr txBox="1"/>
            <p:nvPr/>
          </p:nvSpPr>
          <p:spPr>
            <a:xfrm>
              <a:off x="747953" y="5373216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D2F94E85-3F88-4FEE-AF14-2B7D25FB278E}"/>
                </a:ext>
              </a:extLst>
            </p:cNvPr>
            <p:cNvCxnSpPr>
              <a:cxnSpLocks/>
              <a:stCxn id="169" idx="3"/>
            </p:cNvCxnSpPr>
            <p:nvPr/>
          </p:nvCxnSpPr>
          <p:spPr>
            <a:xfrm flipV="1">
              <a:off x="1060859" y="5049180"/>
              <a:ext cx="918853" cy="5240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5291F95E-8277-4B4A-B0CE-976CF4810153}"/>
              </a:ext>
            </a:extLst>
          </p:cNvPr>
          <p:cNvCxnSpPr>
            <a:cxnSpLocks/>
            <a:stCxn id="168" idx="3"/>
            <a:endCxn id="154" idx="0"/>
          </p:cNvCxnSpPr>
          <p:nvPr/>
        </p:nvCxnSpPr>
        <p:spPr>
          <a:xfrm flipV="1">
            <a:off x="871211" y="4576123"/>
            <a:ext cx="2887372" cy="205061"/>
          </a:xfrm>
          <a:prstGeom prst="bentConnector4">
            <a:avLst>
              <a:gd name="adj1" fmla="val 18332"/>
              <a:gd name="adj2" fmla="val 2114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43D3DA-7103-41FC-96D5-F31CE5F8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72" y="1088740"/>
            <a:ext cx="5476875" cy="5448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0667E-73BB-4D5E-8EC6-D1EA673F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p.199</a:t>
            </a:r>
            <a:r>
              <a:rPr lang="ko-KR" altLang="en-US" dirty="0"/>
              <a:t>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AC8BB2-AE3F-4F7C-82A7-E1150BF5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8540" y="1304764"/>
            <a:ext cx="5010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0667E-73BB-4D5E-8EC6-D1EA673F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36A1B-5871-4779-8B12-59807C18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04925"/>
            <a:ext cx="6286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5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95BD-3F31-4E4E-89D5-58687BB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7E3A0-215E-4E53-B059-7D76A771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</a:t>
            </a:r>
            <a:r>
              <a:rPr lang="en-US" altLang="ko-KR" dirty="0"/>
              <a:t>vs </a:t>
            </a:r>
            <a:r>
              <a:rPr lang="ko-KR" altLang="en-US" dirty="0"/>
              <a:t>클래스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14D245-EF5B-41F4-B402-B832239E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3811"/>
              </p:ext>
            </p:extLst>
          </p:nvPr>
        </p:nvGraphicFramePr>
        <p:xfrm>
          <a:off x="431540" y="1397000"/>
          <a:ext cx="8244916" cy="237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2458">
                  <a:extLst>
                    <a:ext uri="{9D8B030D-6E8A-4147-A177-3AD203B41FA5}">
                      <a16:colId xmlns:a16="http://schemas.microsoft.com/office/drawing/2014/main" val="257956113"/>
                    </a:ext>
                  </a:extLst>
                </a:gridCol>
                <a:gridCol w="4122458">
                  <a:extLst>
                    <a:ext uri="{9D8B030D-6E8A-4147-A177-3AD203B41FA5}">
                      <a16:colId xmlns:a16="http://schemas.microsoft.com/office/drawing/2014/main" val="1663771722"/>
                    </a:ext>
                  </a:extLst>
                </a:gridCol>
              </a:tblGrid>
              <a:tr h="483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구조체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66478"/>
                  </a:ext>
                </a:extLst>
              </a:tr>
              <a:tr h="853982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멤버변수 </a:t>
                      </a:r>
                      <a:r>
                        <a:rPr lang="en-US" altLang="ko-KR" sz="20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접근제어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기본값</a:t>
                      </a:r>
                      <a:r>
                        <a:rPr lang="en-US" altLang="ko-KR" sz="2000" dirty="0"/>
                        <a:t>): public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상속 </a:t>
                      </a:r>
                      <a:r>
                        <a:rPr lang="en-US" altLang="ko-KR" sz="2000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멤버변수 </a:t>
                      </a:r>
                      <a:r>
                        <a:rPr lang="en-US" altLang="ko-KR" sz="20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접근제어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기본값</a:t>
                      </a:r>
                      <a:r>
                        <a:rPr lang="en-US" altLang="ko-KR" sz="2000" dirty="0"/>
                        <a:t>): private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상속 </a:t>
                      </a:r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1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96671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684</Words>
  <Application>Microsoft Office PowerPoint</Application>
  <PresentationFormat>화면 슬라이드 쇼(4:3)</PresentationFormat>
  <Paragraphs>289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수업방식</vt:lpstr>
      <vt:lpstr>Contents</vt:lpstr>
      <vt:lpstr>포인터</vt:lpstr>
      <vt:lpstr>연결리스트</vt:lpstr>
      <vt:lpstr>연결리스트를 이용한 스택 구현</vt:lpstr>
      <vt:lpstr>연결리스트</vt:lpstr>
      <vt:lpstr>연결리스트</vt:lpstr>
      <vt:lpstr>클래스</vt:lpstr>
      <vt:lpstr>Struct</vt:lpstr>
      <vt:lpstr>Class (기초 구성)</vt:lpstr>
      <vt:lpstr>Class (접근제어 지시자)</vt:lpstr>
      <vt:lpstr>Class (생성자, 소멸자)</vt:lpstr>
      <vt:lpstr>상속</vt:lpstr>
      <vt:lpstr>기초클래스의 예</vt:lpstr>
      <vt:lpstr>파생클래스의 예</vt:lpstr>
      <vt:lpstr>파생클래스에 멤버추가</vt:lpstr>
      <vt:lpstr>생성자 접근</vt:lpstr>
      <vt:lpstr>상속테스트</vt:lpstr>
      <vt:lpstr>파생클래스 생성자 &amp; 소멸자</vt:lpstr>
      <vt:lpstr>상속 접근 지정자</vt:lpstr>
      <vt:lpstr>접근 제어</vt:lpstr>
      <vt:lpstr>상속관계에서의 포인터와 참조</vt:lpstr>
      <vt:lpstr>ACM-ICPC</vt:lpstr>
      <vt:lpstr>ACM ICPC</vt:lpstr>
      <vt:lpstr>ACM ICPC</vt:lpstr>
      <vt:lpstr>ACM ICPC</vt:lpstr>
      <vt:lpstr>ACM ICPC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393</cp:revision>
  <dcterms:created xsi:type="dcterms:W3CDTF">2007-05-16T01:38:22Z</dcterms:created>
  <dcterms:modified xsi:type="dcterms:W3CDTF">2019-09-10T05:49:26Z</dcterms:modified>
  <cp:version>0906.0100.01</cp:version>
</cp:coreProperties>
</file>