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295" r:id="rId4"/>
    <p:sldId id="296" r:id="rId5"/>
    <p:sldId id="297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3"/>
    <p:restoredTop sz="87959"/>
  </p:normalViewPr>
  <p:slideViewPr>
    <p:cSldViewPr>
      <p:cViewPr varScale="1">
        <p:scale>
          <a:sx n="112" d="100"/>
          <a:sy n="112" d="100"/>
        </p:scale>
        <p:origin x="2552" y="184"/>
      </p:cViewPr>
      <p:guideLst>
        <p:guide orient="horz" pos="2156"/>
        <p:guide pos="2876"/>
      </p:guideLst>
    </p:cSldViewPr>
  </p:slideViewPr>
  <p:notesTextViewPr>
    <p:cViewPr>
      <p:scale>
        <a:sx n="104" d="100"/>
        <a:sy n="104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8DF959-B5F5-48EB-99CA-AA0393C221AC}" type="datetime1">
              <a:rPr lang="ko-KR" altLang="en-US"/>
              <a:pPr>
                <a:defRPr/>
              </a:pPr>
              <a:t>2019. 10. 22.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C06DEDA-4E91-4130-86EE-EFBCFEBE3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/>
              <a:t>그림 다시 그리기</a:t>
            </a:r>
          </a:p>
          <a:p>
            <a:pPr>
              <a:defRPr/>
            </a:pPr>
            <a:r>
              <a:rPr lang="ko-KR" altLang="en-US"/>
              <a:t>mobility</a:t>
            </a:r>
          </a:p>
          <a:p>
            <a:pPr>
              <a:defRPr/>
            </a:pPr>
            <a:r>
              <a:rPr lang="ko-KR" altLang="en-US"/>
              <a:t>Hand over - 전달. 안끊어지고</a:t>
            </a:r>
          </a:p>
          <a:p>
            <a:pPr>
              <a:defRPr/>
            </a:pPr>
            <a:r>
              <a:rPr lang="ko-KR" altLang="en-US"/>
              <a:t>hand off - 데이터 오갈때 hand off는 아얘 끊어졌다가 연결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Data plane</a:t>
            </a:r>
          </a:p>
          <a:p>
            <a:pPr>
              <a:defRPr/>
            </a:pPr>
            <a:r>
              <a:rPr lang="ko-KR" altLang="en-US"/>
              <a:t>Control plane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Sytem Arch - </a:t>
            </a:r>
          </a:p>
          <a:p>
            <a:pPr>
              <a:defRPr/>
            </a:pPr>
            <a:r>
              <a:rPr lang="ko-KR" altLang="en-US"/>
              <a:t>Frame work - control data 둘다 포함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기술이 어디에 속하는지가 제일 중요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mobility - 뜻 정확히 알기,( 100% 움직임에도 불구 통신되게 해주는 것)</a:t>
            </a:r>
          </a:p>
          <a:p>
            <a:pPr>
              <a:defRPr/>
            </a:pPr>
            <a:r>
              <a:rPr lang="ko-KR" altLang="en-US"/>
              <a:t>scalibility</a:t>
            </a:r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C06DEDA-4E91-4130-86EE-EFBCFEBE313A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D3D31D5-E5B4-4D41-94F9-5DA657F83A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598488"/>
            <a:ext cx="8001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A3AEFF-32ED-4A28-B5AA-A9714AEB096F}"/>
              </a:ext>
            </a:extLst>
          </p:cNvPr>
          <p:cNvSpPr/>
          <p:nvPr userDrawn="1"/>
        </p:nvSpPr>
        <p:spPr>
          <a:xfrm rot="2700000">
            <a:off x="1818482" y="3479006"/>
            <a:ext cx="179388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25EE7-A938-4692-B4FA-7CB6C7C0A140}"/>
              </a:ext>
            </a:extLst>
          </p:cNvPr>
          <p:cNvSpPr/>
          <p:nvPr userDrawn="1"/>
        </p:nvSpPr>
        <p:spPr>
          <a:xfrm rot="2700000">
            <a:off x="2073275" y="3479800"/>
            <a:ext cx="179388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9A7C4-FB95-4D5F-8E79-C55F4F154369}"/>
              </a:ext>
            </a:extLst>
          </p:cNvPr>
          <p:cNvSpPr/>
          <p:nvPr userDrawn="1"/>
        </p:nvSpPr>
        <p:spPr>
          <a:xfrm rot="2700000">
            <a:off x="1573213" y="3479800"/>
            <a:ext cx="179388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4CB7A-D3FD-4481-ACCA-94D4199CE8E3}"/>
              </a:ext>
            </a:extLst>
          </p:cNvPr>
          <p:cNvSpPr/>
          <p:nvPr userDrawn="1"/>
        </p:nvSpPr>
        <p:spPr>
          <a:xfrm rot="2700000">
            <a:off x="2318544" y="3479006"/>
            <a:ext cx="179388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1D925B-FE8B-4D31-812A-8D102A5A821B}"/>
              </a:ext>
            </a:extLst>
          </p:cNvPr>
          <p:cNvSpPr/>
          <p:nvPr userDrawn="1"/>
        </p:nvSpPr>
        <p:spPr>
          <a:xfrm rot="2700000">
            <a:off x="573088" y="3479800"/>
            <a:ext cx="179388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C250B-E78E-4BB9-A62D-E9D8CBFFEF9D}"/>
              </a:ext>
            </a:extLst>
          </p:cNvPr>
          <p:cNvSpPr/>
          <p:nvPr userDrawn="1"/>
        </p:nvSpPr>
        <p:spPr>
          <a:xfrm rot="2700000">
            <a:off x="818357" y="3479006"/>
            <a:ext cx="179388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D91D9-1B69-46DE-9C1E-823CA2DF3E52}"/>
              </a:ext>
            </a:extLst>
          </p:cNvPr>
          <p:cNvSpPr/>
          <p:nvPr userDrawn="1"/>
        </p:nvSpPr>
        <p:spPr>
          <a:xfrm rot="2700000">
            <a:off x="318294" y="3479006"/>
            <a:ext cx="179388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2ABCAE-9B27-4C01-9D68-D80847F03A17}"/>
              </a:ext>
            </a:extLst>
          </p:cNvPr>
          <p:cNvSpPr/>
          <p:nvPr userDrawn="1"/>
        </p:nvSpPr>
        <p:spPr>
          <a:xfrm rot="2700000">
            <a:off x="73025" y="3479800"/>
            <a:ext cx="179388" cy="179388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0656C-0EFE-4918-9F1B-D53C883861A1}"/>
              </a:ext>
            </a:extLst>
          </p:cNvPr>
          <p:cNvSpPr/>
          <p:nvPr userDrawn="1"/>
        </p:nvSpPr>
        <p:spPr>
          <a:xfrm rot="2700000">
            <a:off x="1073150" y="3479800"/>
            <a:ext cx="179388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8DEEC3-A672-4E3D-B3B2-FF28707906B5}"/>
              </a:ext>
            </a:extLst>
          </p:cNvPr>
          <p:cNvSpPr/>
          <p:nvPr userDrawn="1"/>
        </p:nvSpPr>
        <p:spPr>
          <a:xfrm rot="2700000">
            <a:off x="1318419" y="3479006"/>
            <a:ext cx="179388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40AAC-D68D-4A39-9F37-805A1BCCA198}"/>
              </a:ext>
            </a:extLst>
          </p:cNvPr>
          <p:cNvSpPr/>
          <p:nvPr userDrawn="1"/>
        </p:nvSpPr>
        <p:spPr>
          <a:xfrm rot="2700000">
            <a:off x="4068763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B792DB-EE43-4784-8522-D02E775A6A59}"/>
              </a:ext>
            </a:extLst>
          </p:cNvPr>
          <p:cNvSpPr/>
          <p:nvPr userDrawn="1"/>
        </p:nvSpPr>
        <p:spPr>
          <a:xfrm rot="2700000">
            <a:off x="3068638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7C6302-0895-4A8A-9C04-77BDA6AD91BE}"/>
              </a:ext>
            </a:extLst>
          </p:cNvPr>
          <p:cNvSpPr/>
          <p:nvPr userDrawn="1"/>
        </p:nvSpPr>
        <p:spPr>
          <a:xfrm rot="2700000">
            <a:off x="331390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63E7A2-34DC-4054-8FA9-6D89CCE40F8A}"/>
              </a:ext>
            </a:extLst>
          </p:cNvPr>
          <p:cNvSpPr/>
          <p:nvPr userDrawn="1"/>
        </p:nvSpPr>
        <p:spPr>
          <a:xfrm rot="2700000">
            <a:off x="281384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1FE202-AA5E-4411-810C-AF2BAFBBE2CE}"/>
              </a:ext>
            </a:extLst>
          </p:cNvPr>
          <p:cNvSpPr/>
          <p:nvPr userDrawn="1"/>
        </p:nvSpPr>
        <p:spPr>
          <a:xfrm rot="2700000">
            <a:off x="2568575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B34A1F-42E5-4810-9251-4D54DC2186D3}"/>
              </a:ext>
            </a:extLst>
          </p:cNvPr>
          <p:cNvSpPr/>
          <p:nvPr userDrawn="1"/>
        </p:nvSpPr>
        <p:spPr>
          <a:xfrm rot="2700000">
            <a:off x="3568700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B1382-9958-46E7-914B-B8F3E1A0189B}"/>
              </a:ext>
            </a:extLst>
          </p:cNvPr>
          <p:cNvSpPr/>
          <p:nvPr userDrawn="1"/>
        </p:nvSpPr>
        <p:spPr>
          <a:xfrm rot="2700000">
            <a:off x="3813969" y="3466307"/>
            <a:ext cx="180975" cy="179387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0C22C-0216-4F2C-B967-B594BD387773}"/>
              </a:ext>
            </a:extLst>
          </p:cNvPr>
          <p:cNvSpPr/>
          <p:nvPr userDrawn="1"/>
        </p:nvSpPr>
        <p:spPr>
          <a:xfrm rot="2700000">
            <a:off x="606901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09B06-B6F5-4FAC-A2F2-CC78E5521B76}"/>
              </a:ext>
            </a:extLst>
          </p:cNvPr>
          <p:cNvSpPr/>
          <p:nvPr userDrawn="1"/>
        </p:nvSpPr>
        <p:spPr>
          <a:xfrm rot="2700000">
            <a:off x="6323013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40FD9A-A8A9-4A10-96B0-FBE30F267DB9}"/>
              </a:ext>
            </a:extLst>
          </p:cNvPr>
          <p:cNvSpPr/>
          <p:nvPr userDrawn="1"/>
        </p:nvSpPr>
        <p:spPr>
          <a:xfrm rot="2700000">
            <a:off x="5822950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2AAE78-31C3-496D-9F41-634125ABE52F}"/>
              </a:ext>
            </a:extLst>
          </p:cNvPr>
          <p:cNvSpPr/>
          <p:nvPr userDrawn="1"/>
        </p:nvSpPr>
        <p:spPr>
          <a:xfrm rot="2700000">
            <a:off x="6569075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5A7EC1-7F93-4918-B9E2-91CB6FE1039E}"/>
              </a:ext>
            </a:extLst>
          </p:cNvPr>
          <p:cNvSpPr/>
          <p:nvPr userDrawn="1"/>
        </p:nvSpPr>
        <p:spPr>
          <a:xfrm rot="2700000">
            <a:off x="4822825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B674-88A1-4F3E-9CF4-AC2637548FC5}"/>
              </a:ext>
            </a:extLst>
          </p:cNvPr>
          <p:cNvSpPr/>
          <p:nvPr userDrawn="1"/>
        </p:nvSpPr>
        <p:spPr>
          <a:xfrm rot="2700000">
            <a:off x="506888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2389F-5CC9-42A5-97EE-C69EA30BC595}"/>
              </a:ext>
            </a:extLst>
          </p:cNvPr>
          <p:cNvSpPr/>
          <p:nvPr userDrawn="1"/>
        </p:nvSpPr>
        <p:spPr>
          <a:xfrm rot="2700000">
            <a:off x="456882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E24AD6-628D-475E-A9EC-13EF8223F2E1}"/>
              </a:ext>
            </a:extLst>
          </p:cNvPr>
          <p:cNvSpPr/>
          <p:nvPr userDrawn="1"/>
        </p:nvSpPr>
        <p:spPr>
          <a:xfrm rot="2700000">
            <a:off x="4322763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53070C-2301-4737-836C-A2451B4956FB}"/>
              </a:ext>
            </a:extLst>
          </p:cNvPr>
          <p:cNvSpPr/>
          <p:nvPr userDrawn="1"/>
        </p:nvSpPr>
        <p:spPr>
          <a:xfrm rot="2700000">
            <a:off x="5322888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23D762-895E-45A2-9E94-20C2526C829A}"/>
              </a:ext>
            </a:extLst>
          </p:cNvPr>
          <p:cNvSpPr/>
          <p:nvPr userDrawn="1"/>
        </p:nvSpPr>
        <p:spPr>
          <a:xfrm rot="2700000">
            <a:off x="556895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5B3790-B19E-49E1-BC5A-C3BECDE201C3}"/>
              </a:ext>
            </a:extLst>
          </p:cNvPr>
          <p:cNvSpPr/>
          <p:nvPr userDrawn="1"/>
        </p:nvSpPr>
        <p:spPr>
          <a:xfrm rot="2700000">
            <a:off x="832326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80937F-FE1D-4858-B108-210F14F932E8}"/>
              </a:ext>
            </a:extLst>
          </p:cNvPr>
          <p:cNvSpPr/>
          <p:nvPr userDrawn="1"/>
        </p:nvSpPr>
        <p:spPr>
          <a:xfrm rot="2700000">
            <a:off x="857805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357D1E-4B1B-4319-9E4E-B68B0B5243E7}"/>
              </a:ext>
            </a:extLst>
          </p:cNvPr>
          <p:cNvSpPr/>
          <p:nvPr userDrawn="1"/>
        </p:nvSpPr>
        <p:spPr>
          <a:xfrm rot="2700000">
            <a:off x="807799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D04CC5-B5E5-41E9-B104-22A42A79F74C}"/>
              </a:ext>
            </a:extLst>
          </p:cNvPr>
          <p:cNvSpPr/>
          <p:nvPr userDrawn="1"/>
        </p:nvSpPr>
        <p:spPr>
          <a:xfrm rot="2700000">
            <a:off x="7077869" y="3466307"/>
            <a:ext cx="180975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9744D0-6271-43E7-AC72-4208D13CFC79}"/>
              </a:ext>
            </a:extLst>
          </p:cNvPr>
          <p:cNvSpPr/>
          <p:nvPr userDrawn="1"/>
        </p:nvSpPr>
        <p:spPr>
          <a:xfrm rot="2700000">
            <a:off x="732313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EFD09-D52C-4D1E-98E7-783B458D3B03}"/>
              </a:ext>
            </a:extLst>
          </p:cNvPr>
          <p:cNvSpPr/>
          <p:nvPr userDrawn="1"/>
        </p:nvSpPr>
        <p:spPr>
          <a:xfrm rot="2700000">
            <a:off x="682307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A71CB-7906-4A98-A993-267590A1D190}"/>
              </a:ext>
            </a:extLst>
          </p:cNvPr>
          <p:cNvSpPr/>
          <p:nvPr userDrawn="1"/>
        </p:nvSpPr>
        <p:spPr>
          <a:xfrm rot="2700000">
            <a:off x="7577931" y="3466307"/>
            <a:ext cx="180975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30822-3ED9-4026-A6AD-918E92C42FC5}"/>
              </a:ext>
            </a:extLst>
          </p:cNvPr>
          <p:cNvSpPr/>
          <p:nvPr userDrawn="1"/>
        </p:nvSpPr>
        <p:spPr>
          <a:xfrm rot="2700000">
            <a:off x="782320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41DC44-ED39-43E7-92DD-A2FF7535F00B}"/>
              </a:ext>
            </a:extLst>
          </p:cNvPr>
          <p:cNvSpPr/>
          <p:nvPr userDrawn="1"/>
        </p:nvSpPr>
        <p:spPr>
          <a:xfrm rot="2700000">
            <a:off x="8855075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C684F7-181D-4FDF-9E55-27AB239C39C6}"/>
              </a:ext>
            </a:extLst>
          </p:cNvPr>
          <p:cNvSpPr/>
          <p:nvPr userDrawn="1"/>
        </p:nvSpPr>
        <p:spPr>
          <a:xfrm>
            <a:off x="0" y="0"/>
            <a:ext cx="142875" cy="2857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2E47D9-F8AF-405D-940F-AEBC57E7E59B}"/>
              </a:ext>
            </a:extLst>
          </p:cNvPr>
          <p:cNvSpPr/>
          <p:nvPr userDrawn="1"/>
        </p:nvSpPr>
        <p:spPr>
          <a:xfrm>
            <a:off x="0" y="0"/>
            <a:ext cx="928688" cy="571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54A2D-E531-44C2-8230-E0E5C889D898}"/>
              </a:ext>
            </a:extLst>
          </p:cNvPr>
          <p:cNvSpPr/>
          <p:nvPr userDrawn="1"/>
        </p:nvSpPr>
        <p:spPr>
          <a:xfrm>
            <a:off x="9001125" y="4500563"/>
            <a:ext cx="142875" cy="2357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92585-0704-4FB9-AB10-9D4D046C307D}"/>
              </a:ext>
            </a:extLst>
          </p:cNvPr>
          <p:cNvSpPr/>
          <p:nvPr userDrawn="1"/>
        </p:nvSpPr>
        <p:spPr>
          <a:xfrm>
            <a:off x="8501063" y="6286500"/>
            <a:ext cx="642937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8B225-0047-4C9A-BED7-A6A46984D3CB}"/>
              </a:ext>
            </a:extLst>
          </p:cNvPr>
          <p:cNvSpPr/>
          <p:nvPr userDrawn="1"/>
        </p:nvSpPr>
        <p:spPr>
          <a:xfrm>
            <a:off x="8474075" y="4429125"/>
            <a:ext cx="500063" cy="18303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86" name="제목 개체 틀 1"/>
          <p:cNvSpPr>
            <a:spLocks noGrp="1"/>
          </p:cNvSpPr>
          <p:nvPr>
            <p:ph type="ctrTitle"/>
          </p:nvPr>
        </p:nvSpPr>
        <p:spPr>
          <a:xfrm>
            <a:off x="1042988" y="549275"/>
            <a:ext cx="7129462" cy="2374900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 anchor="ctr"/>
          <a:lstStyle>
            <a:lvl1pPr marL="0" indent="0" algn="ctr">
              <a:buFont typeface="맑은 고딕" pitchFamily="50" charset="-127"/>
              <a:buNone/>
              <a:defRPr sz="2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614A024-AEB0-4007-A12D-345AB2E536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985125" y="38100"/>
            <a:ext cx="1116013" cy="34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3135154-F1F3-45F9-AEC6-7E957F0A46D7}" type="datetime1">
              <a:rPr lang="ko-KR" altLang="en-US"/>
              <a:pPr>
                <a:defRPr/>
              </a:pPr>
              <a:t>2019. 10. 22.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041A7-781D-4764-AD5F-4A163756C3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3" y="6093296"/>
            <a:ext cx="1966234" cy="5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027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53975" y="0"/>
            <a:ext cx="700088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 userDrawn="1"/>
        </p:nvSpPr>
        <p:spPr>
          <a:xfrm>
            <a:off x="785813" y="785813"/>
            <a:ext cx="8358187" cy="7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572125" y="6480175"/>
            <a:ext cx="3571875" cy="385763"/>
          </a:xfrm>
          <a:prstGeom prst="rect">
            <a:avLst/>
          </a:prstGeom>
          <a:solidFill>
            <a:srgbClr val="788FB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2" name="직사각형 10"/>
          <p:cNvSpPr>
            <a:spLocks noChangeArrowheads="1"/>
          </p:cNvSpPr>
          <p:nvPr userDrawn="1"/>
        </p:nvSpPr>
        <p:spPr>
          <a:xfrm rot="2700000">
            <a:off x="8883650" y="6569075"/>
            <a:ext cx="215900" cy="2159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3" name="직사각형 11"/>
          <p:cNvSpPr>
            <a:spLocks noChangeArrowheads="1"/>
          </p:cNvSpPr>
          <p:nvPr userDrawn="1"/>
        </p:nvSpPr>
        <p:spPr>
          <a:xfrm rot="2700000">
            <a:off x="6361113" y="6569075"/>
            <a:ext cx="215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88224" y="6508750"/>
            <a:ext cx="22493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defRPr/>
            </a:pPr>
            <a:r>
              <a:rPr lang="en-US" altLang="ko-KR" sz="1400" b="1" dirty="0" err="1">
                <a:solidFill>
                  <a:srgbClr val="2C3A50"/>
                </a:solidFill>
                <a:latin typeface="Times New Roman"/>
                <a:ea typeface="굴림"/>
                <a:cs typeface="+mn-cs"/>
              </a:rPr>
              <a:t>wwtkddnjsww@gmail.com</a:t>
            </a:r>
            <a:endParaRPr lang="en-US" altLang="ko-KR" sz="1400" b="1" dirty="0">
              <a:solidFill>
                <a:srgbClr val="2C3A50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5" name="슬라이드 번호 개체 틀 5"/>
          <p:cNvSpPr/>
          <p:nvPr/>
        </p:nvSpPr>
        <p:spPr>
          <a:xfrm>
            <a:off x="5653088" y="6524625"/>
            <a:ext cx="431800" cy="311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r" eaLnBrk="1" hangingPunct="1">
              <a:defRPr/>
            </a:pPr>
            <a:fld id="{13B4177C-4AEA-4917-87E1-B3BCCF180913}" type="slidenum">
              <a:rPr lang="ko-KR" altLang="en-US" sz="1200" b="1"/>
              <a:pPr algn="r" eaLnBrk="1" hangingPunct="1">
                <a:defRPr/>
              </a:pPr>
              <a:t>‹#›</a:t>
            </a:fld>
            <a:endParaRPr lang="en-US" altLang="ko-KR" sz="1200" b="1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5"/>
          <a:stretch>
            <a:fillRect/>
          </a:stretch>
        </p:blipFill>
        <p:spPr>
          <a:xfrm>
            <a:off x="44450" y="6452770"/>
            <a:ext cx="1431206" cy="405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/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2C3A50"/>
          </a:solidFill>
          <a:latin typeface="Times New Roman"/>
          <a:ea typeface="굴림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/>
        <a:buChar char="◈"/>
        <a:defRPr sz="2000" kern="1200">
          <a:solidFill>
            <a:srgbClr val="2C3A50"/>
          </a:solidFill>
          <a:latin typeface="Times New Roman"/>
          <a:ea typeface="굴림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ern="1200">
          <a:solidFill>
            <a:srgbClr val="2C3A50"/>
          </a:solidFill>
          <a:latin typeface="Times New Roman"/>
          <a:ea typeface="굴림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Wingdings"/>
        <a:buChar char="u"/>
        <a:defRPr sz="1600" kern="1200">
          <a:solidFill>
            <a:srgbClr val="2C3A50"/>
          </a:solidFill>
          <a:latin typeface="Times New Roman"/>
          <a:ea typeface="굴림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sz="1400" kern="1200">
          <a:solidFill>
            <a:srgbClr val="2C3A50"/>
          </a:solidFill>
          <a:latin typeface="Times New Roman"/>
          <a:ea typeface="굴림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Times New Roman"/>
        <a:buChar char="+"/>
        <a:defRPr sz="1200" kern="1200">
          <a:solidFill>
            <a:srgbClr val="2C3A50"/>
          </a:solidFill>
          <a:latin typeface="Times New Roman"/>
          <a:ea typeface="굴림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Data Structure(</a:t>
            </a:r>
            <a:r>
              <a:rPr lang="ko-KR" altLang="en-US"/>
              <a:t>실습</a:t>
            </a:r>
            <a:r>
              <a:rPr lang="en-US" altLang="ko-KR"/>
              <a:t>)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2019.10.22(</a:t>
            </a:r>
            <a:r>
              <a:rPr lang="ko-KR" altLang="en-US" dirty="0"/>
              <a:t>화</a:t>
            </a:r>
            <a:r>
              <a:rPr lang="en-US" altLang="ko-KR" dirty="0"/>
              <a:t>)</a:t>
            </a:r>
          </a:p>
          <a:p>
            <a:pPr eaLnBrk="1" hangingPunct="1">
              <a:defRPr/>
            </a:pPr>
            <a:r>
              <a:rPr lang="en-US" altLang="ko-KR" dirty="0"/>
              <a:t>TA :  </a:t>
            </a:r>
            <a:r>
              <a:rPr lang="ko-KR" altLang="en-US" dirty="0" err="1"/>
              <a:t>서상원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E490D-2BD7-2A41-B01C-32473623C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삽입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382237-7521-1A43-BC24-63EDCFABD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탐색을 하는 것이 필요하다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같은 키 값을 갖는 노드가 없어야 하기 때문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탐색을 실패한 위치가 삽입하게 될 위치가 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F35CD8-6299-D545-9A1B-D3FDAF9C0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02" y="2209962"/>
            <a:ext cx="6382995" cy="3574477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840C35A-4692-9446-B8EA-A7851254E05E}"/>
              </a:ext>
            </a:extLst>
          </p:cNvPr>
          <p:cNvSpPr/>
          <p:nvPr/>
        </p:nvSpPr>
        <p:spPr>
          <a:xfrm>
            <a:off x="3170554" y="5172371"/>
            <a:ext cx="612068" cy="61206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chemeClr val="tx1"/>
                </a:solidFill>
              </a:rPr>
              <a:t>18</a:t>
            </a:r>
            <a:endParaRPr kumimoji="1"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6200D5C1-90E4-AB4C-B1CC-43D73896622B}"/>
              </a:ext>
            </a:extLst>
          </p:cNvPr>
          <p:cNvCxnSpPr>
            <a:cxnSpLocks/>
          </p:cNvCxnSpPr>
          <p:nvPr/>
        </p:nvCxnSpPr>
        <p:spPr>
          <a:xfrm flipH="1">
            <a:off x="3476588" y="4725144"/>
            <a:ext cx="92366" cy="447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548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9DE2A-C2AE-FD45-8004-82068B3E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삭제연산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547316-4B24-0045-902A-C30A6CECC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단말 노드일 경우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단말노드만</a:t>
            </a:r>
            <a:r>
              <a:rPr kumimoji="1" lang="ko-KR" altLang="en-US" dirty="0"/>
              <a:t> 지워주면 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7285D0-7B7A-C14E-B1E7-0BB02DB9F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02" y="2375473"/>
            <a:ext cx="6382995" cy="3574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EBAF34-96B6-994A-8B35-481E88380261}"/>
              </a:ext>
            </a:extLst>
          </p:cNvPr>
          <p:cNvSpPr txBox="1"/>
          <p:nvPr/>
        </p:nvSpPr>
        <p:spPr>
          <a:xfrm>
            <a:off x="3923928" y="5180509"/>
            <a:ext cx="591829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X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315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0F438-F7FA-9745-9FEE-95CE381D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삭제연산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F8302-087F-8143-A395-E50E110C4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하나의 </a:t>
            </a:r>
            <a:r>
              <a:rPr kumimoji="1" lang="ko-KR" altLang="en-US" dirty="0" err="1"/>
              <a:t>서브트리만</a:t>
            </a:r>
            <a:r>
              <a:rPr kumimoji="1" lang="ko-KR" altLang="en-US" dirty="0"/>
              <a:t> 가지고 있는 경우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5888DC-62E7-5849-A975-E4DEC63DD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2312876"/>
            <a:ext cx="5941097" cy="333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56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F01B9-E5E2-244C-BDFF-F3E1B605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삭제연산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D89A3-0226-1948-A55E-7B6FBFE7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두개의 </a:t>
            </a:r>
            <a:r>
              <a:rPr kumimoji="1" lang="ko-KR" altLang="en-US" dirty="0" err="1"/>
              <a:t>서브트리를</a:t>
            </a:r>
            <a:r>
              <a:rPr kumimoji="1" lang="ko-KR" altLang="en-US" dirty="0"/>
              <a:t> 가지고 있는 경우</a:t>
            </a: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EA0786-C800-B14E-9F3A-A1C70BF97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1736812"/>
            <a:ext cx="6581659" cy="369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80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E82F7-599E-B048-95A0-89091B0B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삭제연산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207AC-1AF0-6C46-9BD1-C9330730C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4FE70C-987D-E646-94B7-2E2668955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451" y="1759347"/>
            <a:ext cx="5941097" cy="333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8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Contents</a:t>
            </a:r>
          </a:p>
        </p:txBody>
      </p:sp>
      <p:graphicFrame>
        <p:nvGraphicFramePr>
          <p:cNvPr id="4" name="내용 개체 틀 4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867315"/>
              </p:ext>
            </p:extLst>
          </p:nvPr>
        </p:nvGraphicFramePr>
        <p:xfrm>
          <a:off x="479376" y="980728"/>
          <a:ext cx="8312266" cy="522384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4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1450">
                  <a:extLst>
                    <a:ext uri="{9D8B030D-6E8A-4147-A177-3AD203B41FA5}">
                      <a16:colId xmlns:a16="http://schemas.microsoft.com/office/drawing/2014/main" val="2965518738"/>
                    </a:ext>
                  </a:extLst>
                </a:gridCol>
              </a:tblGrid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42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포인터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연결리스트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큐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순환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재귀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그래프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Bfs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dfs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이진탐색트리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중간고사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AVL 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Minimum spanning tree, shortest path 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정렬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탐색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기말고사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2886C-6268-5643-9FA5-7D1D38A3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DAEE79-C2DE-6944-B282-A3CFF7B03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요소들이 서로 복잡하게 연결되어 있는 관계를 표현하는 자료구조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3B0010-719C-AA46-AED2-34A5824EE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12" y="2114854"/>
            <a:ext cx="6081745" cy="2628292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B5FA453-B08A-E749-9653-26B51C2823C0}"/>
              </a:ext>
            </a:extLst>
          </p:cNvPr>
          <p:cNvCxnSpPr>
            <a:cxnSpLocks/>
          </p:cNvCxnSpPr>
          <p:nvPr/>
        </p:nvCxnSpPr>
        <p:spPr>
          <a:xfrm flipH="1" flipV="1">
            <a:off x="3131840" y="4725144"/>
            <a:ext cx="432048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2902EF4-F6A1-7041-9423-3806D2447A6B}"/>
              </a:ext>
            </a:extLst>
          </p:cNvPr>
          <p:cNvSpPr txBox="1"/>
          <p:nvPr/>
        </p:nvSpPr>
        <p:spPr>
          <a:xfrm>
            <a:off x="2907298" y="5213446"/>
            <a:ext cx="1313180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정점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E2F4A10-C38D-7B4F-8192-9B3E6E1FDAEC}"/>
              </a:ext>
            </a:extLst>
          </p:cNvPr>
          <p:cNvCxnSpPr>
            <a:cxnSpLocks/>
          </p:cNvCxnSpPr>
          <p:nvPr/>
        </p:nvCxnSpPr>
        <p:spPr>
          <a:xfrm flipH="1" flipV="1">
            <a:off x="5732646" y="2555977"/>
            <a:ext cx="432048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0120F13-1C3A-9E44-B5EB-2E36449F21D3}"/>
              </a:ext>
            </a:extLst>
          </p:cNvPr>
          <p:cNvSpPr txBox="1"/>
          <p:nvPr/>
        </p:nvSpPr>
        <p:spPr>
          <a:xfrm>
            <a:off x="5508104" y="3044279"/>
            <a:ext cx="1313180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간선</a:t>
            </a:r>
          </a:p>
        </p:txBody>
      </p:sp>
    </p:spTree>
    <p:extLst>
      <p:ext uri="{BB962C8B-B14F-4D97-AF65-F5344CB8AC3E}">
        <p14:creationId xmlns:p14="http://schemas.microsoft.com/office/powerpoint/2010/main" val="7532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DD7E3-9FE0-054B-919C-6EC2F771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간선 종류에 따른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9D71F-FE71-0646-9F55-67EBBCB00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무방향</a:t>
            </a:r>
            <a:r>
              <a:rPr kumimoji="1" lang="ko-KR" altLang="en-US" dirty="0"/>
              <a:t> 그래프</a:t>
            </a:r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방향그래프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가중치 그래프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3984FC-F5EA-A740-9B55-4F04E45EF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2674363"/>
            <a:ext cx="3492388" cy="15092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7F24F6-CB73-114F-87CE-CC229C957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504" y="1052736"/>
            <a:ext cx="2044700" cy="1181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33D54E-CC84-E34E-B558-F205E7A3E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92" y="4624163"/>
            <a:ext cx="3204356" cy="167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4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C4A0D-89C5-A44D-8F99-6C89C395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트리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3FC07-4C8A-2346-AE84-595622A23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사이클을 가지지 않는 연결 그래프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연결그래프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모든 정점들 사이에 경로가 존재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26F7A8-65B7-2D4F-B692-468A49149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64804"/>
            <a:ext cx="6366284" cy="372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2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ABCF0-F094-0641-AD85-8B29D690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이진트리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660243-84AD-D44C-BECA-9AFA5B658C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ko-KR" altLang="en-US" dirty="0"/>
                  <a:t>정의</a:t>
                </a:r>
                <a:endParaRPr kumimoji="1" lang="en-US" altLang="ko-KR" dirty="0"/>
              </a:p>
              <a:p>
                <a:pPr lvl="1"/>
                <a:r>
                  <a:rPr kumimoji="1" lang="ko-KR" altLang="en-US" dirty="0"/>
                  <a:t>공집합이거나</a:t>
                </a:r>
                <a:endParaRPr kumimoji="1" lang="en-US" altLang="ko-KR" dirty="0"/>
              </a:p>
              <a:p>
                <a:pPr lvl="1"/>
                <a:r>
                  <a:rPr kumimoji="1" lang="ko-KR" altLang="en-US" dirty="0"/>
                  <a:t>루트와 왼쪽 </a:t>
                </a:r>
                <a:r>
                  <a:rPr kumimoji="1" lang="ko-KR" altLang="en-US" dirty="0" err="1"/>
                  <a:t>서브트리</a:t>
                </a:r>
                <a:r>
                  <a:rPr kumimoji="1" lang="en-US" altLang="ko-KR" dirty="0"/>
                  <a:t>, </a:t>
                </a:r>
                <a:r>
                  <a:rPr kumimoji="1" lang="ko-KR" altLang="en-US" dirty="0"/>
                  <a:t>오른쪽 </a:t>
                </a:r>
                <a:r>
                  <a:rPr kumimoji="1" lang="ko-KR" altLang="en-US" dirty="0" err="1"/>
                  <a:t>서브트리로</a:t>
                </a:r>
                <a:r>
                  <a:rPr kumimoji="1" lang="ko-KR" altLang="en-US" dirty="0"/>
                  <a:t> 구성된 노드들의 유한 집합</a:t>
                </a:r>
                <a:endParaRPr kumimoji="1" lang="en-US" altLang="ko-KR" dirty="0"/>
              </a:p>
              <a:p>
                <a:pPr lvl="1"/>
                <a:r>
                  <a:rPr kumimoji="1" lang="ko-KR" altLang="en-US" dirty="0" err="1"/>
                  <a:t>이진트리의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서브트리는</a:t>
                </a:r>
                <a:r>
                  <a:rPr kumimoji="1" lang="ko-KR" altLang="en-US" dirty="0"/>
                  <a:t> 모두 이진트리여야 한다</a:t>
                </a:r>
                <a:r>
                  <a:rPr kumimoji="1" lang="en-US" altLang="ko-KR" dirty="0"/>
                  <a:t>.</a:t>
                </a:r>
              </a:p>
              <a:p>
                <a:pPr lvl="1"/>
                <a:endParaRPr kumimoji="1" lang="en-US" altLang="ko-KR" dirty="0"/>
              </a:p>
              <a:p>
                <a:r>
                  <a:rPr kumimoji="1" lang="ko-KR" altLang="en-US" dirty="0"/>
                  <a:t>높이가 </a:t>
                </a:r>
                <a:r>
                  <a:rPr kumimoji="1" lang="en-US" altLang="ko-KR" dirty="0"/>
                  <a:t>k</a:t>
                </a:r>
                <a:r>
                  <a:rPr kumimoji="1" lang="ko-KR" altLang="en-US" dirty="0"/>
                  <a:t>인 </a:t>
                </a:r>
                <a:r>
                  <a:rPr kumimoji="1" lang="ko-KR" altLang="en-US" dirty="0" err="1"/>
                  <a:t>이진트리는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k</a:t>
                </a:r>
                <a:r>
                  <a:rPr kumimoji="1" lang="ko-KR" altLang="en-US" dirty="0"/>
                  <a:t>개 이상</a:t>
                </a:r>
                <a:r>
                  <a:rPr kumimoji="1"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1" lang="en-US" altLang="ko-KR" dirty="0"/>
                  <a:t> -1</a:t>
                </a:r>
                <a:r>
                  <a:rPr kumimoji="1" lang="ko-KR" altLang="en-US" dirty="0"/>
                  <a:t>개 이하의 노드를 가진다</a:t>
                </a:r>
                <a:r>
                  <a:rPr kumimoji="1" lang="en-US" altLang="ko-KR" dirty="0"/>
                  <a:t>.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660243-84AD-D44C-BECA-9AFA5B658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0" t="-13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85F9E77D-7779-714E-B34E-66D1D4E27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741" y="4509120"/>
            <a:ext cx="2875749" cy="17582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847BD4-426F-C942-8D9D-EDD01AB5F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3668161"/>
            <a:ext cx="3594832" cy="210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5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DF739-2595-7B4C-AECE-9F3E08AF6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이진트리</a:t>
            </a:r>
            <a:r>
              <a:rPr kumimoji="1" lang="ko-KR" altLang="en-US" dirty="0"/>
              <a:t> 배열 표현법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02246D6-0007-F04A-9529-8A3AB69DC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ko-KR" altLang="en-US" dirty="0"/>
                  <a:t>높이가 </a:t>
                </a:r>
                <a:r>
                  <a:rPr kumimoji="1" lang="en-US" altLang="ko-KR" dirty="0"/>
                  <a:t>k </a:t>
                </a:r>
                <a:r>
                  <a:rPr kumimoji="1" lang="ko-KR" altLang="en-US" dirty="0" err="1"/>
                  <a:t>일때</a:t>
                </a:r>
                <a:r>
                  <a:rPr kumimoji="1"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1" lang="en-US" altLang="ko-KR" dirty="0"/>
                  <a:t> -1</a:t>
                </a:r>
                <a:r>
                  <a:rPr kumimoji="1" lang="ko-KR" altLang="en-US" dirty="0"/>
                  <a:t>개의 공간을 연속적으로 할당한다</a:t>
                </a:r>
                <a:r>
                  <a:rPr kumimoji="1" lang="en-US" altLang="ko-KR" dirty="0"/>
                  <a:t>.</a:t>
                </a:r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pPr marL="0" indent="0">
                  <a:buNone/>
                </a:pPr>
                <a:br>
                  <a:rPr kumimoji="1" lang="en-US" altLang="ko-KR" dirty="0"/>
                </a:br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r>
                  <a:rPr kumimoji="1" lang="ko-KR" altLang="en-US" dirty="0"/>
                  <a:t>노드 </a:t>
                </a:r>
                <a:r>
                  <a:rPr kumimoji="1" lang="en-US" altLang="ko-KR" dirty="0" err="1"/>
                  <a:t>i</a:t>
                </a:r>
                <a:r>
                  <a:rPr kumimoji="1" lang="ko-KR" altLang="en-US" dirty="0"/>
                  <a:t>에서 부모 노드 인덱스 </a:t>
                </a:r>
                <a:r>
                  <a:rPr kumimoji="1" lang="en-US" altLang="ko-KR" dirty="0"/>
                  <a:t>: </a:t>
                </a:r>
                <a:r>
                  <a:rPr kumimoji="1" lang="en-US" altLang="ko-KR" dirty="0" err="1"/>
                  <a:t>i</a:t>
                </a:r>
                <a:r>
                  <a:rPr kumimoji="1" lang="en-US" altLang="ko-KR" dirty="0"/>
                  <a:t>/2</a:t>
                </a:r>
              </a:p>
              <a:p>
                <a:r>
                  <a:rPr kumimoji="1" lang="ko-KR" altLang="en-US" dirty="0"/>
                  <a:t>노드 </a:t>
                </a:r>
                <a:r>
                  <a:rPr kumimoji="1" lang="en-US" altLang="ko-KR" dirty="0" err="1"/>
                  <a:t>i</a:t>
                </a:r>
                <a:r>
                  <a:rPr kumimoji="1" lang="ko-KR" altLang="en-US" dirty="0"/>
                  <a:t>에서 왼쪽 자식 노드 인덱스 </a:t>
                </a:r>
                <a:r>
                  <a:rPr kumimoji="1" lang="en-US" altLang="ko-KR" dirty="0"/>
                  <a:t>: 2i</a:t>
                </a:r>
              </a:p>
              <a:p>
                <a:r>
                  <a:rPr kumimoji="1" lang="ko-KR" altLang="en-US" dirty="0"/>
                  <a:t>노드 </a:t>
                </a:r>
                <a:r>
                  <a:rPr kumimoji="1" lang="en-US" altLang="ko-KR" dirty="0" err="1"/>
                  <a:t>i</a:t>
                </a:r>
                <a:r>
                  <a:rPr kumimoji="1" lang="ko-KR" altLang="en-US" dirty="0"/>
                  <a:t>에서 오른쪽 자식 노드 인덱스 </a:t>
                </a:r>
                <a:r>
                  <a:rPr kumimoji="1" lang="en-US" altLang="ko-KR" dirty="0"/>
                  <a:t>: 2i + 1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02246D6-0007-F04A-9529-8A3AB69DC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0" t="-13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9B0A4BF4-FDB7-2546-8922-92856CFEC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788" y="1484784"/>
            <a:ext cx="4356484" cy="333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6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ADFD7-D742-F344-A1B6-F9F96C2B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이진 탐색 트리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AAA617-437E-5344-BE13-70B3DB412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이진 트리 기반의 탐색을 위한 자료구조</a:t>
            </a:r>
            <a:endParaRPr kumimoji="1" lang="en-US" altLang="ko-KR" dirty="0"/>
          </a:p>
          <a:p>
            <a:r>
              <a:rPr kumimoji="1" lang="ko-KR" altLang="en-US" dirty="0"/>
              <a:t>정의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모든 노드는 유일한 키를 갖는다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왼쪽 </a:t>
            </a:r>
            <a:r>
              <a:rPr kumimoji="1" lang="ko-KR" altLang="en-US" dirty="0" err="1"/>
              <a:t>서브트리의</a:t>
            </a:r>
            <a:r>
              <a:rPr kumimoji="1" lang="ko-KR" altLang="en-US" dirty="0"/>
              <a:t> 키들은 루트의 키보다 작다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오른쪽 </a:t>
            </a:r>
            <a:r>
              <a:rPr kumimoji="1" lang="ko-KR" altLang="en-US" dirty="0" err="1"/>
              <a:t>서브트리의</a:t>
            </a:r>
            <a:r>
              <a:rPr kumimoji="1" lang="ko-KR" altLang="en-US" dirty="0"/>
              <a:t> 키들은 루트의 키보다 작다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왼쪽과 오른쪽 </a:t>
            </a:r>
            <a:r>
              <a:rPr kumimoji="1" lang="ko-KR" altLang="en-US" dirty="0" err="1"/>
              <a:t>서브트리도</a:t>
            </a:r>
            <a:r>
              <a:rPr kumimoji="1" lang="ko-KR" altLang="en-US" dirty="0"/>
              <a:t> 이진 탐색 트리이다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AB9A3C-9D0E-E849-ABB1-6303066C2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084889"/>
            <a:ext cx="5089479" cy="28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40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F742E-0B79-B74E-AAFB-1380C55C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이진탐색트리의 </a:t>
            </a:r>
            <a:r>
              <a:rPr kumimoji="1" lang="ko-KR" altLang="en-US" dirty="0" err="1"/>
              <a:t>탐색연산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6139C-711C-3C47-86FA-23FE19C74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비교한 결과가 같을 때 탐색 종료</a:t>
            </a:r>
            <a:endParaRPr kumimoji="1" lang="en-US" altLang="ko-KR" dirty="0"/>
          </a:p>
          <a:p>
            <a:r>
              <a:rPr kumimoji="1" lang="ko-KR" altLang="en-US" dirty="0"/>
              <a:t>비교 결과 탐색 키가 루트 노드의 </a:t>
            </a:r>
            <a:r>
              <a:rPr kumimoji="1" lang="ko-KR" altLang="en-US" dirty="0" err="1"/>
              <a:t>키값보다</a:t>
            </a:r>
            <a:r>
              <a:rPr kumimoji="1" lang="ko-KR" altLang="en-US" dirty="0"/>
              <a:t> 작으면 </a:t>
            </a:r>
            <a:r>
              <a:rPr kumimoji="1" lang="ko-KR" altLang="en-US" dirty="0" err="1"/>
              <a:t>루트노드</a:t>
            </a:r>
            <a:r>
              <a:rPr kumimoji="1" lang="ko-KR" altLang="en-US" dirty="0"/>
              <a:t> 왼쪽 자식을 기준으로 다시 시작</a:t>
            </a:r>
            <a:endParaRPr kumimoji="1" lang="en-US" altLang="ko-KR" dirty="0"/>
          </a:p>
          <a:p>
            <a:r>
              <a:rPr kumimoji="1" lang="ko-KR" altLang="en-US" dirty="0"/>
              <a:t>비교 결과 탐색 키가 루트 노드의 </a:t>
            </a:r>
            <a:r>
              <a:rPr kumimoji="1" lang="ko-KR" altLang="en-US" dirty="0" err="1"/>
              <a:t>키값보다</a:t>
            </a:r>
            <a:r>
              <a:rPr kumimoji="1" lang="ko-KR" altLang="en-US" dirty="0"/>
              <a:t> 크면 </a:t>
            </a:r>
            <a:r>
              <a:rPr kumimoji="1" lang="ko-KR" altLang="en-US" dirty="0" err="1"/>
              <a:t>루트노드</a:t>
            </a:r>
            <a:r>
              <a:rPr kumimoji="1" lang="ko-KR" altLang="en-US" dirty="0"/>
              <a:t> 오른쪽 자식을 기준으로 다시 시작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0A36CB-5543-9843-9883-0B8053E7B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852936"/>
            <a:ext cx="5868652" cy="328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1477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3A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362</Words>
  <Application>Microsoft Macintosh PowerPoint</Application>
  <PresentationFormat>화면 슬라이드 쇼(4:3)</PresentationFormat>
  <Paragraphs>126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Cambria Math</vt:lpstr>
      <vt:lpstr>Times New Roman</vt:lpstr>
      <vt:lpstr>Wingdings</vt:lpstr>
      <vt:lpstr>기본페이지</vt:lpstr>
      <vt:lpstr>Data Structure(실습)</vt:lpstr>
      <vt:lpstr>Contents</vt:lpstr>
      <vt:lpstr>그래프</vt:lpstr>
      <vt:lpstr>간선 종류에 따른 그래프</vt:lpstr>
      <vt:lpstr>트리</vt:lpstr>
      <vt:lpstr>이진트리</vt:lpstr>
      <vt:lpstr>이진트리 배열 표현법</vt:lpstr>
      <vt:lpstr>이진 탐색 트리</vt:lpstr>
      <vt:lpstr>이진탐색트리의 탐색연산</vt:lpstr>
      <vt:lpstr>삽입 연산</vt:lpstr>
      <vt:lpstr>삭제연산</vt:lpstr>
      <vt:lpstr>삭제연산</vt:lpstr>
      <vt:lpstr>삭제연산</vt:lpstr>
      <vt:lpstr>삭제연산</vt:lpstr>
    </vt:vector>
  </TitlesOfParts>
  <Manager/>
  <Company>SereneVoyage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winter</dc:creator>
  <cp:lastModifiedBy>서상원</cp:lastModifiedBy>
  <cp:revision>433</cp:revision>
  <dcterms:created xsi:type="dcterms:W3CDTF">2007-05-16T01:38:22Z</dcterms:created>
  <dcterms:modified xsi:type="dcterms:W3CDTF">2019-10-22T05:29:54Z</dcterms:modified>
  <cp:version>0906.0100.01</cp:version>
</cp:coreProperties>
</file>