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0" r:id="rId4"/>
    <p:sldId id="267" r:id="rId5"/>
    <p:sldId id="266" r:id="rId6"/>
    <p:sldId id="292" r:id="rId7"/>
    <p:sldId id="275" r:id="rId8"/>
    <p:sldId id="276" r:id="rId9"/>
    <p:sldId id="277" r:id="rId10"/>
    <p:sldId id="278" r:id="rId11"/>
    <p:sldId id="268" r:id="rId12"/>
    <p:sldId id="274" r:id="rId13"/>
    <p:sldId id="279" r:id="rId14"/>
    <p:sldId id="280" r:id="rId15"/>
    <p:sldId id="281" r:id="rId16"/>
    <p:sldId id="287" r:id="rId17"/>
    <p:sldId id="286" r:id="rId18"/>
    <p:sldId id="303" r:id="rId19"/>
    <p:sldId id="288" r:id="rId20"/>
    <p:sldId id="285" r:id="rId21"/>
    <p:sldId id="282" r:id="rId22"/>
    <p:sldId id="283" r:id="rId23"/>
    <p:sldId id="284" r:id="rId24"/>
    <p:sldId id="271" r:id="rId25"/>
    <p:sldId id="290" r:id="rId26"/>
    <p:sldId id="304" r:id="rId27"/>
    <p:sldId id="272" r:id="rId28"/>
    <p:sldId id="291" r:id="rId29"/>
    <p:sldId id="273" r:id="rId30"/>
    <p:sldId id="293" r:id="rId31"/>
    <p:sldId id="294" r:id="rId32"/>
    <p:sldId id="300" r:id="rId33"/>
    <p:sldId id="299" r:id="rId34"/>
    <p:sldId id="298" r:id="rId35"/>
    <p:sldId id="297" r:id="rId36"/>
    <p:sldId id="296" r:id="rId37"/>
    <p:sldId id="295" r:id="rId38"/>
    <p:sldId id="302" r:id="rId39"/>
    <p:sldId id="301" r:id="rId40"/>
    <p:sldId id="258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3A52"/>
    <a:srgbClr val="C6AF7A"/>
    <a:srgbClr val="31294E"/>
    <a:srgbClr val="764663"/>
    <a:srgbClr val="B0A1BA"/>
    <a:srgbClr val="332B50"/>
    <a:srgbClr val="E2DDE7"/>
    <a:srgbClr val="7D506B"/>
    <a:srgbClr val="EDE9EF"/>
    <a:srgbClr val="F3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-163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DEDEC2-88DF-4107-9A74-809CD53D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9A1B5AF-DE57-4477-AAF2-FE8FAA3C2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918B948-6B22-4030-A0FA-69832ADD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ECC4C77-8FDF-461B-9D63-FAF4642D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3F2278B-8F06-4927-B0BE-D36CC550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1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916DEB-85B9-489A-8B19-3E88F96B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2D2206C-5E08-4ACA-B49F-9FE209156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60740D8-4590-49FE-918B-297B49ED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E69CC13-3F67-4228-8D38-2F1D4886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A4C91B-BA47-4659-B56F-25C2EA65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3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CF58F34-AF36-42B4-B552-C98378F28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83F89D1-B460-41F9-8121-F296C2908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7C49C9B-F837-49BE-BAE9-576F7451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61EF876-A315-491A-B776-224BBABD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7974DE3-CF00-4FFC-AD24-153DC6CB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8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B61953-C72A-4073-A122-58768174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7A5CD08-B058-4F34-940F-A171602D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C722FDF-9CD9-4F22-8327-8D89AFD0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E825E98-4B31-4BE1-B0D9-006CE132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598819C-255A-45CC-AFD6-678157C3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9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866137-23AD-4413-B8FD-B6A57C7D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EDCE7D0-123D-4D50-A442-253AA7F37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50EEF5A-A1FC-4BF6-87A5-B89C037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76B9412-CBB6-44BD-8098-199AD9F1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1A74BF2-3743-4A18-993D-0D2548ED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4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6D6352-80BC-4C3E-B1C4-F2563172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AC3CED7-3F46-4067-8595-ECB294CB7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9C5DEC9-9A97-4A0E-BFE5-5142D6894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9F10345-A22A-4212-B315-4CEDCC3F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36E1ED9-076E-456D-A4D4-F8C6B961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F0DF3FB-6E1C-4825-BBB7-B7AC3B94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EC366F-F71B-47A3-9744-8EADEF18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D5BE23-A626-40FA-8FA1-8292D9CD5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4D0F023-DBB8-4FE2-91AE-28B69F447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B2DAAFC-1EE9-4CA9-BA79-00A1CF0EF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C6F5373-F840-497D-8498-973E6FD5A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1F504E6-AA04-4B7B-B4AE-E1AAC84B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77576724-3F00-45BF-821F-ADCCA937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23741ED-9EA1-46BC-94F7-89FE6193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07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FB30979-2141-4824-8A7B-C23ED476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9F5D6C6-60A6-4C43-824A-36C225B2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5780BD7-1173-44E7-BC10-9A6DADB4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497BC8F-9E25-4989-9E9B-2F661423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7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D05ACF5-ACC6-4A7E-BB55-45571282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10D43722-1048-4FC5-8F3C-99A09559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188EBFA-8521-4B07-AE4B-FCA8D16D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2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A1FA811-E1DA-4AC0-AA0B-E4C77EEF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7B3D66-67C6-41F0-8948-0A5795AC9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26E31A1-7FF2-480A-9B2C-A9C2941D5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9AFA51-F692-4C51-A112-BBD6FEBD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D591561-5D47-465B-8D01-53CA6887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F27484E-F8F0-465A-B011-1FDE417E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0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88FD664-FF36-4858-B010-F64FE21E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48B6A90-326C-419E-9E78-14E45FE03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21252AB-076F-4A33-A02F-A9111216A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9CF2D92-0149-4218-8F1F-6992E238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6CBEC5B-9818-4CF8-BF34-94902149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88D9F19-3B27-47E8-8BEF-05E731FC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5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BB96642-7027-4054-9BDC-96DA5F9B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E11FCD2-8EC3-4B39-9B69-79437B5C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32C1CD1-E0DC-46AD-A55B-BCA0A546C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34B45-69C6-4339-A829-B2CBCEC6F38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6093EEB-5983-4E74-BD06-B4C56658E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B1C92D2-9DC7-4895-A0CE-D2C2E7376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3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D506B"/>
            </a:gs>
            <a:gs pos="85000">
              <a:srgbClr val="332B50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529EDCA-0F2D-4B5F-A63C-A7505F0897FD}"/>
              </a:ext>
            </a:extLst>
          </p:cNvPr>
          <p:cNvSpPr txBox="1"/>
          <p:nvPr/>
        </p:nvSpPr>
        <p:spPr>
          <a:xfrm>
            <a:off x="3134791" y="2856976"/>
            <a:ext cx="59401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EDE9EF"/>
                </a:solidFill>
                <a:latin typeface="HY바다M" pitchFamily="18" charset="-127"/>
                <a:ea typeface="HY바다M" pitchFamily="18" charset="-127"/>
              </a:rPr>
              <a:t>소스코드 분석 </a:t>
            </a:r>
            <a:endParaRPr lang="en-US" altLang="ko-KR" sz="3200" dirty="0" smtClean="0">
              <a:solidFill>
                <a:srgbClr val="EDE9EF"/>
              </a:solidFill>
              <a:latin typeface="HY바다M" pitchFamily="18" charset="-127"/>
              <a:ea typeface="HY바다M" pitchFamily="18" charset="-127"/>
            </a:endParaRPr>
          </a:p>
          <a:p>
            <a:pPr algn="ctr"/>
            <a:r>
              <a:rPr lang="en-US" altLang="ko-KR" sz="3200" dirty="0" smtClean="0">
                <a:solidFill>
                  <a:srgbClr val="EDE9EF"/>
                </a:solidFill>
                <a:latin typeface="HY바다M" pitchFamily="18" charset="-127"/>
                <a:ea typeface="HY바다M" pitchFamily="18" charset="-127"/>
              </a:rPr>
              <a:t>2</a:t>
            </a:r>
            <a:r>
              <a:rPr lang="ko-KR" altLang="en-US" sz="3200" dirty="0" smtClean="0">
                <a:solidFill>
                  <a:srgbClr val="EDE9EF"/>
                </a:solidFill>
                <a:latin typeface="HY바다M" pitchFamily="18" charset="-127"/>
                <a:ea typeface="HY바다M" pitchFamily="18" charset="-127"/>
              </a:rPr>
              <a:t>차 과제 발표</a:t>
            </a:r>
            <a:endParaRPr lang="ko-KR" altLang="en-US" sz="3200" dirty="0">
              <a:solidFill>
                <a:srgbClr val="EDE9EF"/>
              </a:solidFill>
              <a:latin typeface="HY바다M" pitchFamily="18" charset="-127"/>
              <a:ea typeface="HY바다M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84EF32C-3B26-4640-B0B4-B3A570E12CDF}"/>
              </a:ext>
            </a:extLst>
          </p:cNvPr>
          <p:cNvCxnSpPr>
            <a:cxnSpLocks/>
          </p:cNvCxnSpPr>
          <p:nvPr/>
        </p:nvCxnSpPr>
        <p:spPr>
          <a:xfrm>
            <a:off x="6342033" y="-69011"/>
            <a:ext cx="0" cy="2475781"/>
          </a:xfrm>
          <a:prstGeom prst="line">
            <a:avLst/>
          </a:prstGeom>
          <a:ln>
            <a:solidFill>
              <a:srgbClr val="C6AF7A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C3B905AC-A9E2-4284-8922-E641AF1D4936}"/>
              </a:ext>
            </a:extLst>
          </p:cNvPr>
          <p:cNvCxnSpPr>
            <a:cxnSpLocks/>
          </p:cNvCxnSpPr>
          <p:nvPr/>
        </p:nvCxnSpPr>
        <p:spPr>
          <a:xfrm>
            <a:off x="6099146" y="-69011"/>
            <a:ext cx="0" cy="2751826"/>
          </a:xfrm>
          <a:prstGeom prst="line">
            <a:avLst/>
          </a:prstGeom>
          <a:ln>
            <a:solidFill>
              <a:srgbClr val="C6AF7A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3273039C-0FB7-40EA-9041-AF3BBBB729DE}"/>
              </a:ext>
            </a:extLst>
          </p:cNvPr>
          <p:cNvCxnSpPr>
            <a:cxnSpLocks/>
          </p:cNvCxnSpPr>
          <p:nvPr/>
        </p:nvCxnSpPr>
        <p:spPr>
          <a:xfrm>
            <a:off x="5856258" y="-69011"/>
            <a:ext cx="0" cy="2130724"/>
          </a:xfrm>
          <a:prstGeom prst="line">
            <a:avLst/>
          </a:prstGeom>
          <a:ln>
            <a:solidFill>
              <a:srgbClr val="C6AF7A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1510762-5289-4B38-BBB3-B4D2BBABB555}"/>
              </a:ext>
            </a:extLst>
          </p:cNvPr>
          <p:cNvSpPr txBox="1"/>
          <p:nvPr/>
        </p:nvSpPr>
        <p:spPr>
          <a:xfrm>
            <a:off x="3125932" y="4205270"/>
            <a:ext cx="5940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EDE9EF"/>
                </a:solidFill>
                <a:latin typeface="HY바다M" pitchFamily="18" charset="-127"/>
                <a:ea typeface="HY바다M" pitchFamily="18" charset="-127"/>
              </a:rPr>
              <a:t>1</a:t>
            </a:r>
            <a:r>
              <a:rPr lang="ko-KR" altLang="en-US" sz="1600" dirty="0" smtClean="0">
                <a:solidFill>
                  <a:srgbClr val="EDE9EF"/>
                </a:solidFill>
                <a:latin typeface="HY바다M" pitchFamily="18" charset="-127"/>
                <a:ea typeface="HY바다M" pitchFamily="18" charset="-127"/>
              </a:rPr>
              <a:t>조 박대성</a:t>
            </a:r>
            <a:r>
              <a:rPr lang="en-US" altLang="ko-KR" sz="1600" dirty="0" smtClean="0">
                <a:solidFill>
                  <a:srgbClr val="EDE9EF"/>
                </a:solidFill>
                <a:latin typeface="HY바다M" pitchFamily="18" charset="-127"/>
                <a:ea typeface="HY바다M" pitchFamily="18" charset="-127"/>
              </a:rPr>
              <a:t>, </a:t>
            </a:r>
            <a:r>
              <a:rPr lang="ko-KR" altLang="en-US" sz="1600" dirty="0" smtClean="0">
                <a:solidFill>
                  <a:srgbClr val="EDE9EF"/>
                </a:solidFill>
                <a:latin typeface="HY바다M" pitchFamily="18" charset="-127"/>
                <a:ea typeface="HY바다M" pitchFamily="18" charset="-127"/>
              </a:rPr>
              <a:t>김효진</a:t>
            </a:r>
            <a:r>
              <a:rPr lang="en-US" altLang="ko-KR" sz="1600" dirty="0" smtClean="0">
                <a:solidFill>
                  <a:srgbClr val="EDE9EF"/>
                </a:solidFill>
                <a:latin typeface="HY바다M" pitchFamily="18" charset="-127"/>
                <a:ea typeface="HY바다M" pitchFamily="18" charset="-127"/>
              </a:rPr>
              <a:t>, </a:t>
            </a:r>
            <a:r>
              <a:rPr lang="ko-KR" altLang="en-US" sz="1600" dirty="0" smtClean="0">
                <a:solidFill>
                  <a:srgbClr val="EDE9EF"/>
                </a:solidFill>
                <a:latin typeface="HY바다M" pitchFamily="18" charset="-127"/>
                <a:ea typeface="HY바다M" pitchFamily="18" charset="-127"/>
              </a:rPr>
              <a:t>양천가</a:t>
            </a:r>
            <a:endParaRPr lang="ko-KR" altLang="en-US" sz="1600" dirty="0">
              <a:solidFill>
                <a:srgbClr val="EDE9EF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2C05C8B-AE30-4EAF-B131-D68189DBEA73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35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Q2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940591" y="384377"/>
            <a:ext cx="7248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2</a:t>
            </a:r>
            <a:r>
              <a:rPr lang="ko-KR" altLang="en-US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차 개선 아이디어 </a:t>
            </a:r>
            <a:r>
              <a:rPr lang="en-US" altLang="ko-KR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3 – </a:t>
            </a:r>
            <a:r>
              <a:rPr lang="ko-KR" altLang="en-US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게임 중 </a:t>
            </a:r>
            <a:r>
              <a:rPr lang="ko-KR" altLang="en-US" sz="2000" dirty="0" err="1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다시하기</a:t>
            </a:r>
            <a:r>
              <a:rPr lang="ko-KR" altLang="en-US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 기능</a:t>
            </a:r>
            <a:endParaRPr lang="ko-KR" altLang="en-US" sz="2000" dirty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3203" y="1061553"/>
            <a:ext cx="15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구현 화면</a:t>
            </a:r>
          </a:p>
        </p:txBody>
      </p:sp>
      <p:pic>
        <p:nvPicPr>
          <p:cNvPr id="15" name="그림 14"/>
          <p:cNvPicPr/>
          <p:nvPr/>
        </p:nvPicPr>
        <p:blipFill>
          <a:blip r:embed="rId2"/>
          <a:stretch>
            <a:fillRect/>
          </a:stretch>
        </p:blipFill>
        <p:spPr>
          <a:xfrm>
            <a:off x="3409449" y="3170618"/>
            <a:ext cx="5943600" cy="146494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7" name="그림 16"/>
          <p:cNvPicPr/>
          <p:nvPr/>
        </p:nvPicPr>
        <p:blipFill>
          <a:blip r:embed="rId3"/>
          <a:stretch>
            <a:fillRect/>
          </a:stretch>
        </p:blipFill>
        <p:spPr>
          <a:xfrm>
            <a:off x="3409449" y="5037221"/>
            <a:ext cx="5943600" cy="147823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450" y="1119096"/>
            <a:ext cx="5943600" cy="161072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아래쪽 화살표 6"/>
          <p:cNvSpPr/>
          <p:nvPr/>
        </p:nvSpPr>
        <p:spPr>
          <a:xfrm>
            <a:off x="6180723" y="2857844"/>
            <a:ext cx="401052" cy="210051"/>
          </a:xfrm>
          <a:prstGeom prst="downArrow">
            <a:avLst/>
          </a:prstGeom>
          <a:solidFill>
            <a:srgbClr val="633A52"/>
          </a:solidFill>
          <a:ln>
            <a:solidFill>
              <a:srgbClr val="633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6180723" y="4734771"/>
            <a:ext cx="401052" cy="210051"/>
          </a:xfrm>
          <a:prstGeom prst="downArrow">
            <a:avLst/>
          </a:prstGeom>
          <a:solidFill>
            <a:srgbClr val="633A52"/>
          </a:solidFill>
          <a:ln>
            <a:solidFill>
              <a:srgbClr val="633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851732" y="1261608"/>
            <a:ext cx="1493296" cy="2000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5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947389" y="145856"/>
            <a:ext cx="105956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Refactoring</a:t>
            </a:r>
            <a:endParaRPr lang="en-US" altLang="ko-KR" sz="2400" b="1" dirty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Q3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47389" y="1451810"/>
            <a:ext cx="4251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1. Long Method</a:t>
            </a:r>
            <a:endParaRPr lang="ko-KR" altLang="en-US" sz="3200" dirty="0" smtClean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7389" y="2455205"/>
            <a:ext cx="4251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2</a:t>
            </a:r>
            <a:r>
              <a:rPr lang="en-US" altLang="ko-KR" sz="32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. Large Class</a:t>
            </a:r>
            <a:endParaRPr lang="ko-KR" altLang="en-US" sz="3200" dirty="0" smtClean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7389" y="3424989"/>
            <a:ext cx="4251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3</a:t>
            </a:r>
            <a:r>
              <a:rPr lang="en-US" altLang="ko-KR" sz="32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. Duplicated Code</a:t>
            </a:r>
            <a:endParaRPr lang="ko-KR" altLang="en-US" sz="3200" dirty="0" smtClean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7389" y="4371474"/>
            <a:ext cx="4251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4</a:t>
            </a:r>
            <a:r>
              <a:rPr lang="en-US" altLang="ko-KR" sz="32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. Data Clumps</a:t>
            </a:r>
            <a:endParaRPr lang="ko-KR" altLang="en-US" sz="3200" dirty="0" smtClean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8899" y="5358063"/>
            <a:ext cx="4251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5. Visibility</a:t>
            </a:r>
            <a:endParaRPr lang="ko-KR" altLang="en-US" sz="3200" dirty="0" smtClean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149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11556" y="-207512"/>
            <a:ext cx="105956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Refactoring</a:t>
            </a:r>
            <a:r>
              <a:rPr lang="ko-KR" altLang="en-US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 </a:t>
            </a:r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1</a:t>
            </a:r>
            <a:endParaRPr lang="en-US" altLang="ko-KR" sz="2400" b="1" dirty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Long Method-</a:t>
            </a:r>
            <a:r>
              <a:rPr lang="en-US" altLang="ko-KR" sz="2400" b="1" dirty="0" err="1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gamesetting</a:t>
            </a:r>
            <a:endParaRPr lang="en-US" altLang="ko-KR" sz="24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Q3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17" name="그림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8" y="1588233"/>
            <a:ext cx="2991790" cy="3642193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9" name="그림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353" y="1641638"/>
            <a:ext cx="3441971" cy="360755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670" y="1097334"/>
            <a:ext cx="4673095" cy="4696167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7724775" y="1758913"/>
            <a:ext cx="1058278" cy="16613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684670" y="3804281"/>
            <a:ext cx="1058278" cy="1581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724775" y="5496723"/>
            <a:ext cx="2903120" cy="17416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16200000">
            <a:off x="6702092" y="3258896"/>
            <a:ext cx="401052" cy="210051"/>
          </a:xfrm>
          <a:prstGeom prst="downArrow">
            <a:avLst/>
          </a:prstGeom>
          <a:solidFill>
            <a:srgbClr val="633A52"/>
          </a:solidFill>
          <a:ln>
            <a:solidFill>
              <a:srgbClr val="633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3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11556" y="-207512"/>
            <a:ext cx="105956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Refactoring</a:t>
            </a:r>
            <a:r>
              <a:rPr lang="ko-KR" altLang="en-US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 </a:t>
            </a:r>
            <a:r>
              <a:rPr lang="en-US" altLang="ko-KR" sz="2400" b="1" dirty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2</a:t>
            </a:r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Long Method-</a:t>
            </a:r>
            <a:r>
              <a:rPr lang="en-US" altLang="ko-KR" sz="2400" b="1" dirty="0" err="1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initComponents</a:t>
            </a:r>
            <a:endParaRPr lang="en-US" altLang="ko-KR" sz="24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Q3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13" name="그림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7" y="1803969"/>
            <a:ext cx="5056455" cy="329819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859" y="1803969"/>
            <a:ext cx="5265985" cy="329819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6425364" y="3834064"/>
            <a:ext cx="1058278" cy="6657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 rot="16200000">
            <a:off x="5558151" y="3243013"/>
            <a:ext cx="401052" cy="210051"/>
          </a:xfrm>
          <a:prstGeom prst="downArrow">
            <a:avLst/>
          </a:prstGeom>
          <a:solidFill>
            <a:srgbClr val="633A52"/>
          </a:solidFill>
          <a:ln>
            <a:solidFill>
              <a:srgbClr val="633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7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11556" y="-207512"/>
            <a:ext cx="105956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Refactoring</a:t>
            </a:r>
            <a:r>
              <a:rPr lang="ko-KR" altLang="en-US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 </a:t>
            </a:r>
            <a:r>
              <a:rPr lang="en-US" altLang="ko-KR" sz="2400" b="1" dirty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3</a:t>
            </a:r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Long Method-</a:t>
            </a:r>
            <a:r>
              <a:rPr lang="en-US" altLang="ko-KR" sz="2400" b="1" dirty="0" err="1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ActionListener</a:t>
            </a:r>
            <a:endParaRPr lang="en-US" altLang="ko-KR" sz="24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Q3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10" name="그림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49" y="1305425"/>
            <a:ext cx="4808220" cy="208747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그림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32" y="3868185"/>
            <a:ext cx="7396430" cy="1618215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2" name="아래쪽 화살표 11"/>
          <p:cNvSpPr/>
          <p:nvPr/>
        </p:nvSpPr>
        <p:spPr>
          <a:xfrm>
            <a:off x="5835818" y="3547654"/>
            <a:ext cx="401052" cy="210051"/>
          </a:xfrm>
          <a:prstGeom prst="downArrow">
            <a:avLst/>
          </a:prstGeom>
          <a:solidFill>
            <a:srgbClr val="633A52"/>
          </a:solidFill>
          <a:ln>
            <a:solidFill>
              <a:srgbClr val="633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3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11556" y="-207512"/>
            <a:ext cx="105956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Refactoring</a:t>
            </a:r>
            <a:r>
              <a:rPr lang="ko-KR" altLang="en-US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 </a:t>
            </a:r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4</a:t>
            </a:r>
            <a:endParaRPr lang="en-US" altLang="ko-KR" sz="2400" b="1" dirty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Long Method-</a:t>
            </a:r>
            <a:r>
              <a:rPr lang="ko-KR" altLang="en-US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난이도 별 레코드</a:t>
            </a:r>
            <a:endParaRPr lang="en-US" altLang="ko-KR" sz="24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Q3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34" y="1478380"/>
            <a:ext cx="8324850" cy="42862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286500" y="1684422"/>
            <a:ext cx="6520615" cy="60959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91300" y="4307306"/>
            <a:ext cx="7418974" cy="105877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11556" y="-207512"/>
            <a:ext cx="105956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Refactoring</a:t>
            </a:r>
            <a:r>
              <a:rPr lang="ko-KR" altLang="en-US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 </a:t>
            </a:r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5</a:t>
            </a:r>
            <a:endParaRPr lang="en-US" altLang="ko-KR" sz="2400" b="1" dirty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Long Method-action</a:t>
            </a:r>
            <a:endParaRPr lang="en-US" altLang="ko-KR" sz="24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Q3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10" name="그림 9"/>
          <p:cNvPicPr/>
          <p:nvPr/>
        </p:nvPicPr>
        <p:blipFill>
          <a:blip r:embed="rId2"/>
          <a:stretch>
            <a:fillRect/>
          </a:stretch>
        </p:blipFill>
        <p:spPr>
          <a:xfrm>
            <a:off x="400174" y="1592337"/>
            <a:ext cx="4396356" cy="386771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1" b="10801"/>
          <a:stretch/>
        </p:blipFill>
        <p:spPr bwMode="auto">
          <a:xfrm>
            <a:off x="5237748" y="2991853"/>
            <a:ext cx="6690126" cy="113096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434073" y="3088106"/>
            <a:ext cx="1520179" cy="18448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59652" y="3180347"/>
            <a:ext cx="4368222" cy="5093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16200000">
            <a:off x="4817145" y="3452310"/>
            <a:ext cx="401052" cy="210051"/>
          </a:xfrm>
          <a:prstGeom prst="downArrow">
            <a:avLst/>
          </a:prstGeom>
          <a:solidFill>
            <a:srgbClr val="633A52"/>
          </a:solidFill>
          <a:ln>
            <a:solidFill>
              <a:srgbClr val="633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7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11556" y="-207512"/>
            <a:ext cx="105956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Refactoring</a:t>
            </a:r>
            <a:r>
              <a:rPr lang="ko-KR" altLang="en-US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 </a:t>
            </a:r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6</a:t>
            </a:r>
            <a:endParaRPr lang="en-US" altLang="ko-KR" sz="2400" b="1" dirty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Large Class-text</a:t>
            </a:r>
            <a:endParaRPr lang="en-US" altLang="ko-KR" sz="24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Q3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5" y="1537614"/>
            <a:ext cx="10058400" cy="24099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346" y="4063086"/>
            <a:ext cx="6239746" cy="20957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35010" y="986589"/>
            <a:ext cx="268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Refactoring </a:t>
            </a:r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전 </a:t>
            </a:r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21936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11556" y="-207512"/>
            <a:ext cx="105956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Refactoring</a:t>
            </a:r>
            <a:r>
              <a:rPr lang="ko-KR" altLang="en-US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 </a:t>
            </a:r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6</a:t>
            </a:r>
            <a:endParaRPr lang="en-US" altLang="ko-KR" sz="2400" b="1" dirty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Large Class-text</a:t>
            </a:r>
            <a:endParaRPr lang="en-US" altLang="ko-KR" sz="24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Q3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6" y="2314975"/>
            <a:ext cx="2598420" cy="226314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2" name="그림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45" y="1467250"/>
            <a:ext cx="4263238" cy="482125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3" name="그림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079" y="2296594"/>
            <a:ext cx="3373120" cy="271399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398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11556" y="-207512"/>
            <a:ext cx="105956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Refactoring</a:t>
            </a:r>
            <a:r>
              <a:rPr lang="ko-KR" altLang="en-US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 </a:t>
            </a:r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6</a:t>
            </a:r>
            <a:endParaRPr lang="en-US" altLang="ko-KR" sz="2400" b="1" dirty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Large Class-text</a:t>
            </a:r>
            <a:endParaRPr lang="en-US" altLang="ko-KR" sz="24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Q3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15" name="그림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438" y="4540518"/>
            <a:ext cx="5675632" cy="137223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438" y="1311309"/>
            <a:ext cx="5675632" cy="2659112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3533083" y="2835442"/>
            <a:ext cx="4368222" cy="685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6042728" y="4141212"/>
            <a:ext cx="401052" cy="210051"/>
          </a:xfrm>
          <a:prstGeom prst="downArrow">
            <a:avLst/>
          </a:prstGeom>
          <a:solidFill>
            <a:srgbClr val="633A52"/>
          </a:solidFill>
          <a:ln>
            <a:solidFill>
              <a:srgbClr val="633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7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별: 꼭짓점 5개 3">
            <a:extLst>
              <a:ext uri="{FF2B5EF4-FFF2-40B4-BE49-F238E27FC236}">
                <a16:creationId xmlns="" xmlns:a16="http://schemas.microsoft.com/office/drawing/2014/main" id="{9B9672A5-2997-416D-AD8B-4A34578D6F70}"/>
              </a:ext>
            </a:extLst>
          </p:cNvPr>
          <p:cNvSpPr/>
          <p:nvPr/>
        </p:nvSpPr>
        <p:spPr>
          <a:xfrm rot="900000">
            <a:off x="5870273" y="621608"/>
            <a:ext cx="451451" cy="451451"/>
          </a:xfrm>
          <a:prstGeom prst="star5">
            <a:avLst>
              <a:gd name="adj" fmla="val 31227"/>
              <a:gd name="hf" fmla="val 105146"/>
              <a:gd name="vf" fmla="val 110557"/>
            </a:avLst>
          </a:prstGeom>
          <a:gradFill flip="none" rotWithShape="1">
            <a:gsLst>
              <a:gs pos="0">
                <a:srgbClr val="7D506B">
                  <a:shade val="30000"/>
                  <a:satMod val="115000"/>
                </a:srgbClr>
              </a:gs>
              <a:gs pos="50000">
                <a:srgbClr val="7D506B">
                  <a:shade val="67500"/>
                  <a:satMod val="115000"/>
                </a:srgbClr>
              </a:gs>
              <a:gs pos="100000">
                <a:srgbClr val="7D506B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3939628" y="1046350"/>
            <a:ext cx="4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rPr>
              <a:t>INDEX</a:t>
            </a:r>
            <a:endParaRPr lang="ko-KR" altLang="en-US" sz="3200" dirty="0">
              <a:solidFill>
                <a:srgbClr val="31294E"/>
              </a:solidFill>
              <a:latin typeface="HY바다M" pitchFamily="18" charset="-127"/>
              <a:ea typeface="HY바다M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5B2BD9DD-1BDC-4E96-910F-C12266420DA3}"/>
              </a:ext>
            </a:extLst>
          </p:cNvPr>
          <p:cNvGrpSpPr/>
          <p:nvPr/>
        </p:nvGrpSpPr>
        <p:grpSpPr>
          <a:xfrm>
            <a:off x="4484943" y="1631125"/>
            <a:ext cx="695326" cy="611518"/>
            <a:chOff x="3557857" y="2093582"/>
            <a:chExt cx="695326" cy="611518"/>
          </a:xfrm>
        </p:grpSpPr>
        <p:cxnSp>
          <p:nvCxnSpPr>
            <p:cNvPr id="23" name="직선 연결선 22">
              <a:extLst>
                <a:ext uri="{FF2B5EF4-FFF2-40B4-BE49-F238E27FC236}">
                  <a16:creationId xmlns="" xmlns:a16="http://schemas.microsoft.com/office/drawing/2014/main" id="{733BCC2C-4BB8-46D7-BF88-C43A908E2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7857" y="2705100"/>
              <a:ext cx="695326" cy="0"/>
            </a:xfrm>
            <a:prstGeom prst="line">
              <a:avLst/>
            </a:prstGeom>
            <a:ln w="12700">
              <a:solidFill>
                <a:srgbClr val="31294E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60BD54D9-BEEC-424D-A339-3BC75EC17660}"/>
                </a:ext>
              </a:extLst>
            </p:cNvPr>
            <p:cNvSpPr txBox="1"/>
            <p:nvPr/>
          </p:nvSpPr>
          <p:spPr>
            <a:xfrm>
              <a:off x="3612931" y="2093582"/>
              <a:ext cx="585177" cy="53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32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5883799A-68D1-40A1-ACB8-E547E2A128F1}"/>
              </a:ext>
            </a:extLst>
          </p:cNvPr>
          <p:cNvGrpSpPr/>
          <p:nvPr/>
        </p:nvGrpSpPr>
        <p:grpSpPr>
          <a:xfrm>
            <a:off x="4484942" y="2556421"/>
            <a:ext cx="695326" cy="592495"/>
            <a:chOff x="5014102" y="2088542"/>
            <a:chExt cx="695326" cy="592495"/>
          </a:xfrm>
        </p:grpSpPr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14B00134-606E-4DF7-A020-4F3AF7A65A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4102" y="2681037"/>
              <a:ext cx="695326" cy="0"/>
            </a:xfrm>
            <a:prstGeom prst="line">
              <a:avLst/>
            </a:prstGeom>
            <a:ln w="12700">
              <a:solidFill>
                <a:srgbClr val="31294E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B6704A40-BD9F-427E-A8AF-9BC5568A04E6}"/>
                </a:ext>
              </a:extLst>
            </p:cNvPr>
            <p:cNvSpPr txBox="1"/>
            <p:nvPr/>
          </p:nvSpPr>
          <p:spPr>
            <a:xfrm>
              <a:off x="5069176" y="2088542"/>
              <a:ext cx="585177" cy="483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32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F6E3EC69-FFA9-465C-B9A5-4E64E4F551B2}"/>
              </a:ext>
            </a:extLst>
          </p:cNvPr>
          <p:cNvGrpSpPr/>
          <p:nvPr/>
        </p:nvGrpSpPr>
        <p:grpSpPr>
          <a:xfrm>
            <a:off x="4484941" y="3531666"/>
            <a:ext cx="695326" cy="616558"/>
            <a:chOff x="6442852" y="2088542"/>
            <a:chExt cx="695326" cy="616558"/>
          </a:xfrm>
        </p:grpSpPr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C33FBA7C-88CB-40CC-BE3E-9F5B460E49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2852" y="2705100"/>
              <a:ext cx="695326" cy="0"/>
            </a:xfrm>
            <a:prstGeom prst="line">
              <a:avLst/>
            </a:prstGeom>
            <a:ln w="12700">
              <a:solidFill>
                <a:srgbClr val="31294E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A27E9ED2-EA16-452E-B305-925A495B4F0C}"/>
                </a:ext>
              </a:extLst>
            </p:cNvPr>
            <p:cNvSpPr txBox="1"/>
            <p:nvPr/>
          </p:nvSpPr>
          <p:spPr>
            <a:xfrm>
              <a:off x="6497926" y="2088542"/>
              <a:ext cx="585177" cy="483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32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58A3FFCF-9613-4124-9AF2-7E51DC744455}"/>
              </a:ext>
            </a:extLst>
          </p:cNvPr>
          <p:cNvGrpSpPr/>
          <p:nvPr/>
        </p:nvGrpSpPr>
        <p:grpSpPr>
          <a:xfrm>
            <a:off x="4484943" y="4561535"/>
            <a:ext cx="695326" cy="616558"/>
            <a:chOff x="7863157" y="2088542"/>
            <a:chExt cx="695326" cy="616558"/>
          </a:xfrm>
        </p:grpSpPr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330862B4-5DB2-4079-9357-E64DA0C2E6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3157" y="2705100"/>
              <a:ext cx="695326" cy="0"/>
            </a:xfrm>
            <a:prstGeom prst="line">
              <a:avLst/>
            </a:prstGeom>
            <a:ln w="12700">
              <a:solidFill>
                <a:srgbClr val="31294E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60E4C484-028A-433C-8661-6CD699C511F6}"/>
                </a:ext>
              </a:extLst>
            </p:cNvPr>
            <p:cNvSpPr txBox="1"/>
            <p:nvPr/>
          </p:nvSpPr>
          <p:spPr>
            <a:xfrm>
              <a:off x="7918231" y="2088542"/>
              <a:ext cx="585177" cy="483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32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9F0C646-FA11-4622-ABC1-0F39FB63CE73}"/>
              </a:ext>
            </a:extLst>
          </p:cNvPr>
          <p:cNvSpPr txBox="1"/>
          <p:nvPr/>
        </p:nvSpPr>
        <p:spPr>
          <a:xfrm>
            <a:off x="5697102" y="1751718"/>
            <a:ext cx="16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바다M" pitchFamily="18" charset="-127"/>
                <a:ea typeface="HY바다M" pitchFamily="18" charset="-127"/>
              </a:rPr>
              <a:t>팀원 소개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9E34751-49B1-4CB6-A1DE-B4359AAE12B0}"/>
              </a:ext>
            </a:extLst>
          </p:cNvPr>
          <p:cNvSpPr txBox="1"/>
          <p:nvPr/>
        </p:nvSpPr>
        <p:spPr>
          <a:xfrm>
            <a:off x="5681060" y="2686712"/>
            <a:ext cx="2043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바다M" pitchFamily="18" charset="-127"/>
                <a:ea typeface="HY바다M" pitchFamily="18" charset="-127"/>
              </a:rPr>
              <a:t>2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바다M" pitchFamily="18" charset="-127"/>
                <a:ea typeface="HY바다M" pitchFamily="18" charset="-127"/>
              </a:rPr>
              <a:t>차 개선 아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M" pitchFamily="18" charset="-127"/>
                <a:ea typeface="HY바다M" pitchFamily="18" charset="-127"/>
              </a:rPr>
              <a:t>이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바다M" pitchFamily="18" charset="-127"/>
                <a:ea typeface="HY바다M" pitchFamily="18" charset="-127"/>
              </a:rPr>
              <a:t>디어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611EDCE-C459-478A-A0CA-469667138EB0}"/>
              </a:ext>
            </a:extLst>
          </p:cNvPr>
          <p:cNvSpPr txBox="1"/>
          <p:nvPr/>
        </p:nvSpPr>
        <p:spPr>
          <a:xfrm>
            <a:off x="5720917" y="3688135"/>
            <a:ext cx="16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바다M" pitchFamily="18" charset="-127"/>
                <a:ea typeface="HY바다M" pitchFamily="18" charset="-127"/>
              </a:rPr>
              <a:t>Refactoring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E77D7C5-40D1-4BB8-919D-08DFF333B6CD}"/>
              </a:ext>
            </a:extLst>
          </p:cNvPr>
          <p:cNvSpPr txBox="1"/>
          <p:nvPr/>
        </p:nvSpPr>
        <p:spPr>
          <a:xfrm>
            <a:off x="5720918" y="4698068"/>
            <a:ext cx="16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바다M" pitchFamily="18" charset="-127"/>
                <a:ea typeface="HY바다M" pitchFamily="18" charset="-127"/>
              </a:rPr>
              <a:t>Diagram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Y바다M" pitchFamily="18" charset="-127"/>
              <a:ea typeface="HY바다M" pitchFamily="18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58A3FFCF-9613-4124-9AF2-7E51DC744455}"/>
              </a:ext>
            </a:extLst>
          </p:cNvPr>
          <p:cNvGrpSpPr/>
          <p:nvPr/>
        </p:nvGrpSpPr>
        <p:grpSpPr>
          <a:xfrm>
            <a:off x="4484940" y="5588229"/>
            <a:ext cx="695326" cy="616558"/>
            <a:chOff x="7863157" y="2088542"/>
            <a:chExt cx="695326" cy="616558"/>
          </a:xfrm>
        </p:grpSpPr>
        <p:cxnSp>
          <p:nvCxnSpPr>
            <p:cNvPr id="57" name="직선 연결선 56">
              <a:extLst>
                <a:ext uri="{FF2B5EF4-FFF2-40B4-BE49-F238E27FC236}">
                  <a16:creationId xmlns="" xmlns:a16="http://schemas.microsoft.com/office/drawing/2014/main" id="{330862B4-5DB2-4079-9357-E64DA0C2E6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3157" y="2705100"/>
              <a:ext cx="695326" cy="0"/>
            </a:xfrm>
            <a:prstGeom prst="line">
              <a:avLst/>
            </a:prstGeom>
            <a:ln w="12700">
              <a:solidFill>
                <a:srgbClr val="31294E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0E4C484-028A-433C-8661-6CD699C511F6}"/>
                </a:ext>
              </a:extLst>
            </p:cNvPr>
            <p:cNvSpPr txBox="1"/>
            <p:nvPr/>
          </p:nvSpPr>
          <p:spPr>
            <a:xfrm>
              <a:off x="7918231" y="2088542"/>
              <a:ext cx="5851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5</a:t>
              </a:r>
              <a:endParaRPr lang="ko-KR" altLang="en-US" sz="32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E77D7C5-40D1-4BB8-919D-08DFF333B6CD}"/>
              </a:ext>
            </a:extLst>
          </p:cNvPr>
          <p:cNvSpPr txBox="1"/>
          <p:nvPr/>
        </p:nvSpPr>
        <p:spPr>
          <a:xfrm>
            <a:off x="5723290" y="5759465"/>
            <a:ext cx="16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바다M" pitchFamily="18" charset="-127"/>
                <a:ea typeface="HY바다M" pitchFamily="18" charset="-127"/>
              </a:rPr>
              <a:t>Q&amp;A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Y바다M" pitchFamily="18" charset="-127"/>
              <a:ea typeface="HY바다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08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11556" y="-207512"/>
            <a:ext cx="105956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Refactoring</a:t>
            </a:r>
            <a:r>
              <a:rPr lang="ko-KR" altLang="en-US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 </a:t>
            </a:r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7</a:t>
            </a:r>
            <a:endParaRPr lang="en-US" altLang="ko-KR" sz="2400" b="1" dirty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Duplicated Code-font, color, dimension, cursor</a:t>
            </a:r>
            <a:endParaRPr lang="en-US" altLang="ko-KR" sz="24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Q3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653" y="910548"/>
            <a:ext cx="5656530" cy="278715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71" y="4194759"/>
            <a:ext cx="3891089" cy="213109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444" y="4194758"/>
            <a:ext cx="4189612" cy="213109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아래쪽 화살표 14"/>
          <p:cNvSpPr/>
          <p:nvPr/>
        </p:nvSpPr>
        <p:spPr>
          <a:xfrm>
            <a:off x="5657392" y="3764974"/>
            <a:ext cx="401052" cy="210051"/>
          </a:xfrm>
          <a:prstGeom prst="downArrow">
            <a:avLst/>
          </a:prstGeom>
          <a:solidFill>
            <a:srgbClr val="633A52"/>
          </a:solidFill>
          <a:ln>
            <a:solidFill>
              <a:srgbClr val="633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64115" y="1319463"/>
            <a:ext cx="5225906" cy="11109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41155" y="5550567"/>
            <a:ext cx="2967729" cy="5694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104859" y="4443662"/>
            <a:ext cx="3231646" cy="7218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8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11556" y="-207512"/>
            <a:ext cx="105956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Refactoring</a:t>
            </a:r>
            <a:r>
              <a:rPr lang="ko-KR" altLang="en-US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 </a:t>
            </a:r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8</a:t>
            </a:r>
            <a:endParaRPr lang="en-US" altLang="ko-KR" sz="2400" b="1" dirty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Duplicated Code-</a:t>
            </a:r>
            <a:r>
              <a:rPr lang="en-US" altLang="ko-KR" sz="2400" b="1" dirty="0" err="1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btn</a:t>
            </a:r>
            <a:r>
              <a:rPr lang="ko-KR" altLang="en-US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모아 놓기</a:t>
            </a:r>
            <a:endParaRPr lang="en-US" altLang="ko-KR" sz="24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Q3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67" y="2093494"/>
            <a:ext cx="7375294" cy="302092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5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11556" y="-207512"/>
            <a:ext cx="105956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Refactoring</a:t>
            </a:r>
            <a:r>
              <a:rPr lang="ko-KR" altLang="en-US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 </a:t>
            </a:r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9</a:t>
            </a:r>
            <a:endParaRPr lang="en-US" altLang="ko-KR" sz="2400" b="1" dirty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Data Clumps-language</a:t>
            </a:r>
            <a:endParaRPr lang="en-US" altLang="ko-KR" sz="24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Q3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10" name="그림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10" y="2200475"/>
            <a:ext cx="5943600" cy="200787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55966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11556" y="-207512"/>
            <a:ext cx="105956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Refactoring</a:t>
            </a:r>
            <a:r>
              <a:rPr lang="ko-KR" altLang="en-US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 </a:t>
            </a:r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10</a:t>
            </a:r>
            <a:endParaRPr lang="en-US" altLang="ko-KR" sz="2400" b="1" dirty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  <a:p>
            <a:r>
              <a:rPr lang="en-US" altLang="ko-KR" sz="24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Visibility</a:t>
            </a:r>
            <a:endParaRPr lang="en-US" altLang="ko-KR" sz="24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Q3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2135855"/>
            <a:ext cx="4811794" cy="2359944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61" y="1650332"/>
            <a:ext cx="5285874" cy="377190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80911" y="1650332"/>
            <a:ext cx="658605" cy="37719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00431" y="202252"/>
            <a:ext cx="10595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Refactoring</a:t>
            </a:r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 후 </a:t>
            </a:r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stan4j </a:t>
            </a:r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실행 결과</a:t>
            </a:r>
            <a:endParaRPr lang="en-US" altLang="ko-KR" sz="2000" b="1" dirty="0">
              <a:solidFill>
                <a:srgbClr val="633A52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Q3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19" name="그림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3" y="1370029"/>
            <a:ext cx="10025199" cy="499868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4" name="TextBox 23"/>
          <p:cNvSpPr txBox="1"/>
          <p:nvPr/>
        </p:nvSpPr>
        <p:spPr>
          <a:xfrm>
            <a:off x="1116044" y="919041"/>
            <a:ext cx="15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Composition</a:t>
            </a:r>
            <a:endParaRPr lang="ko-KR" altLang="en-US" sz="2000" b="1" dirty="0" smtClean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591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00431" y="202252"/>
            <a:ext cx="10595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rgbClr val="633A52"/>
              </a:solidFill>
            </a:endParaRPr>
          </a:p>
          <a:p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Refactoring</a:t>
            </a:r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 후 </a:t>
            </a:r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stan4j </a:t>
            </a:r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실행 결과</a:t>
            </a:r>
            <a:endParaRPr lang="en-US" altLang="ko-KR" sz="2000" b="1" dirty="0">
              <a:solidFill>
                <a:srgbClr val="633A52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Q3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20" name="그림 1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07" y="2027834"/>
            <a:ext cx="4133788" cy="32954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60907" y="1384813"/>
            <a:ext cx="15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Violations</a:t>
            </a:r>
            <a:endParaRPr lang="ko-KR" altLang="en-US" sz="2000" b="1" dirty="0" smtClean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474" y="1386699"/>
            <a:ext cx="315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Refactoring </a:t>
            </a:r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전 </a:t>
            </a:r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Violations</a:t>
            </a:r>
            <a:endParaRPr lang="ko-KR" altLang="en-US" sz="2000" b="1" dirty="0" smtClean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5" y="2057208"/>
            <a:ext cx="6558482" cy="3236687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 rot="16200000">
            <a:off x="7087104" y="3570525"/>
            <a:ext cx="401052" cy="210051"/>
          </a:xfrm>
          <a:prstGeom prst="downArrow">
            <a:avLst/>
          </a:prstGeom>
          <a:solidFill>
            <a:srgbClr val="633A52"/>
          </a:solidFill>
          <a:ln>
            <a:solidFill>
              <a:srgbClr val="633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873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00431" y="202252"/>
            <a:ext cx="10595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rgbClr val="633A52"/>
              </a:solidFill>
            </a:endParaRPr>
          </a:p>
          <a:p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Refactoring</a:t>
            </a:r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 후 </a:t>
            </a:r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stan4j </a:t>
            </a:r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실행 결과</a:t>
            </a:r>
            <a:endParaRPr lang="en-US" altLang="ko-KR" sz="2000" b="1" dirty="0">
              <a:solidFill>
                <a:srgbClr val="633A52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Q3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22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720" y="2054608"/>
            <a:ext cx="5331510" cy="3295434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12" name="TextBox 11"/>
          <p:cNvSpPr txBox="1"/>
          <p:nvPr/>
        </p:nvSpPr>
        <p:spPr>
          <a:xfrm>
            <a:off x="10501086" y="5768624"/>
            <a:ext cx="165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  <a:latin typeface="HY바다M" pitchFamily="18" charset="-127"/>
                <a:ea typeface="HY바다M" pitchFamily="18" charset="-127"/>
              </a:rPr>
              <a:t>Pollution 0.17</a:t>
            </a:r>
            <a:endParaRPr lang="ko-KR" altLang="en-US" b="1" dirty="0" smtClean="0">
              <a:solidFill>
                <a:srgbClr val="FFC0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29879" y="5157537"/>
            <a:ext cx="488352" cy="1925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339120" y="1595246"/>
            <a:ext cx="15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Pollution</a:t>
            </a:r>
            <a:endParaRPr lang="ko-KR" altLang="en-US" sz="2000" b="1" dirty="0" smtClean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</p:txBody>
      </p:sp>
      <p:cxnSp>
        <p:nvCxnSpPr>
          <p:cNvPr id="10" name="직선 화살표 연결선 9"/>
          <p:cNvCxnSpPr>
            <a:stCxn id="14" idx="2"/>
          </p:cNvCxnSpPr>
          <p:nvPr/>
        </p:nvCxnSpPr>
        <p:spPr>
          <a:xfrm>
            <a:off x="11274055" y="5350042"/>
            <a:ext cx="0" cy="33688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7475" y="1676950"/>
            <a:ext cx="4967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Refactoring </a:t>
            </a:r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전 </a:t>
            </a:r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Pollution</a:t>
            </a:r>
            <a:endParaRPr lang="ko-KR" altLang="en-US" sz="2000" b="1" dirty="0" smtClean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75" y="2079519"/>
            <a:ext cx="5113410" cy="327052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166492" y="5157536"/>
            <a:ext cx="488352" cy="1925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16200000">
            <a:off x="5758677" y="3609754"/>
            <a:ext cx="401052" cy="210051"/>
          </a:xfrm>
          <a:prstGeom prst="downArrow">
            <a:avLst/>
          </a:prstGeom>
          <a:solidFill>
            <a:srgbClr val="633A52"/>
          </a:solidFill>
          <a:ln>
            <a:solidFill>
              <a:srgbClr val="633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646075" y="5770111"/>
            <a:ext cx="165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  <a:latin typeface="HY바다M" pitchFamily="18" charset="-127"/>
                <a:ea typeface="HY바다M" pitchFamily="18" charset="-127"/>
              </a:rPr>
              <a:t>Pollution </a:t>
            </a:r>
            <a:r>
              <a:rPr lang="en-US" altLang="ko-KR" b="1" dirty="0" smtClean="0">
                <a:solidFill>
                  <a:srgbClr val="FFC000"/>
                </a:solidFill>
                <a:latin typeface="HY바다M" pitchFamily="18" charset="-127"/>
                <a:ea typeface="HY바다M" pitchFamily="18" charset="-127"/>
              </a:rPr>
              <a:t>0.96</a:t>
            </a:r>
            <a:endParaRPr lang="ko-KR" altLang="en-US" b="1" dirty="0" smtClean="0">
              <a:solidFill>
                <a:srgbClr val="FFC000"/>
              </a:solidFill>
              <a:latin typeface="HY바다M" pitchFamily="18" charset="-127"/>
              <a:ea typeface="HY바다M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419044" y="5351529"/>
            <a:ext cx="0" cy="33688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019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00431" y="202252"/>
            <a:ext cx="10595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Diagram- Refactoring</a:t>
            </a:r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 전 </a:t>
            </a:r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Class Diagram</a:t>
            </a:r>
            <a:endParaRPr lang="en-US" altLang="ko-KR" sz="20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Q4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17" name="그림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4" y="965181"/>
            <a:ext cx="9471092" cy="5531872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649764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00431" y="202252"/>
            <a:ext cx="10595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Diagram- Refactoring</a:t>
            </a:r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 </a:t>
            </a:r>
            <a:r>
              <a:rPr lang="ko-KR" altLang="en-US" sz="2000" b="1" dirty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후</a:t>
            </a:r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 </a:t>
            </a:r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Class Diagram</a:t>
            </a:r>
            <a:endParaRPr lang="en-US" altLang="ko-KR" sz="20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Q4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19" name="그림 18"/>
          <p:cNvPicPr/>
          <p:nvPr/>
        </p:nvPicPr>
        <p:blipFill rotWithShape="1">
          <a:blip r:embed="rId2"/>
          <a:srcRect b="13599"/>
          <a:stretch/>
        </p:blipFill>
        <p:spPr>
          <a:xfrm>
            <a:off x="3013709" y="4634878"/>
            <a:ext cx="5930499" cy="194109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708" y="1019054"/>
            <a:ext cx="5993934" cy="363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997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00431" y="202252"/>
            <a:ext cx="10595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Diagram – Sequence Diagram</a:t>
            </a:r>
            <a:endParaRPr lang="en-US" altLang="ko-KR" sz="20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Q4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15" y="1586648"/>
            <a:ext cx="6690940" cy="24538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4745" y="2356254"/>
            <a:ext cx="15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게임 설명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344" y="5299270"/>
            <a:ext cx="15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게임 머니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264" y="4537335"/>
            <a:ext cx="5846577" cy="192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5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5719889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26843" y="378886"/>
            <a:ext cx="669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rgbClr val="332B50"/>
                </a:solidFill>
                <a:latin typeface="HY바다M" pitchFamily="18" charset="-127"/>
                <a:ea typeface="HY바다M" pitchFamily="18" charset="-127"/>
              </a:rPr>
              <a:t>팀원 소개</a:t>
            </a:r>
            <a:endParaRPr lang="ko-KR" altLang="en-US" sz="2000" dirty="0">
              <a:solidFill>
                <a:srgbClr val="332B5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5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2035477" y="1906286"/>
              <a:ext cx="85216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Q1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95796" y="1697806"/>
            <a:ext cx="8379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rPr>
              <a:t>팀원 </a:t>
            </a:r>
            <a:r>
              <a:rPr lang="en-US" altLang="ko-KR" sz="2400" dirty="0" smtClean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rPr>
              <a:t>1 </a:t>
            </a:r>
            <a:r>
              <a:rPr lang="ko-KR" altLang="en-US" sz="2400" dirty="0" smtClean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소프트웨어공학과 </a:t>
            </a:r>
            <a:r>
              <a:rPr lang="en-US" altLang="ko-KR" sz="2400" dirty="0" smtClean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13</a:t>
            </a:r>
            <a:r>
              <a:rPr lang="ko-KR" altLang="en-US" sz="2400" dirty="0" smtClean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학번 박대성</a:t>
            </a:r>
            <a:endParaRPr lang="en-US" altLang="ko-KR" sz="2400" dirty="0" smtClean="0">
              <a:solidFill>
                <a:srgbClr val="764663"/>
              </a:solidFill>
              <a:latin typeface="HY바다M" pitchFamily="18" charset="-127"/>
              <a:ea typeface="HY바다M" pitchFamily="18" charset="-127"/>
            </a:endParaRPr>
          </a:p>
          <a:p>
            <a:r>
              <a:rPr lang="ko-KR" altLang="en-US" sz="2400" dirty="0" smtClean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역할</a:t>
            </a:r>
            <a:r>
              <a:rPr lang="en-US" altLang="ko-KR" sz="2400" dirty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 </a:t>
            </a:r>
            <a:r>
              <a:rPr lang="en-US" altLang="ko-KR" sz="2400" dirty="0" smtClean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: </a:t>
            </a:r>
            <a:r>
              <a:rPr lang="ko-KR" altLang="en-US" sz="2400" dirty="0" smtClean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개발 </a:t>
            </a:r>
            <a:r>
              <a:rPr lang="en-US" altLang="ko-KR" sz="2400" dirty="0" smtClean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, Refactoring, </a:t>
            </a:r>
            <a:r>
              <a:rPr lang="ko-KR" altLang="en-US" sz="2400" dirty="0" smtClean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시퀀스 다이어그램 작성</a:t>
            </a:r>
            <a:r>
              <a:rPr lang="en-US" altLang="ko-KR" sz="2400" dirty="0" smtClean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, PPT </a:t>
            </a:r>
            <a:r>
              <a:rPr lang="ko-KR" altLang="en-US" sz="2400" dirty="0" smtClean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제작 </a:t>
            </a:r>
            <a:endParaRPr lang="ko-KR" altLang="en-US" sz="2400" dirty="0">
              <a:solidFill>
                <a:srgbClr val="764663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5795" y="3302011"/>
            <a:ext cx="9334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rPr>
              <a:t>팀원 </a:t>
            </a:r>
            <a:r>
              <a:rPr lang="en-US" altLang="ko-KR" sz="24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rPr>
              <a:t>2</a:t>
            </a:r>
            <a:r>
              <a:rPr lang="en-US" altLang="ko-KR" sz="2400" dirty="0" smtClean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rPr>
              <a:t> </a:t>
            </a:r>
            <a:r>
              <a:rPr lang="ko-KR" altLang="en-US" sz="2400" dirty="0" smtClean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소프트웨어공학과 </a:t>
            </a:r>
            <a:r>
              <a:rPr lang="en-US" altLang="ko-KR" sz="2400" dirty="0" smtClean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18</a:t>
            </a:r>
            <a:r>
              <a:rPr lang="ko-KR" altLang="en-US" sz="2400" dirty="0" smtClean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학번 김효진</a:t>
            </a:r>
            <a:endParaRPr lang="en-US" altLang="ko-KR" sz="2400" dirty="0" smtClean="0">
              <a:solidFill>
                <a:srgbClr val="764663"/>
              </a:solidFill>
              <a:latin typeface="HY바다M" pitchFamily="18" charset="-127"/>
              <a:ea typeface="HY바다M" pitchFamily="18" charset="-127"/>
            </a:endParaRPr>
          </a:p>
          <a:p>
            <a:r>
              <a:rPr lang="ko-KR" altLang="en-US" sz="2400" dirty="0" smtClean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역할</a:t>
            </a:r>
            <a:r>
              <a:rPr lang="en-US" altLang="ko-KR" sz="2400" dirty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 </a:t>
            </a:r>
            <a:r>
              <a:rPr lang="en-US" altLang="ko-KR" sz="2400" dirty="0" smtClean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: </a:t>
            </a:r>
            <a:r>
              <a:rPr lang="ko-KR" altLang="en-US" sz="2400" dirty="0" smtClean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개발 </a:t>
            </a:r>
            <a:r>
              <a:rPr lang="en-US" altLang="ko-KR" sz="2400" dirty="0" smtClean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, </a:t>
            </a:r>
            <a:r>
              <a:rPr lang="ko-KR" altLang="en-US" sz="2400" dirty="0" smtClean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클래스 다이어그램작성</a:t>
            </a:r>
            <a:r>
              <a:rPr lang="en-US" altLang="ko-KR" sz="2400" dirty="0" smtClean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, </a:t>
            </a:r>
            <a:r>
              <a:rPr lang="ko-KR" altLang="en-US" sz="2400" dirty="0" smtClean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보고서 작성</a:t>
            </a:r>
            <a:r>
              <a:rPr lang="en-US" altLang="ko-KR" sz="2400" dirty="0" smtClean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, PPT </a:t>
            </a:r>
            <a:r>
              <a:rPr lang="ko-KR" altLang="en-US" sz="2400" dirty="0" smtClean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제작</a:t>
            </a:r>
            <a:endParaRPr lang="ko-KR" altLang="en-US" sz="2400" dirty="0">
              <a:solidFill>
                <a:srgbClr val="764663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4764" y="4866111"/>
            <a:ext cx="736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rPr>
              <a:t>팀원 </a:t>
            </a:r>
            <a:r>
              <a:rPr lang="en-US" altLang="ko-KR" sz="24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rPr>
              <a:t>3</a:t>
            </a:r>
            <a:r>
              <a:rPr lang="en-US" altLang="ko-KR" sz="2400" dirty="0" smtClean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rPr>
              <a:t> </a:t>
            </a:r>
            <a:r>
              <a:rPr lang="ko-KR" altLang="en-US" sz="2400" dirty="0" smtClean="0">
                <a:solidFill>
                  <a:srgbClr val="764663"/>
                </a:solidFill>
                <a:latin typeface="HY바다M" pitchFamily="18" charset="-127"/>
                <a:ea typeface="HY바다M" pitchFamily="18" charset="-127"/>
              </a:rPr>
              <a:t>소프트웨어공학과 양천가</a:t>
            </a:r>
            <a:endParaRPr lang="ko-KR" altLang="en-US" sz="2400" dirty="0">
              <a:solidFill>
                <a:srgbClr val="764663"/>
              </a:solidFill>
              <a:latin typeface="HY바다M" pitchFamily="18" charset="-127"/>
              <a:ea typeface="HY바다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55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00431" y="202252"/>
            <a:ext cx="10595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Diagram – Sequence Diagram</a:t>
            </a:r>
            <a:endParaRPr lang="en-US" altLang="ko-KR" sz="20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Q4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7473" y="2805730"/>
            <a:ext cx="196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남은 지뢰 표시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381" y="1119096"/>
            <a:ext cx="7313335" cy="504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80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00431" y="202252"/>
            <a:ext cx="10595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Diagram – Sequence Diagram</a:t>
            </a:r>
            <a:endParaRPr lang="en-US" altLang="ko-KR" sz="20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Q4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837" y="1055944"/>
            <a:ext cx="6508044" cy="26818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0911" y="2292383"/>
            <a:ext cx="196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다시하기</a:t>
            </a:r>
            <a:endParaRPr lang="ko-KR" altLang="en-US" sz="2000" b="1" dirty="0" smtClean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695" y="3913959"/>
            <a:ext cx="4801016" cy="26138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0911" y="5020847"/>
            <a:ext cx="2302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종료 시 모든 지뢰   보여주기</a:t>
            </a:r>
          </a:p>
        </p:txBody>
      </p:sp>
    </p:spTree>
    <p:extLst>
      <p:ext uri="{BB962C8B-B14F-4D97-AF65-F5344CB8AC3E}">
        <p14:creationId xmlns:p14="http://schemas.microsoft.com/office/powerpoint/2010/main" val="4471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00431" y="202252"/>
            <a:ext cx="10595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Diagram – Sequence Diagram</a:t>
            </a:r>
            <a:endParaRPr lang="en-US" altLang="ko-KR" sz="20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Q4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22" y="946484"/>
            <a:ext cx="6401355" cy="54623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6006" y="2969766"/>
            <a:ext cx="245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사용자 설정</a:t>
            </a:r>
            <a:endParaRPr lang="en-US" altLang="ko-KR" sz="2000" b="1" dirty="0" smtClean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  <a:p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(</a:t>
            </a:r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지뢰 개수</a:t>
            </a:r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, </a:t>
            </a:r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버튼 수</a:t>
            </a:r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)</a:t>
            </a:r>
            <a:endParaRPr lang="ko-KR" altLang="en-US" sz="2000" b="1" dirty="0" smtClean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907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00431" y="202252"/>
            <a:ext cx="10595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Diagram – Sequence Diagram</a:t>
            </a:r>
            <a:endParaRPr lang="en-US" altLang="ko-KR" sz="20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Q4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773" y="1419563"/>
            <a:ext cx="5357324" cy="39599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0911" y="2765154"/>
            <a:ext cx="196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실패 시 효과음</a:t>
            </a:r>
          </a:p>
        </p:txBody>
      </p:sp>
    </p:spTree>
    <p:extLst>
      <p:ext uri="{BB962C8B-B14F-4D97-AF65-F5344CB8AC3E}">
        <p14:creationId xmlns:p14="http://schemas.microsoft.com/office/powerpoint/2010/main" val="1537329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00431" y="202252"/>
            <a:ext cx="10595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Diagram – Sequence Diagram</a:t>
            </a:r>
            <a:endParaRPr lang="en-US" altLang="ko-KR" sz="20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Q4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265" y="1119096"/>
            <a:ext cx="5159187" cy="33835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7058" y="2410772"/>
            <a:ext cx="2375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경과 시간 보여주기</a:t>
            </a:r>
          </a:p>
        </p:txBody>
      </p:sp>
    </p:spTree>
    <p:extLst>
      <p:ext uri="{BB962C8B-B14F-4D97-AF65-F5344CB8AC3E}">
        <p14:creationId xmlns:p14="http://schemas.microsoft.com/office/powerpoint/2010/main" val="1906907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00431" y="202252"/>
            <a:ext cx="10595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Diagram – Sequence Diagram</a:t>
            </a:r>
            <a:endParaRPr lang="en-US" altLang="ko-KR" sz="20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Q4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51" y="1062949"/>
            <a:ext cx="6944212" cy="54687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0911" y="3597253"/>
            <a:ext cx="196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힌트 기능</a:t>
            </a:r>
            <a:endParaRPr lang="en-US" altLang="ko-KR" sz="2000" b="1" dirty="0" smtClean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108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00431" y="202252"/>
            <a:ext cx="10595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Diagram – Sequence Diagram</a:t>
            </a:r>
            <a:endParaRPr lang="en-US" altLang="ko-KR" sz="20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Q4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42" y="1649661"/>
            <a:ext cx="5925377" cy="24196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68601" y="4417962"/>
            <a:ext cx="2431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사용 언어 바꾸기</a:t>
            </a:r>
            <a:endParaRPr lang="ko-KR" altLang="en-US" sz="2000" b="1" dirty="0" smtClean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755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00431" y="202252"/>
            <a:ext cx="10595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Diagram – Sequence Diagram</a:t>
            </a:r>
            <a:endParaRPr lang="en-US" altLang="ko-KR" sz="20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Q4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09" y="1484677"/>
            <a:ext cx="5696745" cy="30865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84943" y="4833031"/>
            <a:ext cx="2431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글로벌 랭킹 </a:t>
            </a:r>
          </a:p>
        </p:txBody>
      </p:sp>
    </p:spTree>
    <p:extLst>
      <p:ext uri="{BB962C8B-B14F-4D97-AF65-F5344CB8AC3E}">
        <p14:creationId xmlns:p14="http://schemas.microsoft.com/office/powerpoint/2010/main" val="287454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00431" y="202252"/>
            <a:ext cx="10595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Diagram – Sequence Diagram</a:t>
            </a:r>
            <a:endParaRPr lang="en-US" altLang="ko-KR" sz="20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Q4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039" y="1215349"/>
            <a:ext cx="5839640" cy="50680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7474" y="2692493"/>
            <a:ext cx="243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자신의 기록 따로</a:t>
            </a:r>
            <a:endParaRPr lang="en-US" altLang="ko-KR" sz="2000" b="1" dirty="0" smtClean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  <a:p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볼 수 있는 기능</a:t>
            </a:r>
          </a:p>
        </p:txBody>
      </p:sp>
    </p:spTree>
    <p:extLst>
      <p:ext uri="{BB962C8B-B14F-4D97-AF65-F5344CB8AC3E}">
        <p14:creationId xmlns:p14="http://schemas.microsoft.com/office/powerpoint/2010/main" val="1526042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00431" y="202252"/>
            <a:ext cx="10595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  <a:p>
            <a:r>
              <a:rPr lang="en-US" altLang="ko-KR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Diagram – Sequence Diagram</a:t>
            </a:r>
            <a:endParaRPr lang="en-US" altLang="ko-KR" sz="2000" b="1" dirty="0">
              <a:solidFill>
                <a:srgbClr val="633A5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Q4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9" y="1295594"/>
            <a:ext cx="5184167" cy="41074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11" y="1295594"/>
            <a:ext cx="5631442" cy="41074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53686" y="5546349"/>
            <a:ext cx="2431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로그인 기능</a:t>
            </a:r>
            <a:endParaRPr lang="ko-KR" altLang="en-US" sz="2000" b="1" dirty="0" smtClean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17280" y="5546349"/>
            <a:ext cx="2431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회원가입 기능</a:t>
            </a:r>
          </a:p>
        </p:txBody>
      </p:sp>
    </p:spTree>
    <p:extLst>
      <p:ext uri="{BB962C8B-B14F-4D97-AF65-F5344CB8AC3E}">
        <p14:creationId xmlns:p14="http://schemas.microsoft.com/office/powerpoint/2010/main" val="21069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5719889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940592" y="384377"/>
            <a:ext cx="669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2B50"/>
                </a:solidFill>
                <a:latin typeface="HY바다M" pitchFamily="18" charset="-127"/>
                <a:ea typeface="HY바다M" pitchFamily="18" charset="-127"/>
              </a:rPr>
              <a:t>개선 아이디어</a:t>
            </a:r>
            <a:endParaRPr lang="ko-KR" altLang="en-US" sz="2000" dirty="0">
              <a:solidFill>
                <a:srgbClr val="332B5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5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2035477" y="1906286"/>
              <a:ext cx="85216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Q1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55022"/>
              </p:ext>
            </p:extLst>
          </p:nvPr>
        </p:nvGraphicFramePr>
        <p:xfrm>
          <a:off x="950742" y="1187326"/>
          <a:ext cx="8127999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095"/>
                <a:gridCol w="6460690"/>
                <a:gridCol w="996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>
                    <a:solidFill>
                      <a:srgbClr val="76466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개선 아이디어</a:t>
                      </a:r>
                      <a:endParaRPr lang="ko-KR" altLang="en-US" dirty="0"/>
                    </a:p>
                  </a:txBody>
                  <a:tcPr>
                    <a:solidFill>
                      <a:srgbClr val="76466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>
                    <a:solidFill>
                      <a:srgbClr val="76466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B0A1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1294E"/>
                          </a:solidFill>
                        </a:rPr>
                        <a:t>경과시간과 남은 지뢰 개수를 보여주는 </a:t>
                      </a:r>
                      <a:r>
                        <a:rPr lang="ko-KR" altLang="en-US" sz="1600" dirty="0" err="1" smtClean="0">
                          <a:solidFill>
                            <a:srgbClr val="31294E"/>
                          </a:solidFill>
                        </a:rPr>
                        <a:t>상태바</a:t>
                      </a:r>
                      <a:r>
                        <a:rPr lang="ko-KR" altLang="en-US" sz="1600" dirty="0" smtClean="0">
                          <a:solidFill>
                            <a:srgbClr val="31294E"/>
                          </a:solidFill>
                        </a:rPr>
                        <a:t> 기능추가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B0A1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B0A1B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E2DD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1294E"/>
                          </a:solidFill>
                        </a:rPr>
                        <a:t>자신의 기록을 따로 볼 수 있는 메뉴 추가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E2DD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2.5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E2DD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B0A1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1294E"/>
                          </a:solidFill>
                        </a:rPr>
                        <a:t>버튼 개수와 지뢰 개수를 사용자가 설정 할 수 있는 기능 추가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B0A1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B0A1B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E2DD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1294E"/>
                          </a:solidFill>
                        </a:rPr>
                        <a:t>게임 설명 메뉴 추가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E2DD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0.5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E2DD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B0A1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1294E"/>
                          </a:solidFill>
                        </a:rPr>
                        <a:t>지뢰가 터졌을 때 나오는 효과음 추가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B0A1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B0A1B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E2DD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1294E"/>
                          </a:solidFill>
                        </a:rPr>
                        <a:t>사용자 언어 설정 기능</a:t>
                      </a:r>
                      <a:r>
                        <a:rPr lang="ko-KR" altLang="en-US" sz="1600" baseline="0" dirty="0" smtClean="0">
                          <a:solidFill>
                            <a:srgbClr val="31294E"/>
                          </a:solidFill>
                        </a:rPr>
                        <a:t> 추가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E2DD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2.5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E2DD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B0A1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1294E"/>
                          </a:solidFill>
                        </a:rPr>
                        <a:t>글로벌 랭킹 기능 추가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B0A1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B0A1B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E2DD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1294E"/>
                          </a:solidFill>
                        </a:rPr>
                        <a:t>게임 머니 기능 추가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E2DD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E2DD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B0A1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1294E"/>
                          </a:solidFill>
                        </a:rPr>
                        <a:t>힌트 기능 추가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B0A1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B0A1B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E2DD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1294E"/>
                          </a:solidFill>
                        </a:rPr>
                        <a:t>로그인 기능 추가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E2DD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2.5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E2DD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B0A1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1294E"/>
                          </a:solidFill>
                        </a:rPr>
                        <a:t>게임 종료 시 모든 지뢰를 밝혀주는 기능 추가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B0A1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B0A1B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E2DD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1294E"/>
                          </a:solidFill>
                        </a:rPr>
                        <a:t>게임 중 </a:t>
                      </a:r>
                      <a:r>
                        <a:rPr lang="ko-KR" altLang="en-US" sz="1600" dirty="0" err="1" smtClean="0">
                          <a:solidFill>
                            <a:srgbClr val="31294E"/>
                          </a:solidFill>
                        </a:rPr>
                        <a:t>다시하기</a:t>
                      </a:r>
                      <a:r>
                        <a:rPr lang="ko-KR" altLang="en-US" sz="1600" dirty="0" smtClean="0">
                          <a:solidFill>
                            <a:srgbClr val="31294E"/>
                          </a:solidFill>
                        </a:rPr>
                        <a:t> 기능 추가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E2DD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1294E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31294E"/>
                        </a:solidFill>
                      </a:endParaRPr>
                    </a:p>
                  </a:txBody>
                  <a:tcPr anchor="ctr">
                    <a:solidFill>
                      <a:srgbClr val="E2DDE7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난이도 총</a:t>
                      </a:r>
                      <a:r>
                        <a:rPr lang="ko-KR" altLang="en-US" sz="16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점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6466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32B50"/>
                        </a:solidFill>
                      </a:endParaRPr>
                    </a:p>
                  </a:txBody>
                  <a:tcPr anchor="ctr">
                    <a:solidFill>
                      <a:srgbClr val="76466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64663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8269" y="4876800"/>
            <a:ext cx="8213647" cy="1122947"/>
          </a:xfrm>
          <a:prstGeom prst="rect">
            <a:avLst/>
          </a:prstGeom>
          <a:noFill/>
          <a:ln w="38100">
            <a:solidFill>
              <a:srgbClr val="3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9216189" y="5342021"/>
            <a:ext cx="457200" cy="120316"/>
          </a:xfrm>
          <a:prstGeom prst="rightArrow">
            <a:avLst/>
          </a:prstGeom>
          <a:solidFill>
            <a:srgbClr val="31294E"/>
          </a:solidFill>
          <a:ln>
            <a:solidFill>
              <a:srgbClr val="3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33810" y="5181600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rPr>
              <a:t>2</a:t>
            </a:r>
            <a:r>
              <a:rPr lang="ko-KR" altLang="en-US" dirty="0" smtClean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rPr>
              <a:t>차 개선 아이디어</a:t>
            </a:r>
          </a:p>
        </p:txBody>
      </p:sp>
    </p:spTree>
    <p:extLst>
      <p:ext uri="{BB962C8B-B14F-4D97-AF65-F5344CB8AC3E}">
        <p14:creationId xmlns:p14="http://schemas.microsoft.com/office/powerpoint/2010/main" val="29498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D506B"/>
            </a:gs>
            <a:gs pos="85000">
              <a:srgbClr val="332B50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529EDCA-0F2D-4B5F-A63C-A7505F0897FD}"/>
              </a:ext>
            </a:extLst>
          </p:cNvPr>
          <p:cNvSpPr txBox="1"/>
          <p:nvPr/>
        </p:nvSpPr>
        <p:spPr>
          <a:xfrm>
            <a:off x="3125932" y="3225944"/>
            <a:ext cx="594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EDE9EF"/>
                </a:solidFill>
                <a:latin typeface="HY바다M" pitchFamily="18" charset="-127"/>
                <a:ea typeface="HY바다M" pitchFamily="18" charset="-127"/>
              </a:rPr>
              <a:t>THANK YOU!</a:t>
            </a:r>
            <a:endParaRPr lang="ko-KR" altLang="en-US" sz="3200" dirty="0">
              <a:solidFill>
                <a:srgbClr val="EDE9EF"/>
              </a:solidFill>
              <a:latin typeface="HY바다M" pitchFamily="18" charset="-127"/>
              <a:ea typeface="HY바다M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84EF32C-3B26-4640-B0B4-B3A570E12CDF}"/>
              </a:ext>
            </a:extLst>
          </p:cNvPr>
          <p:cNvCxnSpPr>
            <a:cxnSpLocks/>
          </p:cNvCxnSpPr>
          <p:nvPr/>
        </p:nvCxnSpPr>
        <p:spPr>
          <a:xfrm>
            <a:off x="6342033" y="-69011"/>
            <a:ext cx="0" cy="2475781"/>
          </a:xfrm>
          <a:prstGeom prst="line">
            <a:avLst/>
          </a:prstGeom>
          <a:ln>
            <a:solidFill>
              <a:srgbClr val="C6AF7A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C3B905AC-A9E2-4284-8922-E641AF1D4936}"/>
              </a:ext>
            </a:extLst>
          </p:cNvPr>
          <p:cNvCxnSpPr>
            <a:cxnSpLocks/>
          </p:cNvCxnSpPr>
          <p:nvPr/>
        </p:nvCxnSpPr>
        <p:spPr>
          <a:xfrm>
            <a:off x="6099146" y="-69011"/>
            <a:ext cx="0" cy="2751826"/>
          </a:xfrm>
          <a:prstGeom prst="line">
            <a:avLst/>
          </a:prstGeom>
          <a:ln>
            <a:solidFill>
              <a:srgbClr val="C6AF7A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3273039C-0FB7-40EA-9041-AF3BBBB729DE}"/>
              </a:ext>
            </a:extLst>
          </p:cNvPr>
          <p:cNvCxnSpPr>
            <a:cxnSpLocks/>
          </p:cNvCxnSpPr>
          <p:nvPr/>
        </p:nvCxnSpPr>
        <p:spPr>
          <a:xfrm>
            <a:off x="5856258" y="-69011"/>
            <a:ext cx="0" cy="2130724"/>
          </a:xfrm>
          <a:prstGeom prst="line">
            <a:avLst/>
          </a:prstGeom>
          <a:ln>
            <a:solidFill>
              <a:srgbClr val="C6AF7A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2C05C8B-AE30-4EAF-B131-D68189DBEA73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30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Q2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940592" y="384377"/>
            <a:ext cx="669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2</a:t>
            </a:r>
            <a:r>
              <a:rPr lang="ko-KR" altLang="en-US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차 개선 아이디어 </a:t>
            </a:r>
            <a:r>
              <a:rPr lang="en-US" altLang="ko-KR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1 – </a:t>
            </a:r>
            <a:r>
              <a:rPr lang="ko-KR" altLang="en-US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로그인 기능 추가</a:t>
            </a:r>
            <a:endParaRPr lang="ko-KR" altLang="en-US" sz="2000" dirty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6236" y="986589"/>
            <a:ext cx="15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구현 코드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17" y="1661802"/>
            <a:ext cx="7049484" cy="4448796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53312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Q2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940592" y="384377"/>
            <a:ext cx="669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2</a:t>
            </a:r>
            <a:r>
              <a:rPr lang="ko-KR" altLang="en-US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차 개선 아이디어 </a:t>
            </a:r>
            <a:r>
              <a:rPr lang="en-US" altLang="ko-KR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1 – </a:t>
            </a:r>
            <a:r>
              <a:rPr lang="ko-KR" altLang="en-US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로그인 기능 추가</a:t>
            </a:r>
            <a:endParaRPr lang="ko-KR" altLang="en-US" sz="2000" dirty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6236" y="1297772"/>
            <a:ext cx="15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구현 화면</a:t>
            </a: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937" y="1957621"/>
            <a:ext cx="4444532" cy="3544822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9721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Q2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940591" y="384377"/>
            <a:ext cx="7248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2</a:t>
            </a:r>
            <a:r>
              <a:rPr lang="ko-KR" altLang="en-US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차 개선 아이디어 </a:t>
            </a:r>
            <a:r>
              <a:rPr lang="en-US" altLang="ko-KR" sz="2000" dirty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2</a:t>
            </a:r>
            <a:r>
              <a:rPr lang="en-US" altLang="ko-KR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 – </a:t>
            </a:r>
            <a:r>
              <a:rPr lang="ko-KR" altLang="en-US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게임 종료 시 모든 지뢰 밝혀주는 기능</a:t>
            </a:r>
            <a:endParaRPr lang="ko-KR" altLang="en-US" sz="2000" dirty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10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304" y="1453641"/>
            <a:ext cx="5075422" cy="1383749"/>
          </a:xfrm>
          <a:prstGeom prst="rect">
            <a:avLst/>
          </a:prstGeom>
          <a:ln>
            <a:noFill/>
          </a:ln>
          <a:effectLst>
            <a:softEdge rad="31750"/>
          </a:effectLst>
          <a:extLst/>
        </p:spPr>
      </p:pic>
      <p:sp>
        <p:nvSpPr>
          <p:cNvPr id="5" name="TextBox 4"/>
          <p:cNvSpPr txBox="1"/>
          <p:nvPr/>
        </p:nvSpPr>
        <p:spPr>
          <a:xfrm>
            <a:off x="5186236" y="986589"/>
            <a:ext cx="15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구현 코드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16" b="34773"/>
          <a:stretch/>
        </p:blipFill>
        <p:spPr bwMode="auto">
          <a:xfrm>
            <a:off x="3652304" y="2982259"/>
            <a:ext cx="5066226" cy="3259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216111" y="3978441"/>
            <a:ext cx="2136545" cy="19250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Q2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940591" y="384377"/>
            <a:ext cx="7248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2</a:t>
            </a:r>
            <a:r>
              <a:rPr lang="ko-KR" altLang="en-US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차 개선 아이디어 </a:t>
            </a:r>
            <a:r>
              <a:rPr lang="en-US" altLang="ko-KR" sz="2000" dirty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2</a:t>
            </a:r>
            <a:r>
              <a:rPr lang="en-US" altLang="ko-KR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 – </a:t>
            </a:r>
            <a:r>
              <a:rPr lang="ko-KR" altLang="en-US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게임 종료 시 모든 지뢰 밝혀주는 기능</a:t>
            </a:r>
            <a:endParaRPr lang="ko-KR" altLang="en-US" sz="2000" dirty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6236" y="1297772"/>
            <a:ext cx="15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구현 화면</a:t>
            </a:r>
          </a:p>
        </p:txBody>
      </p:sp>
      <p:pic>
        <p:nvPicPr>
          <p:cNvPr id="14" name="그림 13"/>
          <p:cNvPicPr/>
          <p:nvPr/>
        </p:nvPicPr>
        <p:blipFill>
          <a:blip r:embed="rId2"/>
          <a:stretch>
            <a:fillRect/>
          </a:stretch>
        </p:blipFill>
        <p:spPr>
          <a:xfrm>
            <a:off x="3017817" y="1897161"/>
            <a:ext cx="6174081" cy="338871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27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10556584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=""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=""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1997179" y="1905950"/>
              <a:ext cx="951646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31294E"/>
                  </a:solidFill>
                  <a:latin typeface="HY바다M" pitchFamily="18" charset="-127"/>
                  <a:ea typeface="HY바다M" pitchFamily="18" charset="-127"/>
                </a:rPr>
                <a:t>Q2</a:t>
              </a:r>
              <a:endParaRPr lang="ko-KR" altLang="en-US" sz="2800" dirty="0">
                <a:solidFill>
                  <a:srgbClr val="31294E"/>
                </a:solidFill>
                <a:latin typeface="HY바다M" pitchFamily="18" charset="-127"/>
                <a:ea typeface="HY바다M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940591" y="384377"/>
            <a:ext cx="7248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2</a:t>
            </a:r>
            <a:r>
              <a:rPr lang="ko-KR" altLang="en-US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차 개선 아이디어 </a:t>
            </a:r>
            <a:r>
              <a:rPr lang="en-US" altLang="ko-KR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3 – </a:t>
            </a:r>
            <a:r>
              <a:rPr lang="ko-KR" altLang="en-US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게임 중 </a:t>
            </a:r>
            <a:r>
              <a:rPr lang="ko-KR" altLang="en-US" sz="2000" dirty="0" err="1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다시하기</a:t>
            </a:r>
            <a:r>
              <a:rPr lang="ko-KR" altLang="en-US" sz="2000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 기능</a:t>
            </a:r>
            <a:endParaRPr lang="ko-KR" altLang="en-US" sz="2000" dirty="0">
              <a:solidFill>
                <a:srgbClr val="633A52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6044" y="1054892"/>
            <a:ext cx="15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633A52"/>
                </a:solidFill>
                <a:latin typeface="HY바다M" pitchFamily="18" charset="-127"/>
                <a:ea typeface="HY바다M" pitchFamily="18" charset="-127"/>
              </a:rPr>
              <a:t>구현 코드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38" y="1054892"/>
            <a:ext cx="6422104" cy="420303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/>
          <p:cNvPicPr/>
          <p:nvPr/>
        </p:nvPicPr>
        <p:blipFill>
          <a:blip r:embed="rId3"/>
          <a:stretch>
            <a:fillRect/>
          </a:stretch>
        </p:blipFill>
        <p:spPr>
          <a:xfrm>
            <a:off x="3195138" y="5632950"/>
            <a:ext cx="6422104" cy="758325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7" name="직사각형 16"/>
          <p:cNvSpPr/>
          <p:nvPr/>
        </p:nvSpPr>
        <p:spPr>
          <a:xfrm>
            <a:off x="3195138" y="4154905"/>
            <a:ext cx="6422104" cy="11030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764663"/>
            </a:solidFill>
            <a:latin typeface="HY바다M" pitchFamily="18" charset="-127"/>
            <a:ea typeface="HY바다M" pitchFamily="18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797</Words>
  <Application>Microsoft Office PowerPoint</Application>
  <PresentationFormat>사용자 지정</PresentationFormat>
  <Paragraphs>249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Windows User</cp:lastModifiedBy>
  <cp:revision>50</cp:revision>
  <dcterms:created xsi:type="dcterms:W3CDTF">2018-05-18T02:52:57Z</dcterms:created>
  <dcterms:modified xsi:type="dcterms:W3CDTF">2019-12-09T14:52:16Z</dcterms:modified>
</cp:coreProperties>
</file>