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9"/>
    <p:restoredTop sz="94689"/>
  </p:normalViewPr>
  <p:slideViewPr>
    <p:cSldViewPr snapToGrid="0" snapToObjects="1">
      <p:cViewPr varScale="1">
        <p:scale>
          <a:sx n="102" d="100"/>
          <a:sy n="102" d="100"/>
        </p:scale>
        <p:origin x="22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FC5D9-3D2D-E64B-A34D-FEE0659B4DD8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DF662-E4DC-0E4D-BC2E-183D441DB9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989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hu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fhub.dev/google/tfjs-model/movenet/singlepose/thunder/3" TargetMode="External"/><Relationship Id="rId4" Type="http://schemas.openxmlformats.org/officeDocument/2006/relationships/hyperlink" Target="https://tfhub.dev/google/tfjs-model/movenet/singlepose/lightning/3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yondminds.ai/blog/an-overview-of-human-pose-estimation-with-deep-learning/#:~:text=Multi%2DPerson%20Pose%20Estimation&amp;text=This%20method%20is%20known%20as,as%20the%20bottom%2Dup%20approach" TargetMode="External"/><Relationship Id="rId7" Type="http://schemas.openxmlformats.org/officeDocument/2006/relationships/hyperlink" Target="https://github.com/tensorflow/models/tree/master/research/object_detect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abs/1904.07850" TargetMode="External"/><Relationship Id="rId5" Type="http://schemas.openxmlformats.org/officeDocument/2006/relationships/hyperlink" Target="https://stackoverflow.com/questions/56004483/what-is-a-multi-headed-model-and-what-exactly-is-a-head-in-a-model/56004582" TargetMode="External"/><Relationship Id="rId4" Type="http://schemas.openxmlformats.org/officeDocument/2006/relationships/hyperlink" Target="https://en.wikipedia.org/wiki/Feature_extraction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2.0314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#hom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OpenCV library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활용하여 몇몇 포인트</a:t>
            </a:r>
            <a:endParaRPr kumimoji="1" lang="en-US" altLang="ko-KR" dirty="0"/>
          </a:p>
          <a:p>
            <a:r>
              <a:rPr kumimoji="1" lang="ko-KR" altLang="en-US" dirty="0"/>
              <a:t>들의 </a:t>
            </a:r>
            <a:r>
              <a:rPr kumimoji="1" lang="en-US" altLang="ko-KR" dirty="0"/>
              <a:t>optical flow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그린 모습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DF662-E4DC-0E4D-BC2E-183D441DB97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031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ultra fast and accurate model that detects 17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body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is offered on </a:t>
            </a:r>
            <a:r>
              <a:rPr lang="en" altLang="ko-Kore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TF Hub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two variants, known as </a:t>
            </a:r>
            <a:r>
              <a:rPr lang="en" altLang="ko-Kore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Lightning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" altLang="ko-Kore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Thunder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Lightning is intended for latency-critical applications,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Thunder is intended for applications that require high accuracy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Both models run faster than real time (30+ FPS) on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modern desktops, laptops, and phones,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proves crucial for live fitness, sports, and health applications</a:t>
            </a:r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achieved by running the model completely client-side,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browser using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TensorFlow.js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no server calls needed after the initial page load and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dependencies to install.</a:t>
            </a:r>
          </a:p>
          <a:p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DF662-E4DC-0E4D-BC2E-183D441DB97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63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Both models run faster than real time (30+ FPS) on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modern desktops, laptops, and phones,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proves crucial for live fitness, sports, and health applications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DF662-E4DC-0E4D-BC2E-183D441DB97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09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 </a:t>
            </a:r>
            <a:r>
              <a:rPr lang="en" altLang="ko-Kore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bottom-up estimation model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using heatmaps to accurately localize human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architecture consists of two components: a </a:t>
            </a:r>
            <a:r>
              <a:rPr lang="en" altLang="ko-Kore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feature extractor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 set of </a:t>
            </a:r>
            <a:r>
              <a:rPr lang="en" altLang="ko-Kore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prediction heads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prediction scheme loosely follows </a:t>
            </a:r>
            <a:r>
              <a:rPr lang="en" altLang="ko-Kore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CenterNet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notable changes that improve both speed and accuracy.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models are trained using the </a:t>
            </a:r>
            <a:r>
              <a:rPr lang="en" altLang="ko-Kore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TensorFlow Object Detection API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DF662-E4DC-0E4D-BC2E-183D441DB97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004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feature extractor in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MobileNetV2 with an attached </a:t>
            </a:r>
            <a:r>
              <a:rPr lang="en" altLang="ko-Kore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feature pyramid network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(FPN),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allows for a high resolution (output stride 4), semantically rich feature map output.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four prediction heads attached to the feature extractor,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 for densely predicting a Person center heatmap,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regression field,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heatmap, 2D per-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offset field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DF662-E4DC-0E4D-BC2E-183D441DB97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95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This is </a:t>
            </a:r>
            <a:r>
              <a:rPr kumimoji="1" lang="en-US" altLang="ko-Kore-KR" dirty="0" err="1"/>
              <a:t>movenet</a:t>
            </a:r>
            <a:r>
              <a:rPr kumimoji="1" lang="en-US" altLang="ko-Kore-KR" dirty="0"/>
              <a:t> architecture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DF662-E4DC-0E4D-BC2E-183D441DB97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154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these predictions are computed in parallel, 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can gain insight into the model’s operation by considering the following sequence of operation: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DF662-E4DC-0E4D-BC2E-183D441DB97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979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DF662-E4DC-0E4D-BC2E-183D441DB97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8290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trained on two datasets: </a:t>
            </a:r>
            <a:r>
              <a:rPr lang="en" altLang="ko-Kore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COCO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an internal Google dataset called Active.</a:t>
            </a:r>
          </a:p>
          <a:p>
            <a:r>
              <a:rPr kumimoji="1" lang="en" altLang="ko-Kore-KR" dirty="0"/>
              <a:t>The characteristics of each data set are as follows: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DF662-E4DC-0E4D-BC2E-183D441DB97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62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49922-8A39-ED40-B954-3547F4EF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9FC3F-4630-B64A-BC76-FA6919480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196A4-EC66-194A-94B3-E8D893DB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B4002-CCAE-FE4B-9428-E0D04117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CDF7B-190D-6447-ADCF-FD628ABE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804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3C856-0D11-CF47-9893-B8DF603A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70807F-45F2-1340-B747-782BBB5C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9E795-015B-DC4D-A8B9-E2A1AC73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B26BE-B281-EE48-BD46-90F51762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54C9C-0B3E-F640-9ECC-CA26DB72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16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547B18-9603-C845-A92C-849913B2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5AD0E-21F0-7645-ABB8-F2B10669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1FFC8-A07C-E34C-8CFF-BA740C4E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D8742-7F22-E74A-9C80-8409F6CC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10A8F-2CE2-7F49-B987-29EA7486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92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5A073-975A-CC46-8424-333C5347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1322F-DC63-C84D-BF3F-4C2A56CE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4E9FF-2522-EF4E-88D7-41CC1AD8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F2346-FCC9-3A46-A75A-33EB4557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6D9FD-AFC4-0941-B9D9-C41963C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48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60186-994E-ED49-AEA2-9A61992C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4B0E3-04BF-3546-A246-1268D7FF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B0DA4-9173-0043-9825-FF62A213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A5932-F9D7-1647-B43C-B4FF795D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A1A89-5BAA-7A41-A4C6-0E575B6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429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C5C9B-236B-284B-9E3B-7A63AA6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1FDA7-DB40-5547-84BA-1DCE933F5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0AF9D-9B4A-654E-96EC-8A6F5A55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A0CA4-E28F-E64B-95EE-B591DADA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50669-3763-214F-B821-C81B21B8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18B14-A82F-0940-B269-8E2E8E97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0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EC33A-AA06-2647-834E-C4DD6A56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EFC4F-5CF3-614D-9620-7276E7AF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6D77ED-DC3F-6E4F-BFBC-AD7785B8E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0ED006-0B2D-9D4C-999E-9A915CC81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C05E16-49EB-CF4E-AD8B-C1D5026E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07D16B-CF68-9A46-B015-EE91C59A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3C460A-6BDF-2E41-8E9D-B471B244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7CD036-A14C-AF4E-A31B-50019DB9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63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269EE-1C59-F94E-B47C-0A67223C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220FC7-9BDE-4D42-A00D-742D2036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7F1992-536B-664E-A0B0-FC0F96DF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CBB93-945C-DD44-9955-3E03FF57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923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82FF0-A07D-C941-8502-E28E9C07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F20E42-CFEC-0F49-B7F3-61BE920D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D6FF9-7CD6-7D4C-B7EF-D1085BAA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776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6BC94-F8D7-7742-816B-8029E44C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DB304-9FB6-D141-9928-58F881A5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CE3CE-3E3D-854E-835A-31D69ECA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66BE9-4881-2B40-9E93-AB080BE4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A8CC2-7532-754F-9912-3BBCE7A0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242DD-A7AA-A240-92CA-F88DE261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355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F614C-727E-2F44-813F-27AFCB0E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456CC6-7137-DB4B-88C2-1EDF9150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0ED6A-9E2C-994C-81E5-739E4B9E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ACCA2-C766-954C-AD80-D386B2DB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2658B-0B96-2D41-8FFF-5B6F4A90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4ACE0-577C-F24D-8F8B-3BAECE87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81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923187-8D7F-5140-A0AA-36CAE4AF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BBE36-7EAC-A744-9014-9342B6E72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EADDF-8B62-9E4E-BBC0-C910598E6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7D09-B2F8-1246-A5B7-1A29C7468002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3DFCC-1493-CE49-A560-BFA94982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26004-0B53-E84D-AB25-15E5BF5D6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F1CD-AD98-3041-A570-03F90813F5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758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#ho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utorials.pytorch.kr/beginner/basics/tensorqs_tutoria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tfjs-models/demos/pose-detection/index.html?model=move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cludehealth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yondminds.ai/blog/an-overview-of-human-pose-estimation-with-deep-learning/#:~:text=Multi%2DPerson%20Pose%20Estimation&amp;text=This%20method%20is%20known%20as,as%20the%20bottom%2Dup%20approach" TargetMode="External"/><Relationship Id="rId7" Type="http://schemas.openxmlformats.org/officeDocument/2006/relationships/hyperlink" Target="https://github.com/tensorflow/models/tree/master/research/object_dete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4.07850" TargetMode="External"/><Relationship Id="rId5" Type="http://schemas.openxmlformats.org/officeDocument/2006/relationships/hyperlink" Target="https://stackoverflow.com/questions/56004483/what-is-a-multi-headed-model-and-what-exactly-is-a-head-in-a-model/56004582" TargetMode="External"/><Relationship Id="rId4" Type="http://schemas.openxmlformats.org/officeDocument/2006/relationships/hyperlink" Target="https://en.wikipedia.org/wiki/Feature_extra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2.031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BF00-503D-2E49-A95D-EE023176E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22-02-11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F9C85-3058-C44A-9309-5D0684581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Behavior team </a:t>
            </a:r>
            <a:r>
              <a:rPr kumimoji="1" lang="en-US" altLang="ko-Kore-KR" dirty="0" err="1"/>
              <a:t>HyungkyuKim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39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641C6-2C5D-734A-B9DE-8F413492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sequence of operation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0CA12-B1CF-094F-9648-EC6F6466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" altLang="ko-Kore-KR" dirty="0"/>
              <a:t>Step 1: The person center heatmap is used to identify the centers of all individuals in the frame, defined as the arithmetic mean of all </a:t>
            </a:r>
            <a:r>
              <a:rPr lang="en" altLang="ko-Kore-KR" dirty="0" err="1"/>
              <a:t>keypoints</a:t>
            </a:r>
            <a:r>
              <a:rPr lang="en" altLang="ko-Kore-KR" dirty="0"/>
              <a:t> belonging to a person. The location with the highest score (weighted by the inverse-distance from the frame center) is selected.</a:t>
            </a:r>
            <a:br>
              <a:rPr lang="en" altLang="ko-Kore-KR" dirty="0"/>
            </a:br>
            <a:endParaRPr lang="en" altLang="ko-Kore-KR" dirty="0"/>
          </a:p>
          <a:p>
            <a:r>
              <a:rPr lang="en" altLang="ko-Kore-KR" dirty="0"/>
              <a:t>Step 2: An initial set of </a:t>
            </a:r>
            <a:r>
              <a:rPr lang="en" altLang="ko-Kore-KR" dirty="0" err="1"/>
              <a:t>keypoints</a:t>
            </a:r>
            <a:r>
              <a:rPr lang="en" altLang="ko-Kore-KR" dirty="0"/>
              <a:t> for the person is produced by slicing the </a:t>
            </a:r>
            <a:r>
              <a:rPr lang="en" altLang="ko-Kore-KR" dirty="0" err="1"/>
              <a:t>keypoint</a:t>
            </a:r>
            <a:r>
              <a:rPr lang="en" altLang="ko-Kore-KR" dirty="0"/>
              <a:t> regression output from the pixel corresponding to the object center. Since this is a </a:t>
            </a:r>
            <a:r>
              <a:rPr lang="en" altLang="ko-Kore-KR" i="1" dirty="0"/>
              <a:t>center-out</a:t>
            </a:r>
            <a:r>
              <a:rPr lang="en" altLang="ko-Kore-KR" dirty="0"/>
              <a:t> prediction – which must operate over different scales – the quality of regressed </a:t>
            </a:r>
            <a:r>
              <a:rPr lang="en" altLang="ko-Kore-KR" dirty="0" err="1"/>
              <a:t>keypoints</a:t>
            </a:r>
            <a:r>
              <a:rPr lang="en" altLang="ko-Kore-KR" dirty="0"/>
              <a:t> will not be very accurate.</a:t>
            </a:r>
            <a:br>
              <a:rPr lang="en" altLang="ko-Kore-KR" dirty="0"/>
            </a:br>
            <a:endParaRPr lang="en" altLang="ko-Kore-KR" dirty="0"/>
          </a:p>
          <a:p>
            <a:r>
              <a:rPr lang="en" altLang="ko-Kore-KR" dirty="0"/>
              <a:t>Step 3: Each pixel in the </a:t>
            </a:r>
            <a:r>
              <a:rPr lang="en" altLang="ko-Kore-KR" dirty="0" err="1"/>
              <a:t>keypoint</a:t>
            </a:r>
            <a:r>
              <a:rPr lang="en" altLang="ko-Kore-KR" dirty="0"/>
              <a:t> heatmap is multiplied by a weight which is inversely proportional to the distance from the corresponding regressed </a:t>
            </a:r>
            <a:r>
              <a:rPr lang="en" altLang="ko-Kore-KR" dirty="0" err="1"/>
              <a:t>keypoint</a:t>
            </a:r>
            <a:r>
              <a:rPr lang="en" altLang="ko-Kore-KR" dirty="0"/>
              <a:t>. This ensures that we do not accept </a:t>
            </a:r>
            <a:r>
              <a:rPr lang="en" altLang="ko-Kore-KR" dirty="0" err="1"/>
              <a:t>keypoints</a:t>
            </a:r>
            <a:r>
              <a:rPr lang="en" altLang="ko-Kore-KR" dirty="0"/>
              <a:t> from background people, since they typically will not be in the proximity of regressed </a:t>
            </a:r>
            <a:r>
              <a:rPr lang="en" altLang="ko-Kore-KR" dirty="0" err="1"/>
              <a:t>keypoints</a:t>
            </a:r>
            <a:r>
              <a:rPr lang="en" altLang="ko-Kore-KR" dirty="0"/>
              <a:t>, and hence will have low resulting scores.</a:t>
            </a:r>
            <a:br>
              <a:rPr lang="en" altLang="ko-Kore-KR" dirty="0"/>
            </a:br>
            <a:endParaRPr lang="en" altLang="ko-Kore-KR" dirty="0"/>
          </a:p>
          <a:p>
            <a:r>
              <a:rPr lang="en" altLang="ko-Kore-KR" dirty="0"/>
              <a:t>Step 4: The final set of </a:t>
            </a:r>
            <a:r>
              <a:rPr lang="en" altLang="ko-Kore-KR" dirty="0" err="1"/>
              <a:t>keypoint</a:t>
            </a:r>
            <a:r>
              <a:rPr lang="en" altLang="ko-Kore-KR" dirty="0"/>
              <a:t> predictions are selected by retrieving the coordinates of the maximum heatmap values in each </a:t>
            </a:r>
            <a:r>
              <a:rPr lang="en" altLang="ko-Kore-KR" dirty="0" err="1"/>
              <a:t>keypoint</a:t>
            </a:r>
            <a:r>
              <a:rPr lang="en" altLang="ko-Kore-KR" dirty="0"/>
              <a:t> channel. The local 2D offset predictions are then added to these coordinates to give refined estimates. See the figure below which illustrates these four steps.</a:t>
            </a:r>
          </a:p>
        </p:txBody>
      </p:sp>
    </p:spTree>
    <p:extLst>
      <p:ext uri="{BB962C8B-B14F-4D97-AF65-F5344CB8AC3E}">
        <p14:creationId xmlns:p14="http://schemas.microsoft.com/office/powerpoint/2010/main" val="79180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46CDA-B7E6-2D46-83BF-D02068CB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MoveNet</a:t>
            </a:r>
            <a:r>
              <a:rPr kumimoji="1" lang="en-US" altLang="ko-Kore-KR" dirty="0"/>
              <a:t> Pose-processing steps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704BA4-6427-974E-BD51-3BE0C55FC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4425" y="1690688"/>
            <a:ext cx="7423150" cy="4375522"/>
          </a:xfrm>
        </p:spPr>
      </p:pic>
    </p:spTree>
    <p:extLst>
      <p:ext uri="{BB962C8B-B14F-4D97-AF65-F5344CB8AC3E}">
        <p14:creationId xmlns:p14="http://schemas.microsoft.com/office/powerpoint/2010/main" val="17659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63527-B2DF-8E4E-93BE-7D9B0944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Training Datasets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7A74E-2421-FD49-8798-6F057F01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 err="1"/>
              <a:t>MoveNet</a:t>
            </a:r>
            <a:r>
              <a:rPr lang="en" altLang="ko-Kore-KR" dirty="0"/>
              <a:t> was trained on two datasets</a:t>
            </a:r>
          </a:p>
          <a:p>
            <a:pPr lvl="1"/>
            <a:r>
              <a:rPr lang="en" altLang="ko-Kore-KR" u="sng" dirty="0">
                <a:hlinkClick r:id="rId3"/>
              </a:rPr>
              <a:t>COCO</a:t>
            </a:r>
            <a:r>
              <a:rPr lang="en" altLang="ko-Kore-KR" dirty="0"/>
              <a:t> </a:t>
            </a:r>
          </a:p>
          <a:p>
            <a:pPr lvl="2"/>
            <a:r>
              <a:rPr lang="en" altLang="ko-Kore-KR" dirty="0"/>
              <a:t>standard benchmark dataset for detection</a:t>
            </a:r>
          </a:p>
          <a:p>
            <a:pPr lvl="2"/>
            <a:r>
              <a:rPr lang="en" altLang="ko-Kore-KR" dirty="0"/>
              <a:t>due to its scene and scale diversity</a:t>
            </a:r>
          </a:p>
          <a:p>
            <a:pPr lvl="2"/>
            <a:r>
              <a:rPr lang="en" altLang="ko-Kore-KR" dirty="0"/>
              <a:t>it is not suitable for fitness and dance applications</a:t>
            </a:r>
          </a:p>
          <a:p>
            <a:pPr lvl="1"/>
            <a:r>
              <a:rPr lang="en" altLang="ko-Kore-KR" dirty="0"/>
              <a:t>internal Google dataset called Active</a:t>
            </a:r>
          </a:p>
          <a:p>
            <a:pPr lvl="2"/>
            <a:r>
              <a:rPr lang="en" altLang="ko-Kore-KR" dirty="0"/>
              <a:t>produced by labeling </a:t>
            </a:r>
            <a:r>
              <a:rPr lang="en" altLang="ko-Kore-KR" dirty="0" err="1"/>
              <a:t>keypoints</a:t>
            </a:r>
            <a:r>
              <a:rPr lang="en" altLang="ko-Kore-KR" dirty="0"/>
              <a:t> (adopting COCO’s standard 17 body </a:t>
            </a:r>
            <a:r>
              <a:rPr lang="en" altLang="ko-Kore-KR" dirty="0" err="1"/>
              <a:t>keypoints</a:t>
            </a:r>
            <a:r>
              <a:rPr lang="en" altLang="ko-Kore-KR" dirty="0"/>
              <a:t>)</a:t>
            </a:r>
          </a:p>
          <a:p>
            <a:pPr lvl="2"/>
            <a:r>
              <a:rPr kumimoji="1" lang="en" altLang="ko-Kore-KR" dirty="0"/>
              <a:t>Train by selecting no more than 3 frames from each video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4328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A75D5-F391-B444-A214-05992933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‘</a:t>
            </a:r>
            <a:r>
              <a:rPr kumimoji="1" lang="en-US" altLang="ko-Kore-KR" dirty="0"/>
              <a:t>About </a:t>
            </a:r>
            <a:r>
              <a:rPr kumimoji="1" lang="en-US" altLang="ko-Kore-KR" dirty="0" err="1"/>
              <a:t>Pytorch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6D58B-4944-714A-BE8D-06E85C50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Package(more detail: </a:t>
            </a:r>
            <a:r>
              <a:rPr lang="en" altLang="ko-Kore-KR" sz="2000" dirty="0">
                <a:hlinkClick r:id="rId2"/>
              </a:rPr>
              <a:t>https://tutorials.pytorch.kr/beginner/basics/tensorqs_tutorial.html</a:t>
            </a:r>
            <a:r>
              <a:rPr kumimoji="1" lang="en-US" altLang="ko-Kore-KR" sz="2000" dirty="0"/>
              <a:t>)</a:t>
            </a:r>
            <a:endParaRPr kumimoji="1" lang="en-US" altLang="ko-Kore-KR" sz="1200" dirty="0"/>
          </a:p>
          <a:p>
            <a:endParaRPr kumimoji="1" lang="en-US" altLang="ko-Kore-KR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07C3CB1-B4C8-B54A-B4EE-5FF5F1128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153444"/>
            <a:ext cx="4572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7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26F32-E1E4-F348-8CA7-DC70AA65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‘</a:t>
            </a:r>
            <a:r>
              <a:rPr kumimoji="1" lang="en-US" altLang="ko-Kore-KR" dirty="0"/>
              <a:t>About Tensor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A3FE3-EB95-D846-85E6-791C877E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A tensor is a special data structure very similar to an array or matrix.</a:t>
            </a:r>
          </a:p>
          <a:p>
            <a:r>
              <a:rPr kumimoji="1" lang="en" altLang="ko-Kore-KR" dirty="0" err="1"/>
              <a:t>PyTorch</a:t>
            </a:r>
            <a:r>
              <a:rPr kumimoji="1" lang="en" altLang="ko-Kore-KR" dirty="0"/>
              <a:t> uses tensors to encode model inputs and outputs, and model parameters.</a:t>
            </a:r>
          </a:p>
          <a:p>
            <a:r>
              <a:rPr kumimoji="1" lang="en" altLang="ko-Kore-KR" dirty="0"/>
              <a:t>Tensors are similar to NumPy's </a:t>
            </a:r>
            <a:r>
              <a:rPr kumimoji="1" lang="en" altLang="ko-Kore-KR" dirty="0" err="1"/>
              <a:t>ndarray</a:t>
            </a:r>
            <a:r>
              <a:rPr kumimoji="1" lang="en" altLang="ko-Kore-KR" dirty="0"/>
              <a:t>, except that tensors can run on a GPU or other hardware accelerator.</a:t>
            </a:r>
          </a:p>
          <a:p>
            <a:r>
              <a:rPr kumimoji="1" lang="en" altLang="ko-Kore-KR" dirty="0"/>
              <a:t>A tensor is an n-dimensional array</a:t>
            </a:r>
          </a:p>
          <a:p>
            <a:r>
              <a:rPr kumimoji="1" lang="en" altLang="ko-Kore-KR" dirty="0"/>
              <a:t>Tensors can track computational graphs and gradients.</a:t>
            </a:r>
          </a:p>
          <a:p>
            <a:r>
              <a:rPr kumimoji="1" lang="en" altLang="ko-Kore-KR" dirty="0"/>
              <a:t>Also useful as a general tool for scientific calculations</a:t>
            </a:r>
          </a:p>
          <a:p>
            <a:r>
              <a:rPr kumimoji="1" lang="en" altLang="ko-Kore-KR" dirty="0" err="1"/>
              <a:t>PyTorch</a:t>
            </a:r>
            <a:r>
              <a:rPr kumimoji="1" lang="en" altLang="ko-Kore-KR" dirty="0"/>
              <a:t> tensors can use GPUs to accelerate numerical operations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811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EBB0D-8A40-B541-9959-E52FBB48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‘</a:t>
            </a:r>
            <a:r>
              <a:rPr kumimoji="1" lang="en-US" altLang="ko-Kore-KR" dirty="0"/>
              <a:t>Example step1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1B80-D6B2-1E40-85D5-8A42BEB9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Pytorch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ym typeface="Wingdings" pitchFamily="2" charset="2"/>
              </a:rPr>
              <a:t> tensor</a:t>
            </a:r>
            <a:r>
              <a:rPr kumimoji="1" lang="ko-KR" altLang="en-US" dirty="0">
                <a:sym typeface="Wingdings" pitchFamily="2" charset="2"/>
              </a:rPr>
              <a:t> 선언 및 자동 미분을 통해 학습하는 구조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ore-KR" dirty="0">
                <a:sym typeface="Wingdings" pitchFamily="2" charset="2"/>
              </a:rPr>
              <a:t>Linear Regression</a:t>
            </a:r>
            <a:r>
              <a:rPr kumimoji="1" lang="ko-KR" altLang="en-US" dirty="0">
                <a:sym typeface="Wingdings" pitchFamily="2" charset="2"/>
              </a:rPr>
              <a:t>의 기본 가설인 </a:t>
            </a:r>
            <a:r>
              <a:rPr kumimoji="1" lang="en-US" altLang="ko-KR" dirty="0">
                <a:sym typeface="Wingdings" pitchFamily="2" charset="2"/>
              </a:rPr>
              <a:t>y = </a:t>
            </a:r>
            <a:r>
              <a:rPr kumimoji="1" lang="en-US" altLang="ko-KR" dirty="0" err="1">
                <a:sym typeface="Wingdings" pitchFamily="2" charset="2"/>
              </a:rPr>
              <a:t>Wx</a:t>
            </a:r>
            <a:r>
              <a:rPr kumimoji="1" lang="en-US" altLang="ko-KR" dirty="0">
                <a:sym typeface="Wingdings" pitchFamily="2" charset="2"/>
              </a:rPr>
              <a:t> + b</a:t>
            </a:r>
            <a:r>
              <a:rPr kumimoji="1" lang="ko-KR" altLang="en-US" dirty="0">
                <a:sym typeface="Wingdings" pitchFamily="2" charset="2"/>
              </a:rPr>
              <a:t>에서 우리가 구하고자 하는 </a:t>
            </a:r>
            <a:r>
              <a:rPr kumimoji="1" lang="en-US" altLang="ko-KR" dirty="0">
                <a:sym typeface="Wingdings" pitchFamily="2" charset="2"/>
              </a:rPr>
              <a:t>W and b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Tensor</a:t>
            </a:r>
            <a:r>
              <a:rPr kumimoji="1" lang="ko-Kore-KR" altLang="en-US" dirty="0">
                <a:sym typeface="Wingdings" pitchFamily="2" charset="2"/>
              </a:rPr>
              <a:t>로</a:t>
            </a:r>
            <a:r>
              <a:rPr kumimoji="1" lang="ko-KR" altLang="en-US" dirty="0">
                <a:sym typeface="Wingdings" pitchFamily="2" charset="2"/>
              </a:rPr>
              <a:t> 초기화 해줌</a:t>
            </a:r>
            <a:r>
              <a:rPr kumimoji="1" lang="en-US" altLang="ko-KR" dirty="0">
                <a:sym typeface="Wingdings" pitchFamily="2" charset="2"/>
              </a:rPr>
              <a:t>!</a:t>
            </a:r>
          </a:p>
          <a:p>
            <a:r>
              <a:rPr kumimoji="1" lang="en-US" altLang="ko-KR" dirty="0" err="1">
                <a:sym typeface="Wingdings" pitchFamily="2" charset="2"/>
              </a:rPr>
              <a:t>Require_grad</a:t>
            </a:r>
            <a:r>
              <a:rPr kumimoji="1" lang="en-US" altLang="ko-KR" dirty="0">
                <a:sym typeface="Wingdings" pitchFamily="2" charset="2"/>
              </a:rPr>
              <a:t> = True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갖는 </a:t>
            </a:r>
            <a:r>
              <a:rPr kumimoji="1" lang="en-US" altLang="ko-KR" dirty="0">
                <a:sym typeface="Wingdings" pitchFamily="2" charset="2"/>
              </a:rPr>
              <a:t>2</a:t>
            </a:r>
            <a:r>
              <a:rPr kumimoji="1" lang="ko-KR" altLang="en-US" dirty="0">
                <a:sym typeface="Wingdings" pitchFamily="2" charset="2"/>
              </a:rPr>
              <a:t>개의 </a:t>
            </a:r>
            <a:r>
              <a:rPr kumimoji="1" lang="en-US" altLang="ko-KR" dirty="0">
                <a:sym typeface="Wingdings" pitchFamily="2" charset="2"/>
              </a:rPr>
              <a:t>tensor W</a:t>
            </a:r>
            <a:r>
              <a:rPr kumimoji="1" lang="ko-KR" altLang="en-US" dirty="0">
                <a:sym typeface="Wingdings" pitchFamily="2" charset="2"/>
              </a:rPr>
              <a:t>와 </a:t>
            </a:r>
            <a:r>
              <a:rPr kumimoji="1" lang="en-US" altLang="ko-KR" dirty="0">
                <a:sym typeface="Wingdings" pitchFamily="2" charset="2"/>
              </a:rPr>
              <a:t>b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만듭니다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r>
              <a:rPr kumimoji="1" lang="ko-KR" altLang="en-US" dirty="0">
                <a:sym typeface="Wingdings" pitchFamily="2" charset="2"/>
              </a:rPr>
              <a:t>손실 함수는 </a:t>
            </a:r>
            <a:r>
              <a:rPr kumimoji="1" lang="ko-KR" altLang="en-US" dirty="0" err="1">
                <a:sym typeface="Wingdings" pitchFamily="2" charset="2"/>
              </a:rPr>
              <a:t>평균제곱</a:t>
            </a:r>
            <a:r>
              <a:rPr kumimoji="1" lang="ko-KR" altLang="en-US" dirty="0">
                <a:sym typeface="Wingdings" pitchFamily="2" charset="2"/>
              </a:rPr>
              <a:t> 오차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optimizer</a:t>
            </a:r>
            <a:r>
              <a:rPr kumimoji="1" lang="ko-KR" altLang="en-US" dirty="0">
                <a:sym typeface="Wingdings" pitchFamily="2" charset="2"/>
              </a:rPr>
              <a:t>는 </a:t>
            </a:r>
            <a:r>
              <a:rPr kumimoji="1" lang="en-US" altLang="ko-KR" dirty="0">
                <a:sym typeface="Wingdings" pitchFamily="2" charset="2"/>
              </a:rPr>
              <a:t>SGD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사용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손실함수는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실제값과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예측값의</a:t>
            </a:r>
            <a:r>
              <a:rPr kumimoji="1" lang="ko-KR" altLang="en-US" dirty="0">
                <a:sym typeface="Wingdings" pitchFamily="2" charset="2"/>
              </a:rPr>
              <a:t> 차이를 수치화 해주는 함수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ko-KR" altLang="en-US" dirty="0">
                <a:sym typeface="Wingdings" pitchFamily="2" charset="2"/>
              </a:rPr>
              <a:t>오차가 큼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손실 함수의 값이 큼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ko-KR" altLang="en-US" dirty="0" err="1">
                <a:sym typeface="Wingdings" pitchFamily="2" charset="2"/>
              </a:rPr>
              <a:t>선형회귀란</a:t>
            </a:r>
            <a:r>
              <a:rPr kumimoji="1" lang="ko-KR" altLang="en-US" dirty="0">
                <a:sym typeface="Wingdings" pitchFamily="2" charset="2"/>
              </a:rPr>
              <a:t> 손실 함수의 값을 최소화 하는 </a:t>
            </a:r>
            <a:r>
              <a:rPr kumimoji="1" lang="en-US" altLang="ko-KR" dirty="0">
                <a:sym typeface="Wingdings" pitchFamily="2" charset="2"/>
              </a:rPr>
              <a:t>W, b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찾아가는 것이 목적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ko-KR" altLang="en-US" dirty="0">
                <a:sym typeface="Wingdings" pitchFamily="2" charset="2"/>
              </a:rPr>
              <a:t>일반적으로 회귀 문제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평균 제곱 오차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분류 문제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크로스 엔트로피 사용</a:t>
            </a: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352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439ED-B67E-1F4E-8D18-97D5D1C2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‘</a:t>
            </a:r>
            <a:r>
              <a:rPr kumimoji="1" lang="ko-Kore-KR" altLang="en-US" dirty="0"/>
              <a:t>손실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E186F-0A6B-084A-8181-7B386C45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ore-KR" altLang="en-US" dirty="0"/>
              <a:t>손실함수를</a:t>
            </a:r>
            <a:r>
              <a:rPr kumimoji="1" lang="ko-KR" altLang="en-US" dirty="0"/>
              <a:t> 줄여나가면서 학습하는 방법은 어떤 </a:t>
            </a:r>
            <a:r>
              <a:rPr kumimoji="1" lang="en-US" altLang="ko-KR" dirty="0"/>
              <a:t>optimizer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사용하느냐에 따라 달라짐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Optimizer</a:t>
            </a:r>
            <a:r>
              <a:rPr kumimoji="1" lang="ko-KR" altLang="en-US" dirty="0"/>
              <a:t>란 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 err="1"/>
              <a:t>학습데이터</a:t>
            </a:r>
            <a:r>
              <a:rPr kumimoji="1" lang="ko-KR" altLang="en-US" dirty="0"/>
              <a:t> 셋을 이용하여 모델을 학습 할 때 데이터의 실제 결과와 모델이 예측한 결과를 기반으로 잘 줄일 수 있게 만들어주는 역할을 하는 것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딥러닝에서</a:t>
            </a:r>
            <a:r>
              <a:rPr kumimoji="1" lang="ko-KR" altLang="en-US" dirty="0"/>
              <a:t> 모델을 학습시킨다 라는 말은 최적화 태스크를 수행하는 것과 같음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이때 </a:t>
            </a:r>
            <a:r>
              <a:rPr kumimoji="1" lang="ko-KR" altLang="en-US" dirty="0" err="1"/>
              <a:t>최적화란</a:t>
            </a:r>
            <a:r>
              <a:rPr kumimoji="1" lang="ko-KR" altLang="en-US" dirty="0"/>
              <a:t> 손실 함수의 최솟값을 찾아내는 과정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최적화는 각 학습 단계에서 오류를 줄이기 위해 모델 매개변수를 조정하는 과정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경사하강법</a:t>
            </a:r>
            <a:r>
              <a:rPr kumimoji="1" lang="en-US" altLang="ko-KR" dirty="0"/>
              <a:t>(SGD)</a:t>
            </a:r>
          </a:p>
          <a:p>
            <a:pPr lvl="2"/>
            <a:r>
              <a:rPr kumimoji="1" lang="en-US" altLang="ko-KR" dirty="0"/>
              <a:t>1 step</a:t>
            </a:r>
            <a:r>
              <a:rPr kumimoji="1" lang="ko-KR" altLang="en-US" dirty="0"/>
              <a:t>마다 이동하는 크기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보폭</a:t>
            </a:r>
            <a:r>
              <a:rPr kumimoji="1" lang="en-US" altLang="ko-KR" dirty="0"/>
              <a:t>):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학습률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앞으로 이동할 방향</a:t>
            </a:r>
            <a:r>
              <a:rPr kumimoji="1" lang="en-US" altLang="ko-KR" dirty="0"/>
              <a:t>:</a:t>
            </a:r>
            <a:r>
              <a:rPr kumimoji="1" lang="ko-KR" altLang="en-US" dirty="0"/>
              <a:t> 현 지점의 기울기를 통해 정의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001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FB5E7-15DA-5D40-93BA-F92382F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‘</a:t>
            </a:r>
            <a:r>
              <a:rPr kumimoji="1" lang="en-US" altLang="ko-Kore-KR" dirty="0"/>
              <a:t>SGB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41554-7757-6940-A344-4C24CBD0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경사 </a:t>
            </a:r>
            <a:r>
              <a:rPr kumimoji="1" lang="ko-KR" altLang="en-US" dirty="0" err="1"/>
              <a:t>하강법의</a:t>
            </a:r>
            <a:r>
              <a:rPr kumimoji="1" lang="ko-KR" altLang="en-US" dirty="0"/>
              <a:t> 일종</a:t>
            </a:r>
            <a:endParaRPr kumimoji="1" lang="en-US" altLang="ko-KR" dirty="0"/>
          </a:p>
          <a:p>
            <a:r>
              <a:rPr kumimoji="1" lang="en-US" altLang="ko-KR" dirty="0"/>
              <a:t>Lr</a:t>
            </a:r>
            <a:r>
              <a:rPr kumimoji="1" lang="ko-KR" altLang="en-US" dirty="0"/>
              <a:t>은 학습 </a:t>
            </a:r>
            <a:r>
              <a:rPr kumimoji="1" lang="ko-KR" altLang="en-US" dirty="0" err="1"/>
              <a:t>률을</a:t>
            </a:r>
            <a:r>
              <a:rPr kumimoji="1" lang="ko-KR" altLang="en-US" dirty="0"/>
              <a:t> 의미한다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SGB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손실 함수를 계산시에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전체 데이터</a:t>
            </a:r>
            <a:r>
              <a:rPr kumimoji="1" lang="en-US" altLang="ko-KR" dirty="0"/>
              <a:t>(Batch)</a:t>
            </a:r>
            <a:r>
              <a:rPr kumimoji="1" lang="ko-KR" altLang="en-US" dirty="0"/>
              <a:t>대신 일부 데이터의 모음</a:t>
            </a:r>
            <a:r>
              <a:rPr kumimoji="1" lang="en-US" altLang="ko-KR" dirty="0"/>
              <a:t>(Mini-Batch)</a:t>
            </a:r>
            <a:r>
              <a:rPr kumimoji="1" lang="ko-KR" altLang="en-US" dirty="0"/>
              <a:t>을 사용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이러한 방법으로 인하여 속도가 빠르게 동작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학습하려는 모델의 매개변수와 </a:t>
            </a:r>
            <a:r>
              <a:rPr lang="ko-KR" altLang="en-US" dirty="0" err="1"/>
              <a:t>학습률</a:t>
            </a:r>
            <a:r>
              <a:rPr lang="en-US" altLang="ko-KR" dirty="0"/>
              <a:t>(</a:t>
            </a:r>
            <a:r>
              <a:rPr lang="en" altLang="ko-Kore-KR" dirty="0"/>
              <a:t>learning rate) </a:t>
            </a:r>
            <a:r>
              <a:rPr lang="ko-KR" altLang="en-US" dirty="0" err="1"/>
              <a:t>하이퍼파라매터를</a:t>
            </a:r>
            <a:r>
              <a:rPr lang="ko-KR" altLang="en-US" dirty="0"/>
              <a:t> 등록하여 </a:t>
            </a:r>
            <a:r>
              <a:rPr lang="ko-KR" altLang="en-US" dirty="0" err="1"/>
              <a:t>옵티마이저를</a:t>
            </a:r>
            <a:r>
              <a:rPr lang="ko-KR" altLang="en-US" dirty="0"/>
              <a:t> 초기화</a:t>
            </a:r>
          </a:p>
          <a:p>
            <a:r>
              <a:rPr lang="en" altLang="ko-Kore-KR" dirty="0"/>
              <a:t>cost = </a:t>
            </a:r>
            <a:r>
              <a:rPr lang="en" altLang="ko-Kore-KR" dirty="0" err="1"/>
              <a:t>torch.mean</a:t>
            </a:r>
            <a:r>
              <a:rPr lang="en" altLang="ko-Kore-KR" dirty="0"/>
              <a:t>((hypothesis - </a:t>
            </a:r>
            <a:r>
              <a:rPr lang="en" altLang="ko-Kore-KR" dirty="0" err="1"/>
              <a:t>y_train</a:t>
            </a:r>
            <a:r>
              <a:rPr lang="en" altLang="ko-Kore-KR" dirty="0"/>
              <a:t>) ** 2)</a:t>
            </a:r>
          </a:p>
          <a:p>
            <a:r>
              <a:rPr lang="en" altLang="ko-Kore-KR" dirty="0"/>
              <a:t>optimizer = </a:t>
            </a:r>
            <a:r>
              <a:rPr lang="en" altLang="ko-Kore-KR" dirty="0" err="1"/>
              <a:t>optim.SGD</a:t>
            </a:r>
            <a:r>
              <a:rPr lang="en" altLang="ko-Kore-KR" dirty="0"/>
              <a:t>([W, b], </a:t>
            </a:r>
            <a:r>
              <a:rPr lang="en" altLang="ko-Kore-KR" dirty="0" err="1"/>
              <a:t>lr</a:t>
            </a:r>
            <a:r>
              <a:rPr lang="en" altLang="ko-Kore-KR" dirty="0"/>
              <a:t>=0.01)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311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041C0-34A9-6D49-83E2-95DC8AC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optimizer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9D9B4-0C36-7641-B0E9-91267908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각</a:t>
            </a:r>
            <a:r>
              <a:rPr kumimoji="1" lang="ko-KR" altLang="en-US" dirty="0"/>
              <a:t> 단계의 반복</a:t>
            </a:r>
            <a:r>
              <a:rPr kumimoji="1" lang="en-US" altLang="ko-KR" dirty="0"/>
              <a:t>(iteration) – </a:t>
            </a:r>
            <a:r>
              <a:rPr kumimoji="1" lang="ko-KR" altLang="en-US" dirty="0" err="1"/>
              <a:t>에폭이라고</a:t>
            </a:r>
            <a:r>
              <a:rPr kumimoji="1" lang="ko-KR" altLang="en-US" dirty="0"/>
              <a:t> 부름</a:t>
            </a:r>
            <a:endParaRPr kumimoji="1" lang="en-US" altLang="ko-KR" dirty="0"/>
          </a:p>
          <a:p>
            <a:r>
              <a:rPr kumimoji="1" lang="ko-KR" altLang="en-US" dirty="0"/>
              <a:t>하나의 </a:t>
            </a:r>
            <a:r>
              <a:rPr kumimoji="1" lang="ko-KR" altLang="en-US" dirty="0" err="1"/>
              <a:t>에폭은</a:t>
            </a:r>
            <a:r>
              <a:rPr kumimoji="1" lang="ko-KR" altLang="en-US" dirty="0"/>
              <a:t> 두 부분으로 구성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학습 단계</a:t>
            </a:r>
            <a:r>
              <a:rPr kumimoji="1" lang="en-US" altLang="ko-KR" dirty="0"/>
              <a:t>(train loop)</a:t>
            </a:r>
          </a:p>
          <a:p>
            <a:pPr lvl="1"/>
            <a:r>
              <a:rPr kumimoji="1" lang="ko-KR" altLang="en-US" dirty="0"/>
              <a:t>검증 </a:t>
            </a:r>
            <a:r>
              <a:rPr kumimoji="1" lang="en-US" altLang="ko-KR" dirty="0"/>
              <a:t>/</a:t>
            </a:r>
            <a:r>
              <a:rPr kumimoji="1" lang="ko-KR" altLang="en-US" dirty="0"/>
              <a:t> 테스트 단계</a:t>
            </a:r>
            <a:r>
              <a:rPr kumimoji="1" lang="en-US" altLang="ko-KR" dirty="0"/>
              <a:t>(validation / test loop)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924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B8E96-BA4C-E146-81CB-E2DF87C3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What is optical flow?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D7CC5-A7D9-6844-A90F-08102C9C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이미지의 빛의 패턴의 가시적인 움직임</a:t>
            </a:r>
            <a:endParaRPr kumimoji="1" lang="en-US" altLang="ko-KR" dirty="0"/>
          </a:p>
          <a:p>
            <a:r>
              <a:rPr kumimoji="1" lang="ko-Kore-KR" altLang="en-US" dirty="0"/>
              <a:t>카메라</a:t>
            </a:r>
            <a:r>
              <a:rPr kumimoji="1" lang="ko-KR" altLang="en-US" dirty="0"/>
              <a:t>의 움직임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물체의 움직임이 영향을 줄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계산하기 위해서는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이미지들 사이에 시간적 연속성이 있어야 하고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이미지 내의 점들과 그 이웃하는 점들 사이에 공간적인 연속성이 있다는 가정 필요</a:t>
            </a:r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vector field</a:t>
            </a:r>
            <a:r>
              <a:rPr kumimoji="1" lang="ko-KR" altLang="en-US" dirty="0"/>
              <a:t>의 모습으로 표현됨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88195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4B79D-2BE0-A84B-B44F-32ED9A22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of optical-flow</a:t>
            </a:r>
            <a:endParaRPr lang="ko-Kore-KR" altLang="en-US" dirty="0"/>
          </a:p>
        </p:txBody>
      </p:sp>
      <p:pic>
        <p:nvPicPr>
          <p:cNvPr id="9" name="내용 개체 틀 8" descr="장면, 도로, 길, 고속도로이(가) 표시된 사진&#10;&#10;자동 생성된 설명">
            <a:extLst>
              <a:ext uri="{FF2B5EF4-FFF2-40B4-BE49-F238E27FC236}">
                <a16:creationId xmlns:a16="http://schemas.microsoft.com/office/drawing/2014/main" id="{6BF46BE7-8394-7E43-AB49-F5D2C73E0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0577" y="1690688"/>
            <a:ext cx="6610846" cy="41799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5E09ED-BF1A-9546-9EF3-7E55E87EB4AD}"/>
              </a:ext>
            </a:extLst>
          </p:cNvPr>
          <p:cNvSpPr txBox="1"/>
          <p:nvPr/>
        </p:nvSpPr>
        <p:spPr>
          <a:xfrm>
            <a:off x="8081319" y="192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359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F62CF-231D-E94D-A51A-3AF1F7CA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What is </a:t>
            </a:r>
            <a:r>
              <a:rPr kumimoji="1" lang="en-US" altLang="ko-Kore-KR" dirty="0" err="1"/>
              <a:t>MoveNet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BE17F-1BBB-6546-BFF9-95549507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신체의 </a:t>
            </a:r>
            <a:r>
              <a:rPr kumimoji="1" lang="en-US" altLang="ko-KR" dirty="0"/>
              <a:t>17</a:t>
            </a:r>
            <a:r>
              <a:rPr kumimoji="1" lang="ko-KR" altLang="en-US" dirty="0"/>
              <a:t>개의 키 포인트를 감지하는 모델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속도가 빠름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정확성이 높음</a:t>
            </a:r>
            <a:endParaRPr kumimoji="1" lang="en-US" altLang="ko-KR" dirty="0"/>
          </a:p>
          <a:p>
            <a:r>
              <a:rPr kumimoji="1" lang="en-US" altLang="ko-Kore-KR" dirty="0"/>
              <a:t>TF Hub</a:t>
            </a:r>
            <a:r>
              <a:rPr kumimoji="1" lang="ko-KR" altLang="en-US" dirty="0"/>
              <a:t>에서 제공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Lightning</a:t>
            </a:r>
          </a:p>
          <a:p>
            <a:pPr lvl="2"/>
            <a:r>
              <a:rPr kumimoji="1" lang="ko-KR" altLang="en-US" dirty="0"/>
              <a:t>대기 시간이 중요한 응용 프로세스에 사용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Thunder</a:t>
            </a:r>
          </a:p>
          <a:p>
            <a:pPr lvl="2"/>
            <a:r>
              <a:rPr kumimoji="1" lang="ko-KR" altLang="en-US" dirty="0"/>
              <a:t>높은 정확도가 요구되는 응용 프로세스에 사용</a:t>
            </a:r>
            <a:endParaRPr kumimoji="1" lang="en-US" altLang="ko-KR" dirty="0"/>
          </a:p>
          <a:p>
            <a:r>
              <a:rPr kumimoji="1" lang="en-US" altLang="ko-Kore-KR" dirty="0"/>
              <a:t>Lightning, Thunder</a:t>
            </a:r>
            <a:r>
              <a:rPr kumimoji="1" lang="ko-KR" altLang="en-US" dirty="0"/>
              <a:t> 모델 모두 </a:t>
            </a:r>
            <a:r>
              <a:rPr lang="ko-KR" altLang="en-US" dirty="0"/>
              <a:t>실시간</a:t>
            </a:r>
            <a:r>
              <a:rPr lang="en-US" altLang="ko-KR" dirty="0"/>
              <a:t>(30+</a:t>
            </a:r>
            <a:r>
              <a:rPr lang="en" altLang="ko-Kore-KR" dirty="0"/>
              <a:t>FPS)</a:t>
            </a:r>
            <a:r>
              <a:rPr lang="ko-KR" altLang="en-US" dirty="0"/>
              <a:t>보다 빠르게 실행</a:t>
            </a:r>
            <a:endParaRPr lang="en-US" altLang="ko-KR" dirty="0"/>
          </a:p>
          <a:p>
            <a:r>
              <a:rPr kumimoji="1" lang="ko-Kore-KR" altLang="en-US" dirty="0"/>
              <a:t>초기</a:t>
            </a:r>
            <a:r>
              <a:rPr kumimoji="1" lang="ko-KR" altLang="en-US" dirty="0"/>
              <a:t> 페이지 로드 후에 서버 호출 필요 없음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43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C18FE-6617-D84D-AD62-A6718798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Try out the live Demo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BE006-8687-5D44-A8D3-48B79C25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 err="1"/>
              <a:t>MoveNet</a:t>
            </a:r>
            <a:r>
              <a:rPr lang="en" altLang="ko-Kore-KR" dirty="0"/>
              <a:t> can track </a:t>
            </a:r>
            <a:r>
              <a:rPr lang="en" altLang="ko-Kore-KR" dirty="0" err="1"/>
              <a:t>keypoints</a:t>
            </a:r>
            <a:r>
              <a:rPr lang="en" altLang="ko-Kore-KR" dirty="0"/>
              <a:t> through fast motions and atypical poses.</a:t>
            </a:r>
          </a:p>
          <a:p>
            <a:endParaRPr kumimoji="1" lang="en" altLang="ko-Kore-KR" dirty="0"/>
          </a:p>
          <a:p>
            <a:r>
              <a:rPr kumimoji="1" lang="en" altLang="ko-Kore-KR" dirty="0">
                <a:hlinkClick r:id="rId3"/>
              </a:rPr>
              <a:t>https://</a:t>
            </a:r>
            <a:r>
              <a:rPr kumimoji="1" lang="en" altLang="ko-Kore-KR" dirty="0" err="1">
                <a:hlinkClick r:id="rId3"/>
              </a:rPr>
              <a:t>storage.googleapis.com</a:t>
            </a:r>
            <a:r>
              <a:rPr kumimoji="1" lang="en" altLang="ko-Kore-KR" dirty="0">
                <a:hlinkClick r:id="rId3"/>
              </a:rPr>
              <a:t>/</a:t>
            </a:r>
            <a:r>
              <a:rPr kumimoji="1" lang="en" altLang="ko-Kore-KR" dirty="0" err="1">
                <a:hlinkClick r:id="rId3"/>
              </a:rPr>
              <a:t>tfjs</a:t>
            </a:r>
            <a:r>
              <a:rPr kumimoji="1" lang="en" altLang="ko-Kore-KR" dirty="0">
                <a:hlinkClick r:id="rId3"/>
              </a:rPr>
              <a:t>-models/demos/pose-detection/</a:t>
            </a:r>
            <a:r>
              <a:rPr kumimoji="1" lang="en" altLang="ko-Kore-KR" dirty="0" err="1">
                <a:hlinkClick r:id="rId3"/>
              </a:rPr>
              <a:t>index.html?model</a:t>
            </a:r>
            <a:r>
              <a:rPr kumimoji="1" lang="en" altLang="ko-Kore-KR" dirty="0">
                <a:hlinkClick r:id="rId3"/>
              </a:rPr>
              <a:t>=</a:t>
            </a:r>
            <a:r>
              <a:rPr kumimoji="1" lang="en" altLang="ko-Kore-KR" dirty="0" err="1">
                <a:hlinkClick r:id="rId3"/>
              </a:rPr>
              <a:t>movenet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809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EC9E-F9C0-8147-8659-790D1CD8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sz="4000" b="1" dirty="0"/>
              <a:t>Unlocking Live Health Applications with </a:t>
            </a:r>
            <a:r>
              <a:rPr lang="en" altLang="ko-Kore-KR" sz="4000" b="1" dirty="0" err="1"/>
              <a:t>MoveNet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9DD19-91B6-D345-89D4-8B2B102F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teamed up with </a:t>
            </a:r>
            <a:r>
              <a:rPr lang="en" altLang="ko-Kore-KR" u="sng" dirty="0">
                <a:hlinkClick r:id="rId2"/>
              </a:rPr>
              <a:t>IncludeHealth</a:t>
            </a:r>
            <a:endParaRPr lang="en" altLang="ko-Kore-KR" u="sng" dirty="0"/>
          </a:p>
          <a:p>
            <a:r>
              <a:rPr lang="en" altLang="ko-Kore-KR" dirty="0"/>
              <a:t>developed an interactive web application</a:t>
            </a:r>
            <a:endParaRPr kumimoji="1" lang="en-US" altLang="ko-Kore-KR" dirty="0"/>
          </a:p>
          <a:p>
            <a:pPr lvl="1"/>
            <a:r>
              <a:rPr lang="en" altLang="ko-Kore-KR" dirty="0"/>
              <a:t>routines are digitally built</a:t>
            </a:r>
          </a:p>
          <a:p>
            <a:pPr lvl="1"/>
            <a:r>
              <a:rPr lang="en" altLang="ko-Kore-KR" dirty="0"/>
              <a:t>prescribed by physical therapists</a:t>
            </a:r>
            <a:r>
              <a:rPr lang="ko-KR" altLang="en-US" dirty="0"/>
              <a:t> </a:t>
            </a:r>
            <a:r>
              <a:rPr lang="en" altLang="ko-Kore-KR" dirty="0"/>
              <a:t>to test balance, strength, and range of motion.</a:t>
            </a:r>
          </a:p>
          <a:p>
            <a:pPr lvl="1"/>
            <a:r>
              <a:rPr lang="en" altLang="ko-Kore-KR" dirty="0"/>
              <a:t>used quantify and qualify human poses and movements</a:t>
            </a:r>
          </a:p>
          <a:p>
            <a:r>
              <a:rPr lang="en" altLang="ko-Kore-KR" dirty="0"/>
              <a:t>Even more complex postures can be identified</a:t>
            </a:r>
            <a:endParaRPr lang="en-US" altLang="ko-Kore-KR" dirty="0"/>
          </a:p>
          <a:p>
            <a:r>
              <a:rPr lang="en" altLang="ko-Kore-KR" dirty="0"/>
              <a:t>Existing treatment and training can be extended online rather than offline</a:t>
            </a:r>
          </a:p>
        </p:txBody>
      </p:sp>
    </p:spTree>
    <p:extLst>
      <p:ext uri="{BB962C8B-B14F-4D97-AF65-F5344CB8AC3E}">
        <p14:creationId xmlns:p14="http://schemas.microsoft.com/office/powerpoint/2010/main" val="405388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8B37F-68D2-B54C-8F7C-984EB3E1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 err="1"/>
              <a:t>MoveNet</a:t>
            </a:r>
            <a:r>
              <a:rPr lang="en" altLang="ko-Kore-KR" b="1" dirty="0"/>
              <a:t> Architecture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65B87-BE95-0F4B-98FE-32A89B76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u="sng" dirty="0">
                <a:hlinkClick r:id="rId3"/>
              </a:rPr>
              <a:t>bottom-up estimation model</a:t>
            </a:r>
            <a:endParaRPr lang="en" altLang="ko-Kore-KR" u="sng" dirty="0"/>
          </a:p>
          <a:p>
            <a:r>
              <a:rPr lang="en" altLang="ko-Kore-KR" dirty="0"/>
              <a:t>architecture consists of two components</a:t>
            </a:r>
          </a:p>
          <a:p>
            <a:pPr lvl="1"/>
            <a:r>
              <a:rPr lang="en" altLang="ko-Kore-KR" dirty="0"/>
              <a:t>a </a:t>
            </a:r>
            <a:r>
              <a:rPr lang="en" altLang="ko-Kore-KR" u="sng" dirty="0">
                <a:hlinkClick r:id="rId4"/>
              </a:rPr>
              <a:t>feature extractor</a:t>
            </a:r>
            <a:r>
              <a:rPr lang="en" altLang="ko-Kore-KR" dirty="0"/>
              <a:t> </a:t>
            </a:r>
          </a:p>
          <a:p>
            <a:pPr lvl="1"/>
            <a:r>
              <a:rPr lang="en" altLang="ko-Kore-KR" dirty="0"/>
              <a:t>a set of </a:t>
            </a:r>
            <a:r>
              <a:rPr lang="en" altLang="ko-Kore-KR" u="sng" dirty="0">
                <a:hlinkClick r:id="rId5"/>
              </a:rPr>
              <a:t>prediction heads</a:t>
            </a:r>
            <a:endParaRPr lang="en" altLang="ko-Kore-KR" u="sng" dirty="0"/>
          </a:p>
          <a:p>
            <a:r>
              <a:rPr lang="en" altLang="ko-Kore-KR" dirty="0"/>
              <a:t>prediction scheme</a:t>
            </a:r>
          </a:p>
          <a:p>
            <a:pPr lvl="1"/>
            <a:r>
              <a:rPr lang="en" altLang="ko-Kore-KR" dirty="0"/>
              <a:t>loosely follows </a:t>
            </a:r>
            <a:r>
              <a:rPr lang="en" altLang="ko-Kore-KR" u="sng" dirty="0">
                <a:hlinkClick r:id="rId6"/>
              </a:rPr>
              <a:t>CenterNet</a:t>
            </a:r>
            <a:r>
              <a:rPr lang="en" altLang="ko-Kore-KR" dirty="0"/>
              <a:t>, with notable changes that improve both speed and accuracy</a:t>
            </a:r>
          </a:p>
          <a:p>
            <a:r>
              <a:rPr lang="en" altLang="ko-Kore-KR" dirty="0"/>
              <a:t>using the </a:t>
            </a:r>
            <a:r>
              <a:rPr lang="en" altLang="ko-Kore-KR" u="sng" dirty="0">
                <a:hlinkClick r:id="rId7"/>
              </a:rPr>
              <a:t>TensorFlow Object Detection API</a:t>
            </a:r>
            <a:endParaRPr lang="en" altLang="ko-Kore-KR" u="sng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7490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DFAE8-0AC2-A247-B608-11F91487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MoveNet</a:t>
            </a:r>
            <a:r>
              <a:rPr kumimoji="1" lang="en-US" altLang="ko-Kore-KR" dirty="0"/>
              <a:t> Architecture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F033A-DCD0-624B-AA87-1ACBEDB5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ko-Kore-KR" dirty="0"/>
              <a:t>feature extractor in </a:t>
            </a:r>
            <a:r>
              <a:rPr lang="en" altLang="ko-Kore-KR" dirty="0" err="1"/>
              <a:t>MoveNet</a:t>
            </a:r>
            <a:endParaRPr lang="en" altLang="ko-Kore-KR" dirty="0"/>
          </a:p>
          <a:p>
            <a:pPr lvl="1"/>
            <a:r>
              <a:rPr lang="en" altLang="ko-Kore-KR" dirty="0"/>
              <a:t>MobileNetV2 with an attached </a:t>
            </a:r>
            <a:r>
              <a:rPr lang="en" altLang="ko-Kore-KR" u="sng" dirty="0">
                <a:hlinkClick r:id="rId3"/>
              </a:rPr>
              <a:t>feature pyramid network</a:t>
            </a:r>
            <a:r>
              <a:rPr lang="en" altLang="ko-Kore-KR" dirty="0"/>
              <a:t> (FPN)</a:t>
            </a:r>
          </a:p>
          <a:p>
            <a:pPr lvl="1"/>
            <a:r>
              <a:rPr lang="en" altLang="ko-Kore-KR" dirty="0"/>
              <a:t>Allows for a high resolution (output stride 4)</a:t>
            </a:r>
          </a:p>
          <a:p>
            <a:pPr lvl="1"/>
            <a:r>
              <a:rPr lang="en" altLang="ko-Kore-KR" dirty="0"/>
              <a:t>Allows semantically rich feature map output</a:t>
            </a:r>
          </a:p>
          <a:p>
            <a:r>
              <a:rPr lang="en" altLang="ko-Kore-KR" dirty="0"/>
              <a:t>four prediction heads </a:t>
            </a:r>
            <a:r>
              <a:rPr lang="en-US" altLang="ko-Kore-KR" dirty="0"/>
              <a:t>is </a:t>
            </a:r>
            <a:r>
              <a:rPr lang="en" altLang="ko-Kore-KR" dirty="0"/>
              <a:t>responsible for densely predicting a:</a:t>
            </a:r>
          </a:p>
          <a:p>
            <a:pPr lvl="1"/>
            <a:r>
              <a:rPr lang="en" altLang="ko-Kore-KR" dirty="0"/>
              <a:t>Person center heatmap</a:t>
            </a:r>
          </a:p>
          <a:p>
            <a:pPr lvl="2"/>
            <a:r>
              <a:rPr lang="en" altLang="ko-Kore-KR" dirty="0"/>
              <a:t>predicts the geometric center of person instances</a:t>
            </a:r>
          </a:p>
          <a:p>
            <a:pPr lvl="1"/>
            <a:r>
              <a:rPr lang="en" altLang="ko-Kore-KR" dirty="0" err="1"/>
              <a:t>Keypoint</a:t>
            </a:r>
            <a:r>
              <a:rPr lang="en" altLang="ko-Kore-KR" dirty="0"/>
              <a:t> regression field</a:t>
            </a:r>
          </a:p>
          <a:p>
            <a:pPr lvl="2"/>
            <a:r>
              <a:rPr lang="en" altLang="ko-Kore-KR" dirty="0"/>
              <a:t>predicts full set of </a:t>
            </a:r>
            <a:r>
              <a:rPr lang="en" altLang="ko-Kore-KR" dirty="0" err="1"/>
              <a:t>keypoints</a:t>
            </a:r>
            <a:r>
              <a:rPr lang="en" altLang="ko-Kore-KR" dirty="0"/>
              <a:t> for a person, used for grouping </a:t>
            </a:r>
            <a:r>
              <a:rPr lang="en" altLang="ko-Kore-KR" dirty="0" err="1"/>
              <a:t>keypoints</a:t>
            </a:r>
            <a:r>
              <a:rPr lang="en" altLang="ko-Kore-KR" dirty="0"/>
              <a:t> into instances</a:t>
            </a:r>
          </a:p>
          <a:p>
            <a:pPr lvl="1"/>
            <a:r>
              <a:rPr lang="en" altLang="ko-Kore-KR" dirty="0"/>
              <a:t>Person </a:t>
            </a:r>
            <a:r>
              <a:rPr lang="en" altLang="ko-Kore-KR" dirty="0" err="1"/>
              <a:t>keypoint</a:t>
            </a:r>
            <a:r>
              <a:rPr lang="en" altLang="ko-Kore-KR" dirty="0"/>
              <a:t> heatmap</a:t>
            </a:r>
          </a:p>
          <a:p>
            <a:pPr lvl="2"/>
            <a:r>
              <a:rPr lang="en" altLang="ko-Kore-KR" dirty="0"/>
              <a:t>predicts the location of all </a:t>
            </a:r>
            <a:r>
              <a:rPr lang="en" altLang="ko-Kore-KR" dirty="0" err="1"/>
              <a:t>keypoints</a:t>
            </a:r>
            <a:r>
              <a:rPr lang="en" altLang="ko-Kore-KR" dirty="0"/>
              <a:t>, independent of person instances</a:t>
            </a:r>
          </a:p>
          <a:p>
            <a:pPr lvl="1"/>
            <a:r>
              <a:rPr lang="en" altLang="ko-Kore-KR" dirty="0"/>
              <a:t>2D per-</a:t>
            </a:r>
            <a:r>
              <a:rPr lang="en" altLang="ko-Kore-KR" dirty="0" err="1"/>
              <a:t>keypoint</a:t>
            </a:r>
            <a:r>
              <a:rPr lang="en" altLang="ko-Kore-KR" dirty="0"/>
              <a:t> offset field</a:t>
            </a:r>
          </a:p>
          <a:p>
            <a:pPr lvl="2"/>
            <a:r>
              <a:rPr lang="en" altLang="ko-Kore-KR" dirty="0"/>
              <a:t>predicts local offsets from each output feature map pixel to the precise sub-pixel location of each </a:t>
            </a:r>
            <a:r>
              <a:rPr lang="en" altLang="ko-Kore-KR" dirty="0" err="1"/>
              <a:t>keypoint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145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52E60-79A2-2744-8323-B2DA5369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MoveNet</a:t>
            </a:r>
            <a:r>
              <a:rPr kumimoji="1" lang="en-US" altLang="ko-Kore-KR" dirty="0"/>
              <a:t> Architecture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E28B45-824C-9841-B1A5-D03EA00BC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8398" y="1690688"/>
            <a:ext cx="5695203" cy="4097146"/>
          </a:xfrm>
        </p:spPr>
      </p:pic>
    </p:spTree>
    <p:extLst>
      <p:ext uri="{BB962C8B-B14F-4D97-AF65-F5344CB8AC3E}">
        <p14:creationId xmlns:p14="http://schemas.microsoft.com/office/powerpoint/2010/main" val="257854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1406</Words>
  <Application>Microsoft Macintosh PowerPoint</Application>
  <PresentationFormat>와이드스크린</PresentationFormat>
  <Paragraphs>154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22-02-11</vt:lpstr>
      <vt:lpstr>What is optical flow?</vt:lpstr>
      <vt:lpstr>Example of optical-flow</vt:lpstr>
      <vt:lpstr>What is MoveNet?</vt:lpstr>
      <vt:lpstr>Try out the live Demo</vt:lpstr>
      <vt:lpstr>Unlocking Live Health Applications with MoveNet</vt:lpstr>
      <vt:lpstr>MoveNet Architecture</vt:lpstr>
      <vt:lpstr>MoveNet Architecture</vt:lpstr>
      <vt:lpstr>MoveNet Architecture</vt:lpstr>
      <vt:lpstr>sequence of operation</vt:lpstr>
      <vt:lpstr>MoveNet Pose-processing steps</vt:lpstr>
      <vt:lpstr>Training Datasets</vt:lpstr>
      <vt:lpstr>‘About Pytorch</vt:lpstr>
      <vt:lpstr>‘About Tensor</vt:lpstr>
      <vt:lpstr>‘Example step1</vt:lpstr>
      <vt:lpstr>‘손실 함수</vt:lpstr>
      <vt:lpstr>‘SGB</vt:lpstr>
      <vt:lpstr>optimizer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22-02-11</dc:title>
  <dc:creator>김형규</dc:creator>
  <cp:lastModifiedBy>김형규</cp:lastModifiedBy>
  <cp:revision>5</cp:revision>
  <dcterms:created xsi:type="dcterms:W3CDTF">2022-02-06T09:43:35Z</dcterms:created>
  <dcterms:modified xsi:type="dcterms:W3CDTF">2022-02-07T12:18:14Z</dcterms:modified>
</cp:coreProperties>
</file>