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315" r:id="rId3"/>
    <p:sldId id="281" r:id="rId4"/>
    <p:sldId id="282" r:id="rId5"/>
    <p:sldId id="316" r:id="rId6"/>
    <p:sldId id="317" r:id="rId7"/>
    <p:sldId id="319" r:id="rId8"/>
    <p:sldId id="318" r:id="rId9"/>
    <p:sldId id="322" r:id="rId10"/>
    <p:sldId id="320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40" r:id="rId22"/>
    <p:sldId id="333" r:id="rId23"/>
    <p:sldId id="339" r:id="rId24"/>
    <p:sldId id="335" r:id="rId25"/>
    <p:sldId id="336" r:id="rId26"/>
    <p:sldId id="25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B"/>
    <a:srgbClr val="E2EAFA"/>
    <a:srgbClr val="D4E0F8"/>
    <a:srgbClr val="2C6CD9"/>
    <a:srgbClr val="393384"/>
    <a:srgbClr val="75A4E7"/>
    <a:srgbClr val="CAD9F6"/>
    <a:srgbClr val="7BA0E8"/>
    <a:srgbClr val="E1812C"/>
    <a:srgbClr val="32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8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49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6E75-8340-4EC3-B85B-C1A6A0FBFFDD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FD38-8584-4E75-9D50-6D8147E5DE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3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7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5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6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1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5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0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r>
              <a:rPr lang="ko-KR" altLang="en-US" dirty="0"/>
              <a:t>옵티마이저 </a:t>
            </a:r>
            <a:r>
              <a:rPr lang="en-US" altLang="ko-KR" dirty="0"/>
              <a:t>: </a:t>
            </a:r>
            <a:r>
              <a:rPr lang="ko-KR" altLang="en-US" dirty="0"/>
              <a:t>아담  러닝레이트 </a:t>
            </a:r>
            <a:r>
              <a:rPr lang="en-US" altLang="ko-KR" dirty="0"/>
              <a:t>0.01</a:t>
            </a:r>
          </a:p>
          <a:p>
            <a:r>
              <a:rPr lang="en-US" altLang="ko-KR" dirty="0"/>
              <a:t>Loss : binary cross entropy , </a:t>
            </a:r>
            <a:r>
              <a:rPr lang="ko-KR" altLang="en-US" dirty="0"/>
              <a:t>아웃함수 </a:t>
            </a:r>
            <a:r>
              <a:rPr lang="en-US" altLang="ko-KR" dirty="0"/>
              <a:t>sigmoid </a:t>
            </a:r>
          </a:p>
          <a:p>
            <a:r>
              <a:rPr lang="ko-KR" altLang="en-US" dirty="0"/>
              <a:t>배치 사이즈 </a:t>
            </a:r>
            <a:r>
              <a:rPr lang="en-US" altLang="ko-KR" dirty="0"/>
              <a:t>: 50 : 1</a:t>
            </a:r>
            <a:r>
              <a:rPr lang="ko-KR" altLang="en-US" dirty="0"/>
              <a:t>배치당 </a:t>
            </a:r>
            <a:r>
              <a:rPr lang="en-US" altLang="ko-KR" dirty="0"/>
              <a:t>2400 </a:t>
            </a:r>
            <a:r>
              <a:rPr lang="ko-KR" altLang="en-US" dirty="0"/>
              <a:t>데이터 </a:t>
            </a:r>
            <a:endParaRPr lang="en-US" altLang="ko-KR" dirty="0"/>
          </a:p>
          <a:p>
            <a:r>
              <a:rPr lang="ko-KR" altLang="en-US" dirty="0"/>
              <a:t>드랍아웃 </a:t>
            </a:r>
            <a:r>
              <a:rPr lang="en-US" altLang="ko-KR" dirty="0"/>
              <a:t>0.3 </a:t>
            </a:r>
          </a:p>
          <a:p>
            <a:r>
              <a:rPr lang="en-US" altLang="ko-KR" dirty="0"/>
              <a:t>Loss epoch </a:t>
            </a:r>
            <a:r>
              <a:rPr lang="ko-KR" altLang="en-US" dirty="0"/>
              <a:t>그래프가  튀는 이유 </a:t>
            </a:r>
            <a:r>
              <a:rPr lang="en-US" altLang="ko-KR"/>
              <a:t>dropout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2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309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49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5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5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9A9-75E3-40A1-8CB2-2267D29F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61245-6098-4B1C-BC40-BBB37BD9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60FD-5512-44A2-9359-BC3878D5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6C96-FF96-4026-8635-3F3465E1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0521-64D5-4DC6-9CC6-FCBC058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5652-CA08-4470-B0D7-C09B66C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3FEA8-DCAA-40D5-9B92-E620BA1A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14AFC-2C87-437C-97F5-8CBE5019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DB3F-1652-4681-82BC-2EC222AD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6CE13-A51E-4B13-8CFD-89EF512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0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80E99C-750C-448E-A6EE-DA435325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59676-630A-4114-927B-9D92E82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92EC0-335E-4E9F-8F2F-9D8FB851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DE6EF-48C1-477A-AB58-4AA864CD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B25C1-EBE3-4279-AB33-A451288E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31DA7-6435-46DD-BF2E-B4ACB4BC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AD17-9008-453F-94B8-82AF5808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5BC4-D2BB-4F92-99A1-9388503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06CCE-20B9-4867-B866-5046FA12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D97C0-E9B1-4DBE-B26A-0AA1725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2B9B-5B5B-4069-A2F1-8C00A5BE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BD671-8C87-4437-B7CD-C488C786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036F-8F7A-4AD4-A3E0-C1602C3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773A-2F0B-4A14-B8DE-A5C3991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5CB2-22BE-4AC5-94A8-486003A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F7B4-BC8C-46B3-B91A-BD4E03A7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FCA1-0F1D-413A-8BF7-5FE79426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D1EA8-868E-41E5-8447-8BC396BA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D1F4E-2BB5-4B28-8D5F-B98FC570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E93F3-F6D0-4A64-882F-DDA560DA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2FFAD-D2AE-4918-A3B5-0A4DB342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3117-B14E-4ACC-A04B-F39A25FB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97DFD-4294-46ED-B812-B4D8CE71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96705-83AE-4A17-B9B3-CC921318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3CCBFE-FDED-4D8D-8A4B-ADE533F5C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477F-D1A8-42CD-9476-CAD8766D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F070C-8711-4D9B-BB12-9468A42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CE114-71DC-49E7-9982-2136036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94DD3-18F0-4CB5-A418-CCCA6077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82DC-676C-4E62-8DD0-12497EA4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76775-1742-4845-85E1-B83325D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555F-0F0B-478B-BE30-86A58D3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4CB63-4F9B-415F-BC26-BFCD31F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B5E05-A7F0-48BC-A265-B47FBA3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73063-4C78-4B87-AB11-BF9CA3B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B8717-A487-458E-ADD8-C443C77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0BA0-7127-4E35-AE76-98B4A417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61F66-1FC1-4657-9ABB-1DBE2C7E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E2994-D072-46D2-892C-CFCCEFD1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F7E0-669E-4704-9FDF-DBB14CC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9CF5-00EF-4B83-8961-42ECAA1A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B811B-D880-4CFC-B927-F1D8768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106E-F4B5-4A11-B902-E6E068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F4FDE-F2CB-4C02-9449-ED325B4E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691FD-3D4D-4465-842A-06720368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6443A-CECA-40CA-A94B-D5B188E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7799F-285A-463A-BB5F-FB494B4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1E895-6423-4818-A991-6ABA6C88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8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61DD3-B8AC-4597-B5BE-23796F26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5230-D550-4FD2-A25D-C66DC14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0972A-7306-43FB-978C-2E530F91F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8442-C5C8-4824-BECA-2A98C503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3382-6E02-4EA0-994F-6220C55C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E744FF-B4F5-42A8-B5F6-8FA4EE35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533" r="1525" b="2933"/>
          <a:stretch/>
        </p:blipFill>
        <p:spPr>
          <a:xfrm>
            <a:off x="-1" y="0"/>
            <a:ext cx="12238309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5C4494D-99A8-4171-8A26-7CEC64270477}"/>
              </a:ext>
            </a:extLst>
          </p:cNvPr>
          <p:cNvGrpSpPr/>
          <p:nvPr/>
        </p:nvGrpSpPr>
        <p:grpSpPr>
          <a:xfrm>
            <a:off x="-1821750" y="0"/>
            <a:ext cx="1688400" cy="852309"/>
            <a:chOff x="2407534" y="5162309"/>
            <a:chExt cx="3688466" cy="14439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A14461-B1D9-4DEF-AD6A-282A9A0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4428" y="5162309"/>
              <a:ext cx="2744765" cy="144394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B4CBE49-4534-409B-B988-C47CC416A6B5}"/>
                </a:ext>
              </a:extLst>
            </p:cNvPr>
            <p:cNvGrpSpPr/>
            <p:nvPr/>
          </p:nvGrpSpPr>
          <p:grpSpPr>
            <a:xfrm>
              <a:off x="2407534" y="5162309"/>
              <a:ext cx="3688466" cy="1443942"/>
              <a:chOff x="2407534" y="5162309"/>
              <a:chExt cx="3688466" cy="144394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7460716-A84B-4E16-9390-03FE1F796E23}"/>
                  </a:ext>
                </a:extLst>
              </p:cNvPr>
              <p:cNvSpPr/>
              <p:nvPr/>
            </p:nvSpPr>
            <p:spPr>
              <a:xfrm>
                <a:off x="5104406" y="5162309"/>
                <a:ext cx="495416" cy="1443942"/>
              </a:xfrm>
              <a:prstGeom prst="rect">
                <a:avLst/>
              </a:prstGeom>
              <a:solidFill>
                <a:srgbClr val="619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EF26FE6-9D2D-423A-90A1-044A425FFCD8}"/>
                  </a:ext>
                </a:extLst>
              </p:cNvPr>
              <p:cNvSpPr/>
              <p:nvPr/>
            </p:nvSpPr>
            <p:spPr>
              <a:xfrm>
                <a:off x="2407534" y="5162309"/>
                <a:ext cx="393588" cy="1443942"/>
              </a:xfrm>
              <a:prstGeom prst="rect">
                <a:avLst/>
              </a:prstGeom>
              <a:solidFill>
                <a:srgbClr val="2D3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FA5C999-6D80-45C4-946A-769C1E8302B1}"/>
                  </a:ext>
                </a:extLst>
              </p:cNvPr>
              <p:cNvSpPr/>
              <p:nvPr/>
            </p:nvSpPr>
            <p:spPr>
              <a:xfrm>
                <a:off x="5599822" y="5162309"/>
                <a:ext cx="496178" cy="1443942"/>
              </a:xfrm>
              <a:prstGeom prst="rect">
                <a:avLst/>
              </a:prstGeom>
              <a:solidFill>
                <a:srgbClr val="75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214164" y="2567929"/>
            <a:ext cx="40794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는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Histogram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와 마찬가지로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분포 차이가 뚜렷하게 나타나지 않음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불균형으로 인해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빈도 수 차이는 존재하나 전체적인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분포는 비슷함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파악 가능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D8DC4B-BF25-4EDE-A4BD-98637D3D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40" y="1410226"/>
            <a:ext cx="5206198" cy="50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Categorical columns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0A17F4-DF57-4552-BF65-9020368A7E82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1FC26E1-08D0-4990-AA1F-2952F0AD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7A6EF1-C89D-4C5B-AD09-03EEC20272C0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F0500F-0A7B-419B-9BF7-3C6D8724F314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93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18B40-3E61-4BFE-B0DC-9BE6DF4D0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3" b="51381"/>
          <a:stretch/>
        </p:blipFill>
        <p:spPr>
          <a:xfrm>
            <a:off x="7232942" y="2427501"/>
            <a:ext cx="2135990" cy="2528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0" y="5389705"/>
            <a:ext cx="12192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Missing Values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가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10%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이상인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Columns: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Credit_Bureau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(15.2%) &lt; Score_Source_3(22.1%)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(34.0%)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Social_Cirecle_Default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(50.8%) &lt; Score_Source_1(56.5%)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0A7788-2B21-4FCA-B320-BEC090D5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81" b="5456"/>
          <a:stretch/>
        </p:blipFill>
        <p:spPr>
          <a:xfrm>
            <a:off x="9368932" y="2427501"/>
            <a:ext cx="2041396" cy="22960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F2423E-FF27-4FAC-8798-B0D5A5EB3389}"/>
              </a:ext>
            </a:extLst>
          </p:cNvPr>
          <p:cNvSpPr/>
          <p:nvPr/>
        </p:nvSpPr>
        <p:spPr>
          <a:xfrm>
            <a:off x="9460975" y="4223683"/>
            <a:ext cx="1826188" cy="24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FCE68-46CD-4878-AF1C-1447015D805C}"/>
              </a:ext>
            </a:extLst>
          </p:cNvPr>
          <p:cNvSpPr/>
          <p:nvPr/>
        </p:nvSpPr>
        <p:spPr>
          <a:xfrm>
            <a:off x="9471408" y="459035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E43156-CDC8-4DA6-866C-1006066562FA}"/>
              </a:ext>
            </a:extLst>
          </p:cNvPr>
          <p:cNvSpPr/>
          <p:nvPr/>
        </p:nvSpPr>
        <p:spPr>
          <a:xfrm>
            <a:off x="9466413" y="394828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3E4032-5ECF-4B36-901B-F342B1E6C3BA}"/>
              </a:ext>
            </a:extLst>
          </p:cNvPr>
          <p:cNvSpPr/>
          <p:nvPr/>
        </p:nvSpPr>
        <p:spPr>
          <a:xfrm>
            <a:off x="9473908" y="2928943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B5B764-99F2-4AC4-8754-3D22DC3D967D}"/>
              </a:ext>
            </a:extLst>
          </p:cNvPr>
          <p:cNvSpPr/>
          <p:nvPr/>
        </p:nvSpPr>
        <p:spPr>
          <a:xfrm>
            <a:off x="9466413" y="2426776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52B18-4C20-4AE8-B804-1B7720B61D5B}"/>
              </a:ext>
            </a:extLst>
          </p:cNvPr>
          <p:cNvSpPr txBox="1"/>
          <p:nvPr/>
        </p:nvSpPr>
        <p:spPr>
          <a:xfrm>
            <a:off x="10360811" y="4822951"/>
            <a:ext cx="9675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단위</a:t>
            </a:r>
            <a:r>
              <a:rPr lang="en-US" altLang="ko-KR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(%)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6B1548-70DE-424F-A5A6-01571BA1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2" y="1673807"/>
            <a:ext cx="6493131" cy="32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4952DF-ADD0-46B5-9851-48191C315F72}"/>
              </a:ext>
            </a:extLst>
          </p:cNvPr>
          <p:cNvSpPr/>
          <p:nvPr/>
        </p:nvSpPr>
        <p:spPr>
          <a:xfrm>
            <a:off x="4290053" y="2245559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4E6AA-A65B-497E-9F2A-003B1CD966B2}"/>
              </a:ext>
            </a:extLst>
          </p:cNvPr>
          <p:cNvSpPr/>
          <p:nvPr/>
        </p:nvSpPr>
        <p:spPr>
          <a:xfrm>
            <a:off x="8083921" y="224100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05F64-C36C-417F-B648-1403B844C1EA}"/>
              </a:ext>
            </a:extLst>
          </p:cNvPr>
          <p:cNvSpPr/>
          <p:nvPr/>
        </p:nvSpPr>
        <p:spPr>
          <a:xfrm>
            <a:off x="511670" y="224328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122215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XNA: 21085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00861-C6C4-4D93-B7B9-CDA5BEAD57FF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Outliers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A05AF6-5E5F-4501-AB08-B64FC0DD913E}"/>
              </a:ext>
            </a:extLst>
          </p:cNvPr>
          <p:cNvGrpSpPr/>
          <p:nvPr/>
        </p:nvGrpSpPr>
        <p:grpSpPr>
          <a:xfrm>
            <a:off x="498919" y="2079248"/>
            <a:ext cx="3603355" cy="323165"/>
            <a:chOff x="437959" y="1894586"/>
            <a:chExt cx="3603355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53C047-DE0C-4572-9354-A220672DC836}"/>
                </a:ext>
              </a:extLst>
            </p:cNvPr>
            <p:cNvSpPr/>
            <p:nvPr/>
          </p:nvSpPr>
          <p:spPr>
            <a:xfrm>
              <a:off x="521086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666D0-0A2D-406C-81C5-B3CD229E052C}"/>
                </a:ext>
              </a:extLst>
            </p:cNvPr>
            <p:cNvSpPr txBox="1"/>
            <p:nvPr/>
          </p:nvSpPr>
          <p:spPr>
            <a:xfrm>
              <a:off x="437959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Type Organization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5C4CCB-D4CC-45C2-A336-4C5D88AEABF0}"/>
              </a:ext>
            </a:extLst>
          </p:cNvPr>
          <p:cNvGrpSpPr/>
          <p:nvPr/>
        </p:nvGrpSpPr>
        <p:grpSpPr>
          <a:xfrm>
            <a:off x="4284535" y="2083822"/>
            <a:ext cx="3603355" cy="323165"/>
            <a:chOff x="4223575" y="1899160"/>
            <a:chExt cx="3603355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022248-FA5B-4EC2-9B75-2EA1803BA62F}"/>
                </a:ext>
              </a:extLst>
            </p:cNvPr>
            <p:cNvSpPr/>
            <p:nvPr/>
          </p:nvSpPr>
          <p:spPr>
            <a:xfrm>
              <a:off x="4306702" y="1899160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B51FEB-3741-4517-9A11-E8032BEB02F6}"/>
                </a:ext>
              </a:extLst>
            </p:cNvPr>
            <p:cNvSpPr txBox="1"/>
            <p:nvPr/>
          </p:nvSpPr>
          <p:spPr>
            <a:xfrm>
              <a:off x="4223575" y="1899160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2. Client Gender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518B32-2340-4AD7-BEAC-205761CB2E40}"/>
              </a:ext>
            </a:extLst>
          </p:cNvPr>
          <p:cNvGrpSpPr/>
          <p:nvPr/>
        </p:nvGrpSpPr>
        <p:grpSpPr>
          <a:xfrm>
            <a:off x="8070151" y="2079248"/>
            <a:ext cx="3603355" cy="323165"/>
            <a:chOff x="8009191" y="1894586"/>
            <a:chExt cx="3603355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D2C0A3-027E-4A24-9D3F-C0FE7B3B9232}"/>
                </a:ext>
              </a:extLst>
            </p:cNvPr>
            <p:cNvSpPr/>
            <p:nvPr/>
          </p:nvSpPr>
          <p:spPr>
            <a:xfrm>
              <a:off x="8092318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54F7D0-12A6-4C07-B272-74856AEF2AAA}"/>
                </a:ext>
              </a:extLst>
            </p:cNvPr>
            <p:cNvSpPr txBox="1"/>
            <p:nvPr/>
          </p:nvSpPr>
          <p:spPr>
            <a:xfrm>
              <a:off x="8009191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3. Accompany Client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335BA3B-69FE-436A-BD8B-63D0E8D47CA5}"/>
              </a:ext>
            </a:extLst>
          </p:cNvPr>
          <p:cNvSpPr txBox="1"/>
          <p:nvPr/>
        </p:nvSpPr>
        <p:spPr>
          <a:xfrm>
            <a:off x="5099261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XNA: 3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C252-077E-4B3C-96F6-D830FF4324B2}"/>
              </a:ext>
            </a:extLst>
          </p:cNvPr>
          <p:cNvSpPr txBox="1"/>
          <p:nvPr/>
        </p:nvSpPr>
        <p:spPr>
          <a:xfrm>
            <a:off x="882918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##: 3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10369-5335-4DF8-ACD8-E77B06A50E50}"/>
              </a:ext>
            </a:extLst>
          </p:cNvPr>
          <p:cNvSpPr txBox="1"/>
          <p:nvPr/>
        </p:nvSpPr>
        <p:spPr>
          <a:xfrm>
            <a:off x="686340" y="3186295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Police, Trade, Hotel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조직 유형이 들어가 있어야 하므로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B170-A1B1-4CBD-B50F-66622C07F218}"/>
              </a:ext>
            </a:extLst>
          </p:cNvPr>
          <p:cNvSpPr txBox="1"/>
          <p:nvPr/>
        </p:nvSpPr>
        <p:spPr>
          <a:xfrm>
            <a:off x="4530383" y="3186295"/>
            <a:ext cx="3178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성별이므로 여성 혹은 남성만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들어갈 수 있으므로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BDB62E-D776-486C-AB2A-F931979C6380}"/>
              </a:ext>
            </a:extLst>
          </p:cNvPr>
          <p:cNvSpPr txBox="1"/>
          <p:nvPr/>
        </p:nvSpPr>
        <p:spPr>
          <a:xfrm>
            <a:off x="8282614" y="3154230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Alone, Partner, Kids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대출 당시 고객과 동행한 이들의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유형이 들어가 있어야 하므로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0E75B-CB7C-4E0C-87D6-4C63E306BE33}"/>
              </a:ext>
            </a:extLst>
          </p:cNvPr>
          <p:cNvSpPr txBox="1"/>
          <p:nvPr/>
        </p:nvSpPr>
        <p:spPr>
          <a:xfrm>
            <a:off x="1253261" y="4859421"/>
            <a:ext cx="97326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들을 </a:t>
            </a:r>
            <a:r>
              <a:rPr lang="en-US" altLang="ko-KR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Value_Counts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()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별 개수를 센 결과 위와 같은 이상치 파악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1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02995476-3EAE-432B-BFAE-A8E99D8F1876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4207C9C0-2A47-4432-846E-9D95797C6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326EE8-CE68-4278-8DB9-5207FED23BC3}"/>
              </a:ext>
            </a:extLst>
          </p:cNvPr>
          <p:cNvSpPr txBox="1"/>
          <p:nvPr/>
        </p:nvSpPr>
        <p:spPr>
          <a:xfrm>
            <a:off x="1274958" y="2077458"/>
            <a:ext cx="87499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ID : 식별자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Own_House_Age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Score_Source_1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Score_Source_3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Social_Circle_Default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비중이 높으므로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Type_Organization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중복되는 부분이라 판단하여 제거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Mobile_Tag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데이터가 전부 1인 관계로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Application_Process_Hour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Accompany_Client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Client_Income_Type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EDA결과를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통해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필요없는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컬럼이라 판단하여 제거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4E2471-E6E2-4FED-BD24-9B50CBD977CD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Drop Columns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BD329-50D8-4A40-A783-F1CCF6ED3BEF}"/>
              </a:ext>
            </a:extLst>
          </p:cNvPr>
          <p:cNvSpPr txBox="1"/>
          <p:nvPr/>
        </p:nvSpPr>
        <p:spPr>
          <a:xfrm>
            <a:off x="1084303" y="3544325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  <a:r>
              <a:rPr lang="ko-KR" altLang="en-US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 </a:t>
            </a: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&amp; Outliers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88E8D41F-311C-4AF4-8EB8-484C50F2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3827657"/>
            <a:ext cx="9702352" cy="13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 값을 </a:t>
            </a:r>
            <a:r>
              <a:rPr lang="en-US" altLang="ko-KR" sz="1400" dirty="0" err="1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a_values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['$', '#VALUE!', '##', 'XNA', '@', '#', 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', '&amp;’]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묶어서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처리 후 아래와 같이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다수였으나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 직업 유형에 따라 소득 및 상환 이행 여부에 영향을 미칠 것이라 판단하여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Nojob으로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대체 </a:t>
            </a:r>
            <a:endParaRPr lang="en-US" altLang="ko-KR" sz="1400" dirty="0">
              <a:solidFill>
                <a:srgbClr val="1D1C1D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 &lt;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10000 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상으로 각 컬럼 별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랜덤하게 대체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나머지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Columns: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One-hot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encoding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적용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Columns: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평균값으로 대체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4DF30-3187-4987-A63A-FBA76CCD32D4}"/>
              </a:ext>
            </a:extLst>
          </p:cNvPr>
          <p:cNvSpPr txBox="1"/>
          <p:nvPr/>
        </p:nvSpPr>
        <p:spPr>
          <a:xfrm>
            <a:off x="1084303" y="5241293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Oversampling(SMOTE)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C1E2312-996E-43BD-A8F1-5A1533A7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5612897"/>
            <a:ext cx="9702352" cy="48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분포가 불균등하게 나타나는 관계로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Oversampling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통해서 데이터 불균형 해소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54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574D59-DAE8-4581-A7B8-C81F227CF173}"/>
              </a:ext>
            </a:extLst>
          </p:cNvPr>
          <p:cNvGrpSpPr/>
          <p:nvPr/>
        </p:nvGrpSpPr>
        <p:grpSpPr>
          <a:xfrm flipH="1">
            <a:off x="2897251" y="1740569"/>
            <a:ext cx="2473749" cy="1064503"/>
            <a:chOff x="9649635" y="4269272"/>
            <a:chExt cx="2476210" cy="98754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55C31E8-6BDD-4789-BBB4-45E07894C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794604" cy="987542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02EA813-B2B4-49F1-B004-E37485FA0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635" y="4269272"/>
              <a:ext cx="1681605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EB2746-F536-4BEB-999C-D6926B679C2B}"/>
              </a:ext>
            </a:extLst>
          </p:cNvPr>
          <p:cNvGrpSpPr/>
          <p:nvPr/>
        </p:nvGrpSpPr>
        <p:grpSpPr>
          <a:xfrm flipH="1" flipV="1">
            <a:off x="2893779" y="4842520"/>
            <a:ext cx="2473749" cy="1064503"/>
            <a:chOff x="9649635" y="4269272"/>
            <a:chExt cx="2476210" cy="98754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83480B-8D12-414A-8622-C65BAB209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794604" cy="987542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EE60AF-32C4-41E5-866E-E63534F48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635" y="4269272"/>
              <a:ext cx="1681605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 Types 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F77A406E-E4DB-4810-A5A2-43C11A2511FA}"/>
              </a:ext>
            </a:extLst>
          </p:cNvPr>
          <p:cNvSpPr/>
          <p:nvPr/>
        </p:nvSpPr>
        <p:spPr>
          <a:xfrm>
            <a:off x="1750744" y="2477144"/>
            <a:ext cx="2442115" cy="2408661"/>
          </a:xfrm>
          <a:prstGeom prst="flowChartConnector">
            <a:avLst/>
          </a:prstGeom>
          <a:solidFill>
            <a:schemeClr val="bg1"/>
          </a:solidFill>
          <a:ln>
            <a:solidFill>
              <a:srgbClr val="3933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1CC3C-9B37-42ED-8923-D2B9FAA85B2A}"/>
              </a:ext>
            </a:extLst>
          </p:cNvPr>
          <p:cNvSpPr txBox="1"/>
          <p:nvPr/>
        </p:nvSpPr>
        <p:spPr>
          <a:xfrm>
            <a:off x="1622577" y="3429000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Classification</a:t>
            </a:r>
            <a:endParaRPr lang="ko-KR" altLang="en-US" sz="2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91DCDD-B37D-4A8A-8F76-50F72D84CEE0}"/>
              </a:ext>
            </a:extLst>
          </p:cNvPr>
          <p:cNvCxnSpPr>
            <a:cxnSpLocks/>
          </p:cNvCxnSpPr>
          <p:nvPr/>
        </p:nvCxnSpPr>
        <p:spPr>
          <a:xfrm>
            <a:off x="4192859" y="3690937"/>
            <a:ext cx="814830" cy="0"/>
          </a:xfrm>
          <a:prstGeom prst="line">
            <a:avLst/>
          </a:prstGeom>
          <a:ln>
            <a:solidFill>
              <a:srgbClr val="3933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A2F87-A0D5-4C8B-8D73-6C5446F5BF8C}"/>
              </a:ext>
            </a:extLst>
          </p:cNvPr>
          <p:cNvGrpSpPr/>
          <p:nvPr/>
        </p:nvGrpSpPr>
        <p:grpSpPr>
          <a:xfrm>
            <a:off x="4947596" y="1496528"/>
            <a:ext cx="2697686" cy="513230"/>
            <a:chOff x="4947596" y="1670264"/>
            <a:chExt cx="2697686" cy="51323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9AC7D8-62AB-41D1-99B3-70CC8117E94B}"/>
                </a:ext>
              </a:extLst>
            </p:cNvPr>
            <p:cNvSpPr/>
            <p:nvPr/>
          </p:nvSpPr>
          <p:spPr>
            <a:xfrm>
              <a:off x="4947596" y="1670264"/>
              <a:ext cx="2697686" cy="513230"/>
            </a:xfrm>
            <a:prstGeom prst="rect">
              <a:avLst/>
            </a:prstGeom>
            <a:solidFill>
              <a:srgbClr val="75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296268-6D7B-4F11-9364-754DCC9F8E0B}"/>
                </a:ext>
              </a:extLst>
            </p:cNvPr>
            <p:cNvSpPr txBox="1"/>
            <p:nvPr/>
          </p:nvSpPr>
          <p:spPr>
            <a:xfrm>
              <a:off x="4947596" y="1727027"/>
              <a:ext cx="26857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Stacking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E9A6A-D7CD-47EC-9575-C911A55A6149}"/>
              </a:ext>
            </a:extLst>
          </p:cNvPr>
          <p:cNvGrpSpPr/>
          <p:nvPr/>
        </p:nvGrpSpPr>
        <p:grpSpPr>
          <a:xfrm>
            <a:off x="4947596" y="2095667"/>
            <a:ext cx="2697685" cy="513230"/>
            <a:chOff x="4947596" y="2273139"/>
            <a:chExt cx="2697685" cy="513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E91C2E-2C41-403C-9DEF-4A3554A84CBB}"/>
                </a:ext>
              </a:extLst>
            </p:cNvPr>
            <p:cNvSpPr/>
            <p:nvPr/>
          </p:nvSpPr>
          <p:spPr>
            <a:xfrm>
              <a:off x="4947596" y="2273139"/>
              <a:ext cx="2697685" cy="513230"/>
            </a:xfrm>
            <a:prstGeom prst="rect">
              <a:avLst/>
            </a:prstGeom>
            <a:solidFill>
              <a:srgbClr val="7B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B0D369-4CC9-4EC3-BE9C-FAC50C38CB71}"/>
                </a:ext>
              </a:extLst>
            </p:cNvPr>
            <p:cNvSpPr txBox="1"/>
            <p:nvPr/>
          </p:nvSpPr>
          <p:spPr>
            <a:xfrm>
              <a:off x="4952895" y="2336310"/>
              <a:ext cx="2675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SVM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2E2726-2327-4843-88CC-4A5A976114E0}"/>
              </a:ext>
            </a:extLst>
          </p:cNvPr>
          <p:cNvGrpSpPr/>
          <p:nvPr/>
        </p:nvGrpSpPr>
        <p:grpSpPr>
          <a:xfrm>
            <a:off x="4947596" y="2694806"/>
            <a:ext cx="2698372" cy="513230"/>
            <a:chOff x="4947596" y="2876014"/>
            <a:chExt cx="2698372" cy="51323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E24BC1-EE1A-404B-982C-3B533CB2F6C9}"/>
                </a:ext>
              </a:extLst>
            </p:cNvPr>
            <p:cNvSpPr/>
            <p:nvPr/>
          </p:nvSpPr>
          <p:spPr>
            <a:xfrm>
              <a:off x="4947596" y="2876014"/>
              <a:ext cx="2697685" cy="513230"/>
            </a:xfrm>
            <a:prstGeom prst="rect">
              <a:avLst/>
            </a:prstGeom>
            <a:solidFill>
              <a:srgbClr val="CAD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BAE1CD-8A7F-41DD-AA83-5C361F9A6775}"/>
                </a:ext>
              </a:extLst>
            </p:cNvPr>
            <p:cNvSpPr txBox="1"/>
            <p:nvPr/>
          </p:nvSpPr>
          <p:spPr>
            <a:xfrm>
              <a:off x="4948284" y="2936085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XG-Boost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5BCADE-B6AA-46C4-A449-636A701BB41D}"/>
              </a:ext>
            </a:extLst>
          </p:cNvPr>
          <p:cNvGrpSpPr/>
          <p:nvPr/>
        </p:nvGrpSpPr>
        <p:grpSpPr>
          <a:xfrm>
            <a:off x="4933100" y="3293945"/>
            <a:ext cx="2712181" cy="513230"/>
            <a:chOff x="4933100" y="3478889"/>
            <a:chExt cx="2712181" cy="51323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4962EC-4F3B-48CE-BF66-9C15727A4A32}"/>
                </a:ext>
              </a:extLst>
            </p:cNvPr>
            <p:cNvSpPr/>
            <p:nvPr/>
          </p:nvSpPr>
          <p:spPr>
            <a:xfrm>
              <a:off x="4947596" y="3478889"/>
              <a:ext cx="2697685" cy="513230"/>
            </a:xfrm>
            <a:prstGeom prst="rect">
              <a:avLst/>
            </a:prstGeom>
            <a:solidFill>
              <a:srgbClr val="D4E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AC9CCC-7593-4F96-B7BC-AF9C6E43A85D}"/>
                </a:ext>
              </a:extLst>
            </p:cNvPr>
            <p:cNvSpPr txBox="1"/>
            <p:nvPr/>
          </p:nvSpPr>
          <p:spPr>
            <a:xfrm>
              <a:off x="4933100" y="3520261"/>
              <a:ext cx="27054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Random Forest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5FE8D0-B1B7-423C-8CF3-1D56160C0A1C}"/>
              </a:ext>
            </a:extLst>
          </p:cNvPr>
          <p:cNvGrpSpPr/>
          <p:nvPr/>
        </p:nvGrpSpPr>
        <p:grpSpPr>
          <a:xfrm>
            <a:off x="4936939" y="4492223"/>
            <a:ext cx="2708342" cy="513230"/>
            <a:chOff x="4936939" y="4646213"/>
            <a:chExt cx="2708342" cy="51323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18D8C3-FB13-4753-8A7E-29351293DB02}"/>
                </a:ext>
              </a:extLst>
            </p:cNvPr>
            <p:cNvSpPr/>
            <p:nvPr/>
          </p:nvSpPr>
          <p:spPr>
            <a:xfrm>
              <a:off x="4947596" y="4646213"/>
              <a:ext cx="2697685" cy="5132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EC6FE3-51EF-446E-B4EA-D07447A759A7}"/>
                </a:ext>
              </a:extLst>
            </p:cNvPr>
            <p:cNvSpPr txBox="1"/>
            <p:nvPr/>
          </p:nvSpPr>
          <p:spPr>
            <a:xfrm>
              <a:off x="4936939" y="4706002"/>
              <a:ext cx="26978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Logistic Regression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EB1799-274A-466A-9D4B-EC4967CF1527}"/>
              </a:ext>
            </a:extLst>
          </p:cNvPr>
          <p:cNvGrpSpPr/>
          <p:nvPr/>
        </p:nvGrpSpPr>
        <p:grpSpPr>
          <a:xfrm>
            <a:off x="4937822" y="3893084"/>
            <a:ext cx="2697685" cy="513230"/>
            <a:chOff x="4937822" y="4052810"/>
            <a:chExt cx="2697685" cy="5132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EAF6C64-1A98-432F-BF4A-8B29CF1EABA1}"/>
                </a:ext>
              </a:extLst>
            </p:cNvPr>
            <p:cNvSpPr/>
            <p:nvPr/>
          </p:nvSpPr>
          <p:spPr>
            <a:xfrm>
              <a:off x="4937822" y="4052810"/>
              <a:ext cx="2697685" cy="513230"/>
            </a:xfrm>
            <a:prstGeom prst="rect">
              <a:avLst/>
            </a:prstGeom>
            <a:solidFill>
              <a:srgbClr val="E9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03FBE4-23D2-4C00-B275-275917A4290C}"/>
                </a:ext>
              </a:extLst>
            </p:cNvPr>
            <p:cNvSpPr txBox="1"/>
            <p:nvPr/>
          </p:nvSpPr>
          <p:spPr>
            <a:xfrm>
              <a:off x="4963695" y="4107043"/>
              <a:ext cx="26643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Gradient Boosting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73AF4F-456B-4033-9781-14977F535B31}"/>
              </a:ext>
            </a:extLst>
          </p:cNvPr>
          <p:cNvGrpSpPr/>
          <p:nvPr/>
        </p:nvGrpSpPr>
        <p:grpSpPr>
          <a:xfrm>
            <a:off x="4928679" y="5690504"/>
            <a:ext cx="2706064" cy="513230"/>
            <a:chOff x="4928679" y="5864240"/>
            <a:chExt cx="2706064" cy="5132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4F1A20-6E95-437E-8D67-55D0472C3B93}"/>
                </a:ext>
              </a:extLst>
            </p:cNvPr>
            <p:cNvSpPr/>
            <p:nvPr/>
          </p:nvSpPr>
          <p:spPr>
            <a:xfrm>
              <a:off x="4937058" y="5864240"/>
              <a:ext cx="2697685" cy="513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16D2CE-5FA8-4ADF-B8CD-1386C132F9D9}"/>
                </a:ext>
              </a:extLst>
            </p:cNvPr>
            <p:cNvSpPr txBox="1"/>
            <p:nvPr/>
          </p:nvSpPr>
          <p:spPr>
            <a:xfrm>
              <a:off x="4928679" y="5920318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ANN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08818D-88CD-4477-B250-A25DE685638F}"/>
              </a:ext>
            </a:extLst>
          </p:cNvPr>
          <p:cNvSpPr txBox="1"/>
          <p:nvPr/>
        </p:nvSpPr>
        <p:spPr>
          <a:xfrm>
            <a:off x="2980834" y="6245163"/>
            <a:ext cx="6630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* Random Forest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외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Grid search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기법 적용하여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HPO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도출 후 모델링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792E0F-9807-4D95-8CBD-292C4D5CCAFD}"/>
              </a:ext>
            </a:extLst>
          </p:cNvPr>
          <p:cNvGrpSpPr/>
          <p:nvPr/>
        </p:nvGrpSpPr>
        <p:grpSpPr>
          <a:xfrm>
            <a:off x="4936999" y="5091362"/>
            <a:ext cx="2708282" cy="513230"/>
            <a:chOff x="4936999" y="5249088"/>
            <a:chExt cx="2708282" cy="51323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745CFD-8BF3-4B7A-93F6-D75CB797F731}"/>
                </a:ext>
              </a:extLst>
            </p:cNvPr>
            <p:cNvSpPr/>
            <p:nvPr/>
          </p:nvSpPr>
          <p:spPr>
            <a:xfrm>
              <a:off x="4947596" y="5249088"/>
              <a:ext cx="2697685" cy="5132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D2047-FD33-42FC-A475-027DD67B8FAA}"/>
                </a:ext>
              </a:extLst>
            </p:cNvPr>
            <p:cNvSpPr txBox="1"/>
            <p:nvPr/>
          </p:nvSpPr>
          <p:spPr>
            <a:xfrm>
              <a:off x="4936999" y="5289203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Pycaret</a:t>
              </a:r>
              <a:endPara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64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3569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1. Stacking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704F-F291-495E-9DDC-7BDFBD63B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4"/>
          <a:stretch/>
        </p:blipFill>
        <p:spPr>
          <a:xfrm>
            <a:off x="516853" y="2784467"/>
            <a:ext cx="4133273" cy="230985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23580DD-78C0-4B21-9178-8A648084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6" y="2061574"/>
            <a:ext cx="3402824" cy="33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2FB03D68-C972-43DC-BE55-D100E00C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6" y="2061574"/>
            <a:ext cx="3378672" cy="33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7C30F-C006-4F79-84FC-6E2911B28E4E}"/>
              </a:ext>
            </a:extLst>
          </p:cNvPr>
          <p:cNvSpPr txBox="1"/>
          <p:nvPr/>
        </p:nvSpPr>
        <p:spPr>
          <a:xfrm>
            <a:off x="823128" y="1748966"/>
            <a:ext cx="394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ExtraTrees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RandomForest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DecisionTree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2. SVM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B5C32EB3-7E4D-4B79-9E49-2BF4DD75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15" y="2101821"/>
            <a:ext cx="3368473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0B18A3-0EB6-4461-A39F-9F907BE3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2784467"/>
            <a:ext cx="3701860" cy="21341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A2890B6-349C-4267-AC14-578ACE4F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03" y="2101821"/>
            <a:ext cx="3368470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3. XG-Boost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1FADA68-0D9A-4E92-8854-853127BF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76" y="2107706"/>
            <a:ext cx="3302112" cy="32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8AFECC-3DCF-4FDF-9E1E-7453AFB8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0" y="2848959"/>
            <a:ext cx="3607483" cy="202419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657353A-6A6A-4E33-B318-040F2800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03" y="2107706"/>
            <a:ext cx="3333966" cy="33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4. Random Forest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0DC09DDF-B83D-4463-B25B-B4B196DC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8" y="2121211"/>
            <a:ext cx="3317204" cy="33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70FFE5-DFFB-4723-A3D9-F85AED85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20" y="2848959"/>
            <a:ext cx="3462130" cy="208323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5D241D2-BCD8-45B4-BF96-E3E37C62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79" y="2112377"/>
            <a:ext cx="3326050" cy="33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5. Gradient Boosting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36A06E5-7B08-4F64-BBDB-08B276E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05" y="2169565"/>
            <a:ext cx="3286970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F118F-F136-4A2E-9916-0A141C14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8" y="2830225"/>
            <a:ext cx="3589756" cy="206386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E4E1288-C73A-467E-927E-4BDEAFED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20" y="2169565"/>
            <a:ext cx="3286968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B6C946-7603-41AF-AB8F-EF53938CDB4E}"/>
              </a:ext>
            </a:extLst>
          </p:cNvPr>
          <p:cNvSpPr txBox="1"/>
          <p:nvPr/>
        </p:nvSpPr>
        <p:spPr>
          <a:xfrm>
            <a:off x="1154243" y="3074516"/>
            <a:ext cx="318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CONTENTS</a:t>
            </a:r>
            <a:endParaRPr lang="ko-KR" altLang="en-US" sz="4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C2B52-D9FB-439C-9CEF-061E5B2935C4}"/>
              </a:ext>
            </a:extLst>
          </p:cNvPr>
          <p:cNvSpPr txBox="1"/>
          <p:nvPr/>
        </p:nvSpPr>
        <p:spPr>
          <a:xfrm>
            <a:off x="1195943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</a:t>
            </a:r>
            <a:r>
              <a:rPr lang="ko-KR" altLang="en-US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Intro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E979C-8AB7-4256-9D21-0CC617739C94}"/>
              </a:ext>
            </a:extLst>
          </p:cNvPr>
          <p:cNvSpPr txBox="1"/>
          <p:nvPr/>
        </p:nvSpPr>
        <p:spPr>
          <a:xfrm>
            <a:off x="3806985" y="4166416"/>
            <a:ext cx="228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A5E45-15B1-44DC-8006-6B6682A18174}"/>
              </a:ext>
            </a:extLst>
          </p:cNvPr>
          <p:cNvSpPr txBox="1"/>
          <p:nvPr/>
        </p:nvSpPr>
        <p:spPr>
          <a:xfrm>
            <a:off x="6571596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D731D-C2F6-4A16-BA59-707E37B504FA}"/>
              </a:ext>
            </a:extLst>
          </p:cNvPr>
          <p:cNvSpPr txBox="1"/>
          <p:nvPr/>
        </p:nvSpPr>
        <p:spPr>
          <a:xfrm>
            <a:off x="8576301" y="4166416"/>
            <a:ext cx="261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F7E42-3C68-466F-9DC2-36C14D09BEFE}"/>
              </a:ext>
            </a:extLst>
          </p:cNvPr>
          <p:cNvSpPr txBox="1"/>
          <p:nvPr/>
        </p:nvSpPr>
        <p:spPr>
          <a:xfrm>
            <a:off x="1290273" y="4572303"/>
            <a:ext cx="193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구성원 및 역할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프로젝트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데이터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004D9E-43C0-47FC-A6DF-C31D3A716BBD}"/>
              </a:ext>
            </a:extLst>
          </p:cNvPr>
          <p:cNvSpPr txBox="1"/>
          <p:nvPr/>
        </p:nvSpPr>
        <p:spPr>
          <a:xfrm>
            <a:off x="391325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시각화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전처리</a:t>
            </a:r>
            <a:endParaRPr lang="ko-KR" altLang="en-US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71560-83DF-4271-A9BA-07DE509A7BBD}"/>
              </a:ext>
            </a:extLst>
          </p:cNvPr>
          <p:cNvSpPr txBox="1"/>
          <p:nvPr/>
        </p:nvSpPr>
        <p:spPr>
          <a:xfrm>
            <a:off x="6683568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적용 기법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및 성능평가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18585-1D29-4227-9D71-2FD367AF72A3}"/>
              </a:ext>
            </a:extLst>
          </p:cNvPr>
          <p:cNvSpPr txBox="1"/>
          <p:nvPr/>
        </p:nvSpPr>
        <p:spPr>
          <a:xfrm>
            <a:off x="873688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결과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향후 과제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AC2BC2-8A14-46E0-9342-18A99823254A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B1C2D6-1BA0-4766-B624-8436C03DBB5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8510576-6ED3-44F2-A7C2-BADE6281E6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58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6. Logistic Regression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8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</a:t>
            </a:r>
            <a:r>
              <a:rPr lang="en-US" altLang="ko-KR" sz="2800" dirty="0" err="1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Pycaret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53306-CE1E-4B63-AF0B-73D3E4E96CBB}"/>
              </a:ext>
            </a:extLst>
          </p:cNvPr>
          <p:cNvSpPr txBox="1"/>
          <p:nvPr/>
        </p:nvSpPr>
        <p:spPr>
          <a:xfrm>
            <a:off x="2436985" y="1382751"/>
            <a:ext cx="2040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(Auto ML library)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94C50F-A5EE-4690-8491-9A6AD2FA9772}"/>
              </a:ext>
            </a:extLst>
          </p:cNvPr>
          <p:cNvGrpSpPr/>
          <p:nvPr/>
        </p:nvGrpSpPr>
        <p:grpSpPr>
          <a:xfrm>
            <a:off x="2535935" y="2079845"/>
            <a:ext cx="7120130" cy="3411542"/>
            <a:chOff x="2559533" y="1988405"/>
            <a:chExt cx="7120130" cy="34115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582994-9993-487A-B830-830C828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533" y="1988405"/>
              <a:ext cx="7120130" cy="34115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3E7B98-7E81-4566-80C4-0729BF6299FC}"/>
                </a:ext>
              </a:extLst>
            </p:cNvPr>
            <p:cNvSpPr/>
            <p:nvPr/>
          </p:nvSpPr>
          <p:spPr>
            <a:xfrm>
              <a:off x="6464808" y="2548836"/>
              <a:ext cx="512064" cy="2858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C9AA138-FA7C-4EB5-B445-756F4B92B473}"/>
                </a:ext>
              </a:extLst>
            </p:cNvPr>
            <p:cNvSpPr/>
            <p:nvPr/>
          </p:nvSpPr>
          <p:spPr>
            <a:xfrm>
              <a:off x="5410200" y="4822644"/>
              <a:ext cx="512064" cy="2858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AFF44C-4E0E-4766-B3FB-68DFF268AA39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64AA6-F61D-4FB4-B3C5-D262D2F89EB5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8203D9-C38D-49B2-9CA9-6E90B9B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14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8.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7814-F347-4CEB-BA13-A171A739956E}"/>
              </a:ext>
            </a:extLst>
          </p:cNvPr>
          <p:cNvSpPr txBox="1"/>
          <p:nvPr/>
        </p:nvSpPr>
        <p:spPr>
          <a:xfrm>
            <a:off x="5941995" y="5041229"/>
            <a:ext cx="6148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Loss Score (0.2792655825614929)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낮은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29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번째 가중치를 사용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7898-8C3F-C39E-2DDF-EAB75784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2" y="2185891"/>
            <a:ext cx="4461279" cy="26635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2D6EA2-A9EC-D1E3-3C26-BD4D4923FB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70267" r="4819" b="1"/>
          <a:stretch/>
        </p:blipFill>
        <p:spPr>
          <a:xfrm>
            <a:off x="0" y="5192895"/>
            <a:ext cx="3409320" cy="1132650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DF0B26-A77B-2ABE-B9B3-317C445C3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22" y="1147676"/>
            <a:ext cx="6663249" cy="370180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5BB9CD-CD65-412F-B18E-968AEC44282F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07D58-5385-4DDD-A86A-F79552288914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06CE90-D48A-465B-8EEF-FA2E4C3B87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07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EB34C-ABFD-02D8-3647-A7F33736D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90" y="2955312"/>
            <a:ext cx="4077954" cy="18338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1E6BB10-ACBF-5782-7634-2BA5D4B26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43" y="2211573"/>
            <a:ext cx="3329118" cy="3321349"/>
          </a:xfrm>
          <a:prstGeom prst="rect">
            <a:avLst/>
          </a:prstGeom>
        </p:spPr>
      </p:pic>
      <p:pic>
        <p:nvPicPr>
          <p:cNvPr id="14" name="Picture 1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BF5C4EB-38CE-E757-D239-D3DDB8EB3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67" y="1915745"/>
            <a:ext cx="3598080" cy="37817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B2F47C-D01E-4937-92B0-A60C02716F6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403A49-58F5-4CD3-9F9A-320CE9675F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9FE7C97-3E44-47E6-B659-AA0E93958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48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6">
            <a:extLst>
              <a:ext uri="{FF2B5EF4-FFF2-40B4-BE49-F238E27FC236}">
                <a16:creationId xmlns:a16="http://schemas.microsoft.com/office/drawing/2014/main" id="{DB4181E1-EDFF-4A58-84D1-872B42BFDE64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A13E632E-EDA9-472F-B682-20A037B3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24400-3FB7-4EEB-BF3B-0C02BBEEBB26}"/>
              </a:ext>
            </a:extLst>
          </p:cNvPr>
          <p:cNvSpPr txBox="1"/>
          <p:nvPr/>
        </p:nvSpPr>
        <p:spPr>
          <a:xfrm>
            <a:off x="768642" y="809573"/>
            <a:ext cx="446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Result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D8864-DC3C-4A5B-BAE3-5DD026FC1898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Accuracy &amp; Recall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E143F-1408-41E5-88AE-1710A6174A81}"/>
              </a:ext>
            </a:extLst>
          </p:cNvPr>
          <p:cNvSpPr txBox="1"/>
          <p:nvPr/>
        </p:nvSpPr>
        <p:spPr>
          <a:xfrm>
            <a:off x="1274958" y="2077458"/>
            <a:ext cx="92025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Recall(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재현율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지표는 모델이 양성인 것 중 양성으로 잘 맞춘 것에 대한 비율이므로 해당 지표가 가장 중요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    (Recall: Test data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중에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으로 잘 맞춘 비율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–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높을 수록 좋은 모델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Accuracy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경우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 Forest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0.927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높게 측정되었으나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Recall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값은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Logistic Regression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0.6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으로 가장 높게 측정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됨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그러나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Logistic Regression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모델의 경우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accuracy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0.64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신뢰성이 높은 모델이라고 판단하기 어려움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ko-KR" altLang="en-US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C2422-A3F2-4AAB-BFA7-AD2E14DF8018}"/>
              </a:ext>
            </a:extLst>
          </p:cNvPr>
          <p:cNvSpPr txBox="1"/>
          <p:nvPr/>
        </p:nvSpPr>
        <p:spPr>
          <a:xfrm>
            <a:off x="1084303" y="3999587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3E999-73DE-4B57-9859-C0F775008399}"/>
              </a:ext>
            </a:extLst>
          </p:cNvPr>
          <p:cNvSpPr txBox="1"/>
          <p:nvPr/>
        </p:nvSpPr>
        <p:spPr>
          <a:xfrm>
            <a:off x="1274958" y="4374701"/>
            <a:ext cx="92025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살펴 봤듯이 대출 상환 이행 여부에 따라 각 속성의 특징이 뚜렷한 것이 아니라 전체적인 양상이 비슷하게 나타나 분류를 잘 해내지 못 하는 것으로 해석 가능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따라서 정확한 예측 모델을 만들기 위해서는 현재 변수 외 다른 변수들이 추가되어야 할 것으로 보이며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그 외 다양한 방식으로 변수 선택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·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파생 변수 생성 및 데이터 전처리를 통해  성능을 향상 시켜야 할 것으로 보임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BE8F0D-0302-49AB-A526-2C9F2F1DAA2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572918-F4F2-4864-97CA-053DB1D579F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BEEF4C-2F70-4F74-B8EC-E1D9E26F3474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9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9FF9AA-5B2E-4A04-840D-3B780863580D}"/>
              </a:ext>
            </a:extLst>
          </p:cNvPr>
          <p:cNvGrpSpPr/>
          <p:nvPr/>
        </p:nvGrpSpPr>
        <p:grpSpPr>
          <a:xfrm flipH="1">
            <a:off x="6326177" y="1442565"/>
            <a:ext cx="5930636" cy="3302910"/>
            <a:chOff x="-175936" y="1705080"/>
            <a:chExt cx="5930636" cy="3302910"/>
          </a:xfrm>
        </p:grpSpPr>
        <p:grpSp>
          <p:nvGrpSpPr>
            <p:cNvPr id="50" name="그룹 1001">
              <a:extLst>
                <a:ext uri="{FF2B5EF4-FFF2-40B4-BE49-F238E27FC236}">
                  <a16:creationId xmlns:a16="http://schemas.microsoft.com/office/drawing/2014/main" id="{E20043A0-29B7-4D3E-8455-C9BCFB0DF386}"/>
                </a:ext>
              </a:extLst>
            </p:cNvPr>
            <p:cNvGrpSpPr/>
            <p:nvPr/>
          </p:nvGrpSpPr>
          <p:grpSpPr>
            <a:xfrm>
              <a:off x="-145756" y="3377464"/>
              <a:ext cx="5900456" cy="1061921"/>
              <a:chOff x="-218634" y="5066195"/>
              <a:chExt cx="8850684" cy="1592881"/>
            </a:xfrm>
          </p:grpSpPr>
          <p:pic>
            <p:nvPicPr>
              <p:cNvPr id="61" name="Object 2">
                <a:extLst>
                  <a:ext uri="{FF2B5EF4-FFF2-40B4-BE49-F238E27FC236}">
                    <a16:creationId xmlns:a16="http://schemas.microsoft.com/office/drawing/2014/main" id="{E20D18E6-3D52-4069-8E5A-D3C803750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5593"/>
              <a:stretch/>
            </p:blipFill>
            <p:spPr>
              <a:xfrm>
                <a:off x="-218634" y="5066195"/>
                <a:ext cx="8850684" cy="1592881"/>
              </a:xfrm>
              <a:prstGeom prst="rect">
                <a:avLst/>
              </a:prstGeom>
            </p:spPr>
          </p:pic>
        </p:grpSp>
        <p:grpSp>
          <p:nvGrpSpPr>
            <p:cNvPr id="51" name="그룹 1002">
              <a:extLst>
                <a:ext uri="{FF2B5EF4-FFF2-40B4-BE49-F238E27FC236}">
                  <a16:creationId xmlns:a16="http://schemas.microsoft.com/office/drawing/2014/main" id="{554485A0-ADD4-42CF-9648-E964C604BB74}"/>
                </a:ext>
              </a:extLst>
            </p:cNvPr>
            <p:cNvGrpSpPr/>
            <p:nvPr/>
          </p:nvGrpSpPr>
          <p:grpSpPr>
            <a:xfrm>
              <a:off x="-145756" y="2276896"/>
              <a:ext cx="4933167" cy="1061921"/>
              <a:chOff x="-218634" y="3415343"/>
              <a:chExt cx="7399751" cy="1592881"/>
            </a:xfrm>
          </p:grpSpPr>
          <p:pic>
            <p:nvPicPr>
              <p:cNvPr id="60" name="Object 5">
                <a:extLst>
                  <a:ext uri="{FF2B5EF4-FFF2-40B4-BE49-F238E27FC236}">
                    <a16:creationId xmlns:a16="http://schemas.microsoft.com/office/drawing/2014/main" id="{529F3F90-D39E-4B69-90B1-8485101B0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18634" y="3415343"/>
                <a:ext cx="7399751" cy="1592881"/>
              </a:xfrm>
              <a:prstGeom prst="rect">
                <a:avLst/>
              </a:prstGeom>
            </p:spPr>
          </p:pic>
        </p:grpSp>
        <p:grpSp>
          <p:nvGrpSpPr>
            <p:cNvPr id="52" name="그룹 1005">
              <a:extLst>
                <a:ext uri="{FF2B5EF4-FFF2-40B4-BE49-F238E27FC236}">
                  <a16:creationId xmlns:a16="http://schemas.microsoft.com/office/drawing/2014/main" id="{EB8D2311-C8E3-4E37-A60C-87985D1854DB}"/>
                </a:ext>
              </a:extLst>
            </p:cNvPr>
            <p:cNvGrpSpPr/>
            <p:nvPr/>
          </p:nvGrpSpPr>
          <p:grpSpPr>
            <a:xfrm>
              <a:off x="-175936" y="1705080"/>
              <a:ext cx="3515362" cy="1061921"/>
              <a:chOff x="-263904" y="2557619"/>
              <a:chExt cx="5273043" cy="1592881"/>
            </a:xfrm>
          </p:grpSpPr>
          <p:pic>
            <p:nvPicPr>
              <p:cNvPr id="59" name="Object 18">
                <a:extLst>
                  <a:ext uri="{FF2B5EF4-FFF2-40B4-BE49-F238E27FC236}">
                    <a16:creationId xmlns:a16="http://schemas.microsoft.com/office/drawing/2014/main" id="{D880A83C-06AB-4A4D-8F39-E8ECA6AD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63904" y="2557619"/>
                <a:ext cx="5273043" cy="1592881"/>
              </a:xfrm>
              <a:prstGeom prst="rect">
                <a:avLst/>
              </a:prstGeom>
            </p:spPr>
          </p:pic>
        </p:grpSp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75EE3C0F-838E-4EBD-8685-EEA497DC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468" y="3946069"/>
              <a:ext cx="4204389" cy="1061921"/>
            </a:xfrm>
            <a:prstGeom prst="rect">
              <a:avLst/>
            </a:prstGeom>
          </p:spPr>
        </p:pic>
        <p:pic>
          <p:nvPicPr>
            <p:cNvPr id="57" name="Object 24">
              <a:extLst>
                <a:ext uri="{FF2B5EF4-FFF2-40B4-BE49-F238E27FC236}">
                  <a16:creationId xmlns:a16="http://schemas.microsoft.com/office/drawing/2014/main" id="{FC1061B1-7776-42CC-80AF-F3D27D50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5756" y="2842808"/>
              <a:ext cx="4628405" cy="1061921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7DB9B-B8EE-4F06-9AD1-186F023DAF96}"/>
              </a:ext>
            </a:extLst>
          </p:cNvPr>
          <p:cNvSpPr txBox="1"/>
          <p:nvPr/>
        </p:nvSpPr>
        <p:spPr>
          <a:xfrm>
            <a:off x="1000786" y="2407232"/>
            <a:ext cx="4461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Future </a:t>
            </a:r>
          </a:p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Challenges</a:t>
            </a:r>
            <a:endParaRPr lang="ko-KR" altLang="en-US" sz="4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C1A57-7A79-4497-9187-0583754F8584}"/>
              </a:ext>
            </a:extLst>
          </p:cNvPr>
          <p:cNvSpPr txBox="1"/>
          <p:nvPr/>
        </p:nvSpPr>
        <p:spPr>
          <a:xfrm>
            <a:off x="9442806" y="1810678"/>
            <a:ext cx="27019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변수 간 상관계수 시각화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577E4-96C8-46B5-A0C8-4F9044110715}"/>
              </a:ext>
            </a:extLst>
          </p:cNvPr>
          <p:cNvSpPr txBox="1"/>
          <p:nvPr/>
        </p:nvSpPr>
        <p:spPr>
          <a:xfrm>
            <a:off x="5612809" y="2918315"/>
            <a:ext cx="6531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Random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Forest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에도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Grid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적용 후 비교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A3923-DF78-4622-B179-84EC5F19EF05}"/>
              </a:ext>
            </a:extLst>
          </p:cNvPr>
          <p:cNvSpPr txBox="1"/>
          <p:nvPr/>
        </p:nvSpPr>
        <p:spPr>
          <a:xfrm>
            <a:off x="5817903" y="2368631"/>
            <a:ext cx="63268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Bayesian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기법 적용을 통해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HPO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구하기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9543E-4389-4B83-83B5-F0E2B46A9E90}"/>
              </a:ext>
            </a:extLst>
          </p:cNvPr>
          <p:cNvSpPr/>
          <p:nvPr/>
        </p:nvSpPr>
        <p:spPr>
          <a:xfrm>
            <a:off x="2256234" y="4086972"/>
            <a:ext cx="1885948" cy="61713"/>
          </a:xfrm>
          <a:prstGeom prst="rect">
            <a:avLst/>
          </a:prstGeom>
          <a:solidFill>
            <a:srgbClr val="393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Object 18">
            <a:extLst>
              <a:ext uri="{FF2B5EF4-FFF2-40B4-BE49-F238E27FC236}">
                <a16:creationId xmlns:a16="http://schemas.microsoft.com/office/drawing/2014/main" id="{8615932B-3D40-4B82-B304-DF1774997E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8711271" y="4163548"/>
            <a:ext cx="3515362" cy="10619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93F237-E6F3-42E3-BDE2-9418E12C6313}"/>
              </a:ext>
            </a:extLst>
          </p:cNvPr>
          <p:cNvSpPr txBox="1"/>
          <p:nvPr/>
        </p:nvSpPr>
        <p:spPr>
          <a:xfrm>
            <a:off x="8679197" y="3950142"/>
            <a:ext cx="34655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Tree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모델의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Feature importance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7DFB4-C4AE-4F14-AB5B-98233E07932E}"/>
              </a:ext>
            </a:extLst>
          </p:cNvPr>
          <p:cNvSpPr txBox="1"/>
          <p:nvPr/>
        </p:nvSpPr>
        <p:spPr>
          <a:xfrm>
            <a:off x="7735302" y="3484415"/>
            <a:ext cx="4409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컬럼들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drop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하지 않고 모델링 하는 등 다양한 시도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9C898-C7FA-4E3D-BC95-6432563CA841}"/>
              </a:ext>
            </a:extLst>
          </p:cNvPr>
          <p:cNvSpPr txBox="1"/>
          <p:nvPr/>
        </p:nvSpPr>
        <p:spPr>
          <a:xfrm>
            <a:off x="8679197" y="4495425"/>
            <a:ext cx="346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Under Sampling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후 결과 비교</a:t>
            </a:r>
            <a:endParaRPr lang="en-US" altLang="ko-KR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0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34A59252-FA06-4BDC-BF9F-521298BC7A5D}"/>
              </a:ext>
            </a:extLst>
          </p:cNvPr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104E395F-28BF-425A-965A-CB0BEB14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04CBCBF-6F97-4CD6-8B50-EC50F764402E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9BB42085-70AE-4A72-99A8-4CDB856CC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4BFEF0-F6C4-4C1F-9373-990915B2E3F0}"/>
              </a:ext>
            </a:extLst>
          </p:cNvPr>
          <p:cNvSpPr txBox="1"/>
          <p:nvPr/>
        </p:nvSpPr>
        <p:spPr>
          <a:xfrm>
            <a:off x="3287842" y="3228975"/>
            <a:ext cx="54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THANK YOU</a:t>
            </a:r>
            <a:endParaRPr lang="ko-KR" altLang="en-US" sz="5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5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050E-BB76-4C8C-A117-FE3B43EB9EA5}"/>
              </a:ext>
            </a:extLst>
          </p:cNvPr>
          <p:cNvCxnSpPr>
            <a:cxnSpLocks/>
          </p:cNvCxnSpPr>
          <p:nvPr/>
        </p:nvCxnSpPr>
        <p:spPr>
          <a:xfrm>
            <a:off x="8428059" y="1682911"/>
            <a:ext cx="0" cy="280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9B5D1B-1289-4143-A602-2E3D065D858D}"/>
              </a:ext>
            </a:extLst>
          </p:cNvPr>
          <p:cNvSpPr/>
          <p:nvPr/>
        </p:nvSpPr>
        <p:spPr>
          <a:xfrm>
            <a:off x="5360350" y="4212717"/>
            <a:ext cx="6151276" cy="1371099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ED123A-510E-47BD-8100-738943B084E3}"/>
              </a:ext>
            </a:extLst>
          </p:cNvPr>
          <p:cNvSpPr/>
          <p:nvPr/>
        </p:nvSpPr>
        <p:spPr>
          <a:xfrm>
            <a:off x="7396199" y="1868742"/>
            <a:ext cx="2180478" cy="1269258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826CA8-483D-430E-8818-231403970170}"/>
              </a:ext>
            </a:extLst>
          </p:cNvPr>
          <p:cNvSpPr/>
          <p:nvPr/>
        </p:nvSpPr>
        <p:spPr>
          <a:xfrm>
            <a:off x="7882805" y="3358752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116DA9-0847-4B9F-82CD-2A5B6F882EB3}"/>
              </a:ext>
            </a:extLst>
          </p:cNvPr>
          <p:cNvSpPr/>
          <p:nvPr/>
        </p:nvSpPr>
        <p:spPr>
          <a:xfrm>
            <a:off x="7872922" y="1221246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5655E0-1703-4DE5-BB62-F4980428B71D}"/>
              </a:ext>
            </a:extLst>
          </p:cNvPr>
          <p:cNvGrpSpPr/>
          <p:nvPr/>
        </p:nvGrpSpPr>
        <p:grpSpPr>
          <a:xfrm>
            <a:off x="419152" y="384128"/>
            <a:ext cx="4172239" cy="6332174"/>
            <a:chOff x="419152" y="384128"/>
            <a:chExt cx="4172239" cy="6332174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B6FDD2F5-01C0-4807-AC2C-FBBD8F5CFFCF}"/>
                </a:ext>
              </a:extLst>
            </p:cNvPr>
            <p:cNvGrpSpPr/>
            <p:nvPr/>
          </p:nvGrpSpPr>
          <p:grpSpPr>
            <a:xfrm>
              <a:off x="419152" y="384128"/>
              <a:ext cx="4172239" cy="5935413"/>
              <a:chOff x="628728" y="597962"/>
              <a:chExt cx="6258358" cy="8903120"/>
            </a:xfrm>
          </p:grpSpPr>
          <p:pic>
            <p:nvPicPr>
              <p:cNvPr id="33" name="Object 6">
                <a:extLst>
                  <a:ext uri="{FF2B5EF4-FFF2-40B4-BE49-F238E27FC236}">
                    <a16:creationId xmlns:a16="http://schemas.microsoft.com/office/drawing/2014/main" id="{B44C1CAE-BDF8-4304-89F6-AB79767F0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8728" y="597962"/>
                <a:ext cx="6258358" cy="8903120"/>
              </a:xfrm>
              <a:prstGeom prst="rect">
                <a:avLst/>
              </a:prstGeom>
            </p:spPr>
          </p:pic>
        </p:grpSp>
        <p:grpSp>
          <p:nvGrpSpPr>
            <p:cNvPr id="34" name="그룹 1003">
              <a:extLst>
                <a:ext uri="{FF2B5EF4-FFF2-40B4-BE49-F238E27FC236}">
                  <a16:creationId xmlns:a16="http://schemas.microsoft.com/office/drawing/2014/main" id="{FF845142-F22D-4B9C-BC03-611D0C57690D}"/>
                </a:ext>
              </a:extLst>
            </p:cNvPr>
            <p:cNvGrpSpPr/>
            <p:nvPr/>
          </p:nvGrpSpPr>
          <p:grpSpPr>
            <a:xfrm>
              <a:off x="419152" y="2937283"/>
              <a:ext cx="3814017" cy="3779019"/>
              <a:chOff x="628728" y="4427695"/>
              <a:chExt cx="5721026" cy="5668528"/>
            </a:xfrm>
          </p:grpSpPr>
          <p:pic>
            <p:nvPicPr>
              <p:cNvPr id="35" name="Object 9">
                <a:extLst>
                  <a:ext uri="{FF2B5EF4-FFF2-40B4-BE49-F238E27FC236}">
                    <a16:creationId xmlns:a16="http://schemas.microsoft.com/office/drawing/2014/main" id="{79408735-1B6C-41B1-9696-3FFE6C3F4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200953" y="1624263"/>
                <a:ext cx="11442052" cy="11337057"/>
              </a:xfrm>
              <a:prstGeom prst="rect">
                <a:avLst/>
              </a:prstGeom>
            </p:spPr>
          </p:pic>
          <p:pic>
            <p:nvPicPr>
              <p:cNvPr id="36" name="Object 10">
                <a:extLst>
                  <a:ext uri="{FF2B5EF4-FFF2-40B4-BE49-F238E27FC236}">
                    <a16:creationId xmlns:a16="http://schemas.microsoft.com/office/drawing/2014/main" id="{81FCBD42-5D25-4811-ACDA-51ECFC876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728" y="4427695"/>
                <a:ext cx="5721026" cy="5668528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594966-193F-64F1-810D-22BD6A80B2D1}"/>
              </a:ext>
            </a:extLst>
          </p:cNvPr>
          <p:cNvSpPr txBox="1"/>
          <p:nvPr/>
        </p:nvSpPr>
        <p:spPr>
          <a:xfrm>
            <a:off x="7075838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이화정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D53A5-EE42-46A9-5829-7EF25B77E51C}"/>
              </a:ext>
            </a:extLst>
          </p:cNvPr>
          <p:cNvSpPr txBox="1"/>
          <p:nvPr/>
        </p:nvSpPr>
        <p:spPr>
          <a:xfrm>
            <a:off x="8584371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송재원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7097D-2970-CBB1-1022-C598B98F6348}"/>
              </a:ext>
            </a:extLst>
          </p:cNvPr>
          <p:cNvSpPr txBox="1"/>
          <p:nvPr/>
        </p:nvSpPr>
        <p:spPr>
          <a:xfrm>
            <a:off x="556730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97005-1CFD-8857-8479-FC5BE2D0E3FC}"/>
              </a:ext>
            </a:extLst>
          </p:cNvPr>
          <p:cNvSpPr txBox="1"/>
          <p:nvPr/>
        </p:nvSpPr>
        <p:spPr>
          <a:xfrm>
            <a:off x="707386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ML/DL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3E650-8C14-DEA4-2760-8B2A7C6B4DBC}"/>
              </a:ext>
            </a:extLst>
          </p:cNvPr>
          <p:cNvSpPr txBox="1"/>
          <p:nvPr/>
        </p:nvSpPr>
        <p:spPr>
          <a:xfrm>
            <a:off x="8591853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0F9BB1-BB24-58BF-EB95-283FFC917E37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9582E-74AB-07A0-A4EB-91D8AF0CE9E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F63EDDD-22FB-2301-C89D-EBF4F92C4D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78197-F52A-89FC-A8E5-5810C170E5F8}"/>
              </a:ext>
            </a:extLst>
          </p:cNvPr>
          <p:cNvSpPr txBox="1"/>
          <p:nvPr/>
        </p:nvSpPr>
        <p:spPr>
          <a:xfrm>
            <a:off x="10092903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이동민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06C0-E61A-C074-F9BB-D59D079A0329}"/>
              </a:ext>
            </a:extLst>
          </p:cNvPr>
          <p:cNvSpPr txBox="1"/>
          <p:nvPr/>
        </p:nvSpPr>
        <p:spPr>
          <a:xfrm>
            <a:off x="10043754" y="4861381"/>
            <a:ext cx="148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454CD-BCC4-A21D-C7A3-75B4CFE89E29}"/>
              </a:ext>
            </a:extLst>
          </p:cNvPr>
          <p:cNvSpPr txBox="1"/>
          <p:nvPr/>
        </p:nvSpPr>
        <p:spPr>
          <a:xfrm>
            <a:off x="5567305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조현민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794F4-6AB6-4F4B-BDE6-D34F9947C351}"/>
              </a:ext>
            </a:extLst>
          </p:cNvPr>
          <p:cNvSpPr txBox="1"/>
          <p:nvPr/>
        </p:nvSpPr>
        <p:spPr>
          <a:xfrm>
            <a:off x="913838" y="1068328"/>
            <a:ext cx="3182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Team members</a:t>
            </a:r>
            <a:endParaRPr lang="ko-KR" altLang="en-US" sz="4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257D1-F1F9-4FC3-8983-FBA9FE0AE926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8BCD8-3025-4C56-A6DC-996CDDD139B9}"/>
              </a:ext>
            </a:extLst>
          </p:cNvPr>
          <p:cNvSpPr txBox="1"/>
          <p:nvPr/>
        </p:nvSpPr>
        <p:spPr>
          <a:xfrm>
            <a:off x="7521410" y="1957755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김현수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0E7D0-D357-4F7F-9147-A4D584FC6CCA}"/>
              </a:ext>
            </a:extLst>
          </p:cNvPr>
          <p:cNvSpPr txBox="1"/>
          <p:nvPr/>
        </p:nvSpPr>
        <p:spPr>
          <a:xfrm>
            <a:off x="7756342" y="2330498"/>
            <a:ext cx="156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43723-0F83-4696-968B-9C252CDB2BEC}"/>
              </a:ext>
            </a:extLst>
          </p:cNvPr>
          <p:cNvSpPr txBox="1"/>
          <p:nvPr/>
        </p:nvSpPr>
        <p:spPr>
          <a:xfrm>
            <a:off x="7882806" y="1274183"/>
            <a:ext cx="110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PM</a:t>
            </a:r>
            <a:endParaRPr lang="ko-KR" altLang="en-US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38110E-10DA-4FDA-8AC4-0C0813A171F7}"/>
              </a:ext>
            </a:extLst>
          </p:cNvPr>
          <p:cNvSpPr txBox="1"/>
          <p:nvPr/>
        </p:nvSpPr>
        <p:spPr>
          <a:xfrm>
            <a:off x="7885114" y="3397739"/>
            <a:ext cx="112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Actor</a:t>
            </a:r>
            <a:endParaRPr lang="ko-KR" altLang="en-US" sz="2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8347970-3B85-4FD9-8D17-E9F0284B9117}"/>
              </a:ext>
            </a:extLst>
          </p:cNvPr>
          <p:cNvSpPr txBox="1"/>
          <p:nvPr/>
        </p:nvSpPr>
        <p:spPr>
          <a:xfrm>
            <a:off x="755043" y="4250085"/>
            <a:ext cx="108692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Problem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비은행 금융회사(NBFC) 는 투자, 리스크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풀링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계약 저축, 시장 중개 등 은행과 유사한 금융 서비스를 제공하는 데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</a:p>
          <a:p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한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NBFC는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현재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차량 대출 부문의 채무 불이행 증가로 인해 수익성 문제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직면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Goal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고객의 대출 상환 능력에 기여하는 요소들을 살펴봄으로써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고객이 차량 대출 상환을 불이행할 가능성이 있는 지 여부를 예측</a:t>
            </a:r>
            <a:endParaRPr lang="ko-KR" altLang="en-US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DFCCE-619B-6DB6-577C-F338ABE53A36}"/>
              </a:ext>
            </a:extLst>
          </p:cNvPr>
          <p:cNvSpPr txBox="1"/>
          <p:nvPr/>
        </p:nvSpPr>
        <p:spPr>
          <a:xfrm>
            <a:off x="4847745" y="1940115"/>
            <a:ext cx="7277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Vehicle Loan</a:t>
            </a:r>
          </a:p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repayment prediction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781E535-72DD-420A-AC1B-4C5638C7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" y="1668445"/>
            <a:ext cx="3863687" cy="1941551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05DA2022-A83B-479E-8EF5-5DB0BE456E8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1895A801-78FA-47B9-8E76-FC87983D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0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6E759E5-7693-4B3F-A353-4F6E3D92D2FF}"/>
              </a:ext>
            </a:extLst>
          </p:cNvPr>
          <p:cNvSpPr/>
          <p:nvPr/>
        </p:nvSpPr>
        <p:spPr>
          <a:xfrm>
            <a:off x="898022" y="1476375"/>
            <a:ext cx="10246228" cy="4901094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94C53-BF94-46AA-96FE-08D469627578}"/>
              </a:ext>
            </a:extLst>
          </p:cNvPr>
          <p:cNvSpPr/>
          <p:nvPr/>
        </p:nvSpPr>
        <p:spPr>
          <a:xfrm>
            <a:off x="2226866" y="4869834"/>
            <a:ext cx="7305673" cy="669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X data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BEA531-33BB-449F-B362-2F99C1C5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90530"/>
              </p:ext>
            </p:extLst>
          </p:nvPr>
        </p:nvGraphicFramePr>
        <p:xfrm>
          <a:off x="1197268" y="1632317"/>
          <a:ext cx="4682435" cy="45493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67925">
                  <a:extLst>
                    <a:ext uri="{9D8B030D-6E8A-4147-A177-3AD203B41FA5}">
                      <a16:colId xmlns:a16="http://schemas.microsoft.com/office/drawing/2014/main" val="3951845990"/>
                    </a:ext>
                  </a:extLst>
                </a:gridCol>
                <a:gridCol w="2245378">
                  <a:extLst>
                    <a:ext uri="{9D8B030D-6E8A-4147-A177-3AD203B41FA5}">
                      <a16:colId xmlns:a16="http://schemas.microsoft.com/office/drawing/2014/main" val="3126122597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1762197182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87203"/>
                  </a:ext>
                </a:extLst>
              </a:tr>
              <a:tr h="156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Identifier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</a:t>
                      </a:r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895832372"/>
                  </a:ext>
                </a:extLst>
              </a:tr>
              <a:tr h="156869"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Numerical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Child_Count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자녀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0159431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Own_House_Age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소유 주택의 나이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년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5435590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Credit_Amount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금액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92099687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Loan_Annuity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연금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00050827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Population_Region_Relative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거주하고 있는 지역의 상대적 인구수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49722312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Age_Days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신청서 제출 시점의 고객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4810564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Employed_Days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고용되어 일한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14424887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Registration_Days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등록을 변경한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235693379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ID_Days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대출을 신청한 신분증 변경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28768892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Client_Family_Members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가족 구성원 수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425973152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다른 출처에서 얻은 정규화된 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229372876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53374950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07427876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Phone_Change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 며칠 전에 고객이 휴대폰을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변경했는</a:t>
                      </a:r>
                      <a:r>
                        <a:rPr lang="ko-KR" altLang="en-US" sz="700" u="none" strike="noStrike" dirty="0">
                          <a:effectLst/>
                        </a:rPr>
                        <a:t> 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067503893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Credit_Bureau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작년 총 문의 건수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96142685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Client_Income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소득</a:t>
                      </a:r>
                      <a:r>
                        <a:rPr lang="en-US" altLang="ko-KR" sz="700" u="none" strike="noStrike" dirty="0">
                          <a:effectLst/>
                        </a:rPr>
                        <a:t>($)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202921990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Social_Circle_Default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지난 </a:t>
                      </a:r>
                      <a:r>
                        <a:rPr lang="en-US" altLang="ko-KR" sz="700" u="none" strike="noStrike" dirty="0">
                          <a:effectLst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</a:rPr>
                        <a:t>일 동안 대출 상환을 불이행한 고객의 친구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가족 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2073269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Application_Process_Hour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날의 시간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1989760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772ED9-EAD4-4CB4-9980-2F9A1D70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2978"/>
              </p:ext>
            </p:extLst>
          </p:nvPr>
        </p:nvGraphicFramePr>
        <p:xfrm>
          <a:off x="6178949" y="1627947"/>
          <a:ext cx="4644731" cy="454100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81971">
                  <a:extLst>
                    <a:ext uri="{9D8B030D-6E8A-4147-A177-3AD203B41FA5}">
                      <a16:colId xmlns:a16="http://schemas.microsoft.com/office/drawing/2014/main" val="489023965"/>
                    </a:ext>
                  </a:extLst>
                </a:gridCol>
                <a:gridCol w="2119537">
                  <a:extLst>
                    <a:ext uri="{9D8B030D-6E8A-4147-A177-3AD203B41FA5}">
                      <a16:colId xmlns:a16="http://schemas.microsoft.com/office/drawing/2014/main" val="1680836738"/>
                    </a:ext>
                  </a:extLst>
                </a:gridCol>
                <a:gridCol w="1343223">
                  <a:extLst>
                    <a:ext uri="{9D8B030D-6E8A-4147-A177-3AD203B41FA5}">
                      <a16:colId xmlns:a16="http://schemas.microsoft.com/office/drawing/2014/main" val="988353723"/>
                    </a:ext>
                  </a:extLst>
                </a:gridCol>
              </a:tblGrid>
              <a:tr h="175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79724"/>
                  </a:ext>
                </a:extLst>
              </a:tr>
              <a:tr h="411018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(0 or 1 &amp; Yes or No)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Car_Owned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차량에 대한 대출을 신청하기 전에 고객이 소유한 모든 차량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8394293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Bike_Owned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모든 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742020719"/>
                  </a:ext>
                </a:extLst>
              </a:tr>
              <a:tr h="38792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Active_Loan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대출 신청 당시 진행 중인 다른 대출이 있는지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876021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House_Own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주택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2274622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Homephone_Tag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제공한 집전화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676840768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Workphone_Working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직장 전화 번호로 연락 가능했는지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06285742"/>
                  </a:ext>
                </a:extLst>
              </a:tr>
              <a:tr h="3094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Client_Permanent_Match_Tag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연락처 주소가 영구 주소와 일치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4228046379"/>
                  </a:ext>
                </a:extLst>
              </a:tr>
              <a:tr h="20768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Client_Contact_Work_Tag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직장 주소가 연락처 주소와 일치 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305675738"/>
                  </a:ext>
                </a:extLst>
              </a:tr>
              <a:tr h="252876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(the rest)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Client_Education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달성한 최고 수준의 교육 수준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57548707"/>
                  </a:ext>
                </a:extLst>
              </a:tr>
              <a:tr h="607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Client_Marital_Status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고객의 결혼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040130301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Client_Gender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성별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5169050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Cleint_City_Rating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 도시 등급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33227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Loan_Contract_Type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43545313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Client_Housing_Type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집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298750680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Client_Occupation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직업 유형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125002383"/>
                  </a:ext>
                </a:extLst>
              </a:tr>
              <a:tr h="2078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Type_Organization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근무하는 조직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78568770"/>
                  </a:ext>
                </a:extLst>
              </a:tr>
              <a:tr h="17087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Application_Process_Day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요일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407011746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Accompany_Client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신청할 때 고객과 동행한 사람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34382282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Client_Income_Type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소득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026765246"/>
                  </a:ext>
                </a:extLst>
              </a:tr>
              <a:tr h="3094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Mobile_Tag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제공한 휴대폰 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(1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값만 가짐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895065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B16B503-F44E-4C5A-8936-F119B0057CD7}"/>
              </a:ext>
            </a:extLst>
          </p:cNvPr>
          <p:cNvSpPr txBox="1"/>
          <p:nvPr/>
        </p:nvSpPr>
        <p:spPr>
          <a:xfrm>
            <a:off x="9190032" y="6146994"/>
            <a:ext cx="16289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Data Source: Kaggle</a:t>
            </a:r>
            <a:endParaRPr lang="ko-KR" altLang="en-US" sz="9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4411B-A056-4483-91C6-A9D458EC73D7}"/>
              </a:ext>
            </a:extLst>
          </p:cNvPr>
          <p:cNvSpPr/>
          <p:nvPr/>
        </p:nvSpPr>
        <p:spPr>
          <a:xfrm>
            <a:off x="2885872" y="3058814"/>
            <a:ext cx="6229704" cy="1447798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Y data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C5CE7B-612A-4F01-9396-061E7D76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9421"/>
              </p:ext>
            </p:extLst>
          </p:nvPr>
        </p:nvGraphicFramePr>
        <p:xfrm>
          <a:off x="3195610" y="3492521"/>
          <a:ext cx="5610225" cy="60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075">
                  <a:extLst>
                    <a:ext uri="{9D8B030D-6E8A-4147-A177-3AD203B41FA5}">
                      <a16:colId xmlns:a16="http://schemas.microsoft.com/office/drawing/2014/main" val="220620224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39308257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944033761"/>
                    </a:ext>
                  </a:extLst>
                </a:gridCol>
              </a:tblGrid>
              <a:tr h="261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974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Categorical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대출 상환 불이행 여부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0, </a:t>
                      </a:r>
                      <a:r>
                        <a:rPr lang="ko-KR" altLang="en-US" sz="1100" u="none" strike="noStrike" dirty="0">
                          <a:effectLst/>
                        </a:rPr>
                        <a:t>불이행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1)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05133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9AE0CD-A444-4BD8-A702-0CCA4017DC07}"/>
              </a:ext>
            </a:extLst>
          </p:cNvPr>
          <p:cNvSpPr txBox="1"/>
          <p:nvPr/>
        </p:nvSpPr>
        <p:spPr>
          <a:xfrm>
            <a:off x="2386613" y="4617154"/>
            <a:ext cx="7228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식별자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(ID)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제외한 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38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개의 컬럼을 활용하여 대출 상환 불이행 여부 예측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 rot="5400000">
            <a:off x="4729050" y="767939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42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0A6049F7-3EFB-44CF-862D-4008BDFB3DD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6" name="Object 18">
              <a:extLst>
                <a:ext uri="{FF2B5EF4-FFF2-40B4-BE49-F238E27FC236}">
                  <a16:creationId xmlns:a16="http://schemas.microsoft.com/office/drawing/2014/main" id="{C1FF93CF-2326-4618-B447-900C180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9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24EF9-11DE-42E8-8E37-544E6409C0D5}"/>
              </a:ext>
            </a:extLst>
          </p:cNvPr>
          <p:cNvSpPr txBox="1"/>
          <p:nvPr/>
        </p:nvSpPr>
        <p:spPr>
          <a:xfrm>
            <a:off x="2298103" y="2058386"/>
            <a:ext cx="418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“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채무 불이행한 고객의 비율은 몇 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%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일까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” 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D1CF600-E0FE-497C-9C86-A4940D6C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03" y="2214060"/>
            <a:ext cx="2902926" cy="30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BEE89-E06E-4FA4-843B-0C1F0E2C8A83}"/>
              </a:ext>
            </a:extLst>
          </p:cNvPr>
          <p:cNvGrpSpPr/>
          <p:nvPr/>
        </p:nvGrpSpPr>
        <p:grpSpPr>
          <a:xfrm>
            <a:off x="7207759" y="2999300"/>
            <a:ext cx="1217988" cy="690464"/>
            <a:chOff x="10515600" y="4269272"/>
            <a:chExt cx="1219200" cy="7218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E2B8B19-36DE-40B4-B596-10F9D7429A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403559" cy="72182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2F73E23-7A7B-4D87-9D97-00B5A3DE7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600" y="4269272"/>
              <a:ext cx="815641" cy="0"/>
            </a:xfrm>
            <a:prstGeom prst="line">
              <a:avLst/>
            </a:prstGeom>
            <a:ln>
              <a:solidFill>
                <a:srgbClr val="2C6C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B87D6989-572C-4D29-B763-1D26809064D9}"/>
              </a:ext>
            </a:extLst>
          </p:cNvPr>
          <p:cNvGrpSpPr/>
          <p:nvPr/>
        </p:nvGrpSpPr>
        <p:grpSpPr>
          <a:xfrm>
            <a:off x="1679684" y="2523064"/>
            <a:ext cx="5528076" cy="2442023"/>
            <a:chOff x="11276190" y="-12698"/>
            <a:chExt cx="7123810" cy="10343040"/>
          </a:xfrm>
        </p:grpSpPr>
        <p:pic>
          <p:nvPicPr>
            <p:cNvPr id="24" name="Object 17">
              <a:extLst>
                <a:ext uri="{FF2B5EF4-FFF2-40B4-BE49-F238E27FC236}">
                  <a16:creationId xmlns:a16="http://schemas.microsoft.com/office/drawing/2014/main" id="{1DD3653A-A1E5-45C8-9744-2377299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3E0549A-C932-4F19-871F-ED79B0C68F31}"/>
              </a:ext>
            </a:extLst>
          </p:cNvPr>
          <p:cNvSpPr txBox="1"/>
          <p:nvPr/>
        </p:nvSpPr>
        <p:spPr>
          <a:xfrm>
            <a:off x="1679683" y="2751666"/>
            <a:ext cx="55280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약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12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건의 데이터 중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채무를 상환한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91.9%, </a:t>
            </a: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상환을 불이행한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8.1%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예측 라벨 값의 분포가 불균등하게 나타남을 확인 할 수 있다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.</a:t>
            </a: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그렇다면 상환 여부에 따라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 간에 어떠한 차이가 존재할까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29683BC-3233-4FA9-A455-7980CDC1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808" y="5172003"/>
            <a:ext cx="190526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E9FB9E-6063-49A5-B9A5-3031550A5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1"/>
          <a:stretch/>
        </p:blipFill>
        <p:spPr bwMode="auto">
          <a:xfrm>
            <a:off x="1079727" y="1473202"/>
            <a:ext cx="6585346" cy="39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539670E-1318-4658-BBA0-028DE9044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7" r="48783"/>
          <a:stretch/>
        </p:blipFill>
        <p:spPr bwMode="auto">
          <a:xfrm>
            <a:off x="1079727" y="5504513"/>
            <a:ext cx="3372858" cy="9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754014" y="3061886"/>
            <a:ext cx="40794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 차이가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크게 나타나지 않음을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DEEBD0-CF8E-4061-8AE5-929FBAA6B2D5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7ACD124-96CA-417A-83B6-28E6C9369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DEF13C-7455-4799-A030-496B00F036E3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4674B5-F146-45FD-ABB4-A9859ACE5E3C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32722B-AF0B-437A-9EAD-41AC629B0B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778AA0-E61C-420E-A401-2FFE23D8AB6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6CA40BC-92B0-4D4F-90A7-EC728A61A0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9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0222-F215-48C0-A9CB-C045BD270272}"/>
              </a:ext>
            </a:extLst>
          </p:cNvPr>
          <p:cNvSpPr/>
          <p:nvPr/>
        </p:nvSpPr>
        <p:spPr>
          <a:xfrm>
            <a:off x="1894089" y="5676574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FB7925A-3817-4717-9EAE-101CE172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89" y="2307083"/>
            <a:ext cx="4099828" cy="31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47816D-EA2A-4D99-B902-B4C9E4406D2D}"/>
              </a:ext>
            </a:extLst>
          </p:cNvPr>
          <p:cNvSpPr txBox="1"/>
          <p:nvPr/>
        </p:nvSpPr>
        <p:spPr>
          <a:xfrm>
            <a:off x="589761" y="1562175"/>
            <a:ext cx="11239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분포가 극단적으로 나타나는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column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추출해서 세부적으로 시각화 했을 때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채무 상환 불이행 여부에 따라 분포 차이가 나지 않으며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상대적으로 소득이 낮고 일한 일수 또한 작은 방향으로 빈도수가 높게 나타남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DA8CE-4857-4D2D-9F98-3DD58D774960}"/>
              </a:ext>
            </a:extLst>
          </p:cNvPr>
          <p:cNvSpPr txBox="1"/>
          <p:nvPr/>
        </p:nvSpPr>
        <p:spPr>
          <a:xfrm>
            <a:off x="1810962" y="5676574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Client Income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AE2732A-8448-4369-9938-960D3AA0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23" y="2307083"/>
            <a:ext cx="4099828" cy="32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6C6E54-EBE9-4830-A116-907C22F04A1F}"/>
              </a:ext>
            </a:extLst>
          </p:cNvPr>
          <p:cNvSpPr/>
          <p:nvPr/>
        </p:nvSpPr>
        <p:spPr>
          <a:xfrm>
            <a:off x="6896294" y="5650420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549FC-8516-47ED-B512-EE5CDBD8A434}"/>
              </a:ext>
            </a:extLst>
          </p:cNvPr>
          <p:cNvSpPr txBox="1"/>
          <p:nvPr/>
        </p:nvSpPr>
        <p:spPr>
          <a:xfrm>
            <a:off x="6813167" y="5650420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2.    Employed Days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CE5788-DA7D-4AC2-96AF-50051C9213A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A6BE02-0728-4306-A99C-5E4D1AEB4CA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A0DD13-BB1F-4ADB-A810-F9339D161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1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1936</Words>
  <Application>Microsoft Office PowerPoint</Application>
  <PresentationFormat>와이드스크린</PresentationFormat>
  <Paragraphs>407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Gothic A1 Black</vt:lpstr>
      <vt:lpstr>Gothic A1 Light</vt:lpstr>
      <vt:lpstr>Gothic A1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Hwajeong</dc:creator>
  <cp:lastModifiedBy>Lee Hwajeong</cp:lastModifiedBy>
  <cp:revision>160</cp:revision>
  <dcterms:created xsi:type="dcterms:W3CDTF">2023-04-05T01:06:08Z</dcterms:created>
  <dcterms:modified xsi:type="dcterms:W3CDTF">2023-04-07T05:24:34Z</dcterms:modified>
</cp:coreProperties>
</file>