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0"/>
  </p:notesMasterIdLst>
  <p:sldIdLst>
    <p:sldId id="256" r:id="rId2"/>
    <p:sldId id="257" r:id="rId3"/>
    <p:sldId id="259" r:id="rId4"/>
    <p:sldId id="260" r:id="rId5"/>
    <p:sldId id="261" r:id="rId6"/>
    <p:sldId id="262" r:id="rId7"/>
    <p:sldId id="312" r:id="rId8"/>
    <p:sldId id="313" r:id="rId9"/>
    <p:sldId id="314" r:id="rId10"/>
    <p:sldId id="315" r:id="rId11"/>
    <p:sldId id="316" r:id="rId12"/>
    <p:sldId id="317" r:id="rId13"/>
    <p:sldId id="318" r:id="rId14"/>
    <p:sldId id="319" r:id="rId15"/>
    <p:sldId id="320" r:id="rId16"/>
    <p:sldId id="321" r:id="rId17"/>
    <p:sldId id="322" r:id="rId18"/>
    <p:sldId id="323" r:id="rId19"/>
  </p:sldIdLst>
  <p:sldSz cx="9144000" cy="5143500" type="screen16x9"/>
  <p:notesSz cx="6858000" cy="9144000"/>
  <p:embeddedFontLst>
    <p:embeddedFont>
      <p:font typeface="Gill Sans MT" panose="020B0502020104020203" pitchFamily="34" charset="0"/>
      <p:regular r:id="rId21"/>
      <p:bold r:id="rId22"/>
      <p:italic r:id="rId23"/>
      <p:boldItalic r:id="rId24"/>
    </p:embeddedFont>
    <p:embeddedFont>
      <p:font typeface="Play" panose="020B0604020202020204" charset="0"/>
      <p:regular r:id="rId25"/>
      <p:bold r:id="rId26"/>
    </p:embeddedFont>
    <p:embeddedFont>
      <p:font typeface="Source Sans Pro" panose="020B0503030403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311">
          <p15:clr>
            <a:srgbClr val="EA4335"/>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D64060-6132-49FE-9638-E23BFFB6F481}">
  <a:tblStyle styleId="{25D64060-6132-49FE-9638-E23BFFB6F4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75" autoAdjust="0"/>
    <p:restoredTop sz="94660"/>
  </p:normalViewPr>
  <p:slideViewPr>
    <p:cSldViewPr snapToGrid="0">
      <p:cViewPr>
        <p:scale>
          <a:sx n="72" d="100"/>
          <a:sy n="72" d="100"/>
        </p:scale>
        <p:origin x="-524" y="496"/>
      </p:cViewPr>
      <p:guideLst>
        <p:guide pos="5311"/>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4"/>
        <p:cNvGrpSpPr/>
        <p:nvPr/>
      </p:nvGrpSpPr>
      <p:grpSpPr>
        <a:xfrm>
          <a:off x="0" y="0"/>
          <a:ext cx="0" cy="0"/>
          <a:chOff x="0" y="0"/>
          <a:chExt cx="0" cy="0"/>
        </a:xfrm>
      </p:grpSpPr>
      <p:sp>
        <p:nvSpPr>
          <p:cNvPr id="2635" name="Google Shape;2635;g10b651380e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0b651380e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10b651380e3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b651380e3_0_2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b651380e3_0_2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a:endParaRPr/>
          </a:p>
        </p:txBody>
      </p:sp>
      <p:sp>
        <p:nvSpPr>
          <p:cNvPr id="10" name="Google Shape;10;p2"/>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a:endParaRPr/>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xfrm>
            <a:off x="2206800" y="2374150"/>
            <a:ext cx="4730400" cy="68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65" name="Google Shape;65;p3"/>
          <p:cNvSpPr txBox="1">
            <a:spLocks noGrp="1"/>
          </p:cNvSpPr>
          <p:nvPr>
            <p:ph type="subTitle" idx="1"/>
          </p:nvPr>
        </p:nvSpPr>
        <p:spPr>
          <a:xfrm>
            <a:off x="3137400" y="3519025"/>
            <a:ext cx="2869200" cy="6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66" name="Google Shape;66;p3"/>
          <p:cNvSpPr txBox="1">
            <a:spLocks noGrp="1"/>
          </p:cNvSpPr>
          <p:nvPr>
            <p:ph type="title" idx="2" hasCustomPrompt="1"/>
          </p:nvPr>
        </p:nvSpPr>
        <p:spPr>
          <a:xfrm>
            <a:off x="2206800" y="1223888"/>
            <a:ext cx="4730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7" name="Google Shape;67;p3"/>
          <p:cNvSpPr/>
          <p:nvPr/>
        </p:nvSpPr>
        <p:spPr>
          <a:xfrm rot="-2716073">
            <a:off x="207070"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92764"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3"/>
          <p:cNvGrpSpPr/>
          <p:nvPr/>
        </p:nvGrpSpPr>
        <p:grpSpPr>
          <a:xfrm>
            <a:off x="-1624871" y="-4592"/>
            <a:ext cx="5178842" cy="5178453"/>
            <a:chOff x="-1624871" y="-4592"/>
            <a:chExt cx="5178842" cy="5178453"/>
          </a:xfrm>
        </p:grpSpPr>
        <p:sp>
          <p:nvSpPr>
            <p:cNvPr id="77" name="Google Shape;77;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3"/>
          <p:cNvSpPr/>
          <p:nvPr/>
        </p:nvSpPr>
        <p:spPr>
          <a:xfrm rot="-2716073">
            <a:off x="207058"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3"/>
          <p:cNvGrpSpPr/>
          <p:nvPr/>
        </p:nvGrpSpPr>
        <p:grpSpPr>
          <a:xfrm>
            <a:off x="-1064015" y="2306598"/>
            <a:ext cx="3021722" cy="3146276"/>
            <a:chOff x="-1064015" y="2306598"/>
            <a:chExt cx="3021722" cy="3146276"/>
          </a:xfrm>
        </p:grpSpPr>
        <p:sp>
          <p:nvSpPr>
            <p:cNvPr id="82" name="Google Shape;82;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3"/>
          <p:cNvGrpSpPr/>
          <p:nvPr/>
        </p:nvGrpSpPr>
        <p:grpSpPr>
          <a:xfrm>
            <a:off x="758062" y="2741287"/>
            <a:ext cx="1247068" cy="1340554"/>
            <a:chOff x="758062" y="2741287"/>
            <a:chExt cx="1247068" cy="1340554"/>
          </a:xfrm>
        </p:grpSpPr>
        <p:sp>
          <p:nvSpPr>
            <p:cNvPr id="89" name="Google Shape;89;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3"/>
          <p:cNvSpPr/>
          <p:nvPr/>
        </p:nvSpPr>
        <p:spPr>
          <a:xfrm>
            <a:off x="592751"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8083927">
            <a:off x="8055138"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10800000">
            <a:off x="8440836"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5590029" y="-11612"/>
            <a:ext cx="5178842" cy="5178453"/>
            <a:chOff x="5590029" y="-11612"/>
            <a:chExt cx="5178842" cy="5178453"/>
          </a:xfrm>
        </p:grpSpPr>
        <p:sp>
          <p:nvSpPr>
            <p:cNvPr id="110" name="Google Shape;110;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083927">
            <a:off x="8055150"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3"/>
          <p:cNvGrpSpPr/>
          <p:nvPr/>
        </p:nvGrpSpPr>
        <p:grpSpPr>
          <a:xfrm>
            <a:off x="7186293" y="-290625"/>
            <a:ext cx="3021722" cy="3146276"/>
            <a:chOff x="7186293" y="-290625"/>
            <a:chExt cx="3021722" cy="3146276"/>
          </a:xfrm>
        </p:grpSpPr>
        <p:sp>
          <p:nvSpPr>
            <p:cNvPr id="116" name="Google Shape;116;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10800000">
            <a:off x="8440849"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30" name="Google Shape;130;p4"/>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31" name="Google Shape;131;p4"/>
          <p:cNvGrpSpPr/>
          <p:nvPr/>
        </p:nvGrpSpPr>
        <p:grpSpPr>
          <a:xfrm>
            <a:off x="-3170262" y="3452177"/>
            <a:ext cx="3721951" cy="12135923"/>
            <a:chOff x="-3170262" y="3452177"/>
            <a:chExt cx="3721951" cy="12135923"/>
          </a:xfrm>
        </p:grpSpPr>
        <p:sp>
          <p:nvSpPr>
            <p:cNvPr id="132" name="Google Shape;132;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4"/>
          <p:cNvGrpSpPr/>
          <p:nvPr/>
        </p:nvGrpSpPr>
        <p:grpSpPr>
          <a:xfrm>
            <a:off x="8681163" y="-2011948"/>
            <a:ext cx="3721951" cy="12135923"/>
            <a:chOff x="-3170262" y="3452177"/>
            <a:chExt cx="3721951" cy="12135923"/>
          </a:xfrm>
        </p:grpSpPr>
        <p:sp>
          <p:nvSpPr>
            <p:cNvPr id="189" name="Google Shape;189;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4"/>
          <p:cNvGrpSpPr/>
          <p:nvPr/>
        </p:nvGrpSpPr>
        <p:grpSpPr>
          <a:xfrm>
            <a:off x="-1081045" y="-1072813"/>
            <a:ext cx="3021722" cy="3146276"/>
            <a:chOff x="-1081045" y="-1072813"/>
            <a:chExt cx="3021722" cy="3146276"/>
          </a:xfrm>
        </p:grpSpPr>
        <p:sp>
          <p:nvSpPr>
            <p:cNvPr id="244" name="Google Shape;244;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3"/>
        <p:cNvGrpSpPr/>
        <p:nvPr/>
      </p:nvGrpSpPr>
      <p:grpSpPr>
        <a:xfrm>
          <a:off x="0" y="0"/>
          <a:ext cx="0" cy="0"/>
          <a:chOff x="0" y="0"/>
          <a:chExt cx="0" cy="0"/>
        </a:xfrm>
      </p:grpSpPr>
      <p:sp>
        <p:nvSpPr>
          <p:cNvPr id="364" name="Google Shape;364;p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grpSp>
        <p:nvGrpSpPr>
          <p:cNvPr id="365" name="Google Shape;365;p6"/>
          <p:cNvGrpSpPr/>
          <p:nvPr/>
        </p:nvGrpSpPr>
        <p:grpSpPr>
          <a:xfrm>
            <a:off x="8681163" y="-2011948"/>
            <a:ext cx="3721951" cy="12135923"/>
            <a:chOff x="-3170262" y="3452177"/>
            <a:chExt cx="3721951" cy="12135923"/>
          </a:xfrm>
        </p:grpSpPr>
        <p:sp>
          <p:nvSpPr>
            <p:cNvPr id="366" name="Google Shape;366;p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6"/>
          <p:cNvGrpSpPr/>
          <p:nvPr/>
        </p:nvGrpSpPr>
        <p:grpSpPr>
          <a:xfrm>
            <a:off x="-3325500" y="-70089"/>
            <a:ext cx="3769563" cy="11358057"/>
            <a:chOff x="-2722250" y="-1079764"/>
            <a:chExt cx="3769563" cy="11358057"/>
          </a:xfrm>
        </p:grpSpPr>
        <p:sp>
          <p:nvSpPr>
            <p:cNvPr id="421" name="Google Shape;421;p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6"/>
          <p:cNvGrpSpPr/>
          <p:nvPr/>
        </p:nvGrpSpPr>
        <p:grpSpPr>
          <a:xfrm rot="10800000">
            <a:off x="614519" y="-1255848"/>
            <a:ext cx="1982975" cy="2013575"/>
            <a:chOff x="746900" y="-550225"/>
            <a:chExt cx="1982975" cy="2013575"/>
          </a:xfrm>
        </p:grpSpPr>
        <p:sp>
          <p:nvSpPr>
            <p:cNvPr id="436" name="Google Shape;436;p6"/>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437" name="Google Shape;437;p6"/>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0"/>
        <p:cNvGrpSpPr/>
        <p:nvPr/>
      </p:nvGrpSpPr>
      <p:grpSpPr>
        <a:xfrm>
          <a:off x="0" y="0"/>
          <a:ext cx="0" cy="0"/>
          <a:chOff x="0" y="0"/>
          <a:chExt cx="0" cy="0"/>
        </a:xfrm>
      </p:grpSpPr>
      <p:grpSp>
        <p:nvGrpSpPr>
          <p:cNvPr id="441" name="Google Shape;441;p7"/>
          <p:cNvGrpSpPr/>
          <p:nvPr/>
        </p:nvGrpSpPr>
        <p:grpSpPr>
          <a:xfrm rot="5400000">
            <a:off x="2682300" y="624611"/>
            <a:ext cx="3769563" cy="11358057"/>
            <a:chOff x="-2722250" y="-1079764"/>
            <a:chExt cx="3769563" cy="11358057"/>
          </a:xfrm>
        </p:grpSpPr>
        <p:sp>
          <p:nvSpPr>
            <p:cNvPr id="442" name="Google Shape;442;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7"/>
          <p:cNvGrpSpPr/>
          <p:nvPr/>
        </p:nvGrpSpPr>
        <p:grpSpPr>
          <a:xfrm>
            <a:off x="8129425" y="-110899"/>
            <a:ext cx="4222888" cy="4088811"/>
            <a:chOff x="8129425" y="2555026"/>
            <a:chExt cx="4222888" cy="4088811"/>
          </a:xfrm>
        </p:grpSpPr>
        <p:sp>
          <p:nvSpPr>
            <p:cNvPr id="457" name="Google Shape;457;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7"/>
          <p:cNvGrpSpPr/>
          <p:nvPr/>
        </p:nvGrpSpPr>
        <p:grpSpPr>
          <a:xfrm>
            <a:off x="-2635762" y="-5215852"/>
            <a:ext cx="3769563" cy="11358057"/>
            <a:chOff x="-2635762" y="-5215852"/>
            <a:chExt cx="3769563" cy="11358057"/>
          </a:xfrm>
        </p:grpSpPr>
        <p:sp>
          <p:nvSpPr>
            <p:cNvPr id="466" name="Google Shape;466;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7"/>
          <p:cNvSpPr txBox="1">
            <a:spLocks noGrp="1"/>
          </p:cNvSpPr>
          <p:nvPr>
            <p:ph type="title"/>
          </p:nvPr>
        </p:nvSpPr>
        <p:spPr>
          <a:xfrm>
            <a:off x="1690050" y="438850"/>
            <a:ext cx="5763900" cy="1181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3" name="Google Shape;483;p7"/>
          <p:cNvSpPr txBox="1">
            <a:spLocks noGrp="1"/>
          </p:cNvSpPr>
          <p:nvPr>
            <p:ph type="body" idx="1"/>
          </p:nvPr>
        </p:nvSpPr>
        <p:spPr>
          <a:xfrm>
            <a:off x="2541150" y="2050375"/>
            <a:ext cx="4061700" cy="1968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4"/>
        <p:cNvGrpSpPr/>
        <p:nvPr/>
      </p:nvGrpSpPr>
      <p:grpSpPr>
        <a:xfrm>
          <a:off x="0" y="0"/>
          <a:ext cx="0" cy="0"/>
          <a:chOff x="0" y="0"/>
          <a:chExt cx="0" cy="0"/>
        </a:xfrm>
      </p:grpSpPr>
      <p:sp>
        <p:nvSpPr>
          <p:cNvPr id="535" name="Google Shape;535;p9"/>
          <p:cNvSpPr txBox="1">
            <a:spLocks noGrp="1"/>
          </p:cNvSpPr>
          <p:nvPr>
            <p:ph type="title"/>
          </p:nvPr>
        </p:nvSpPr>
        <p:spPr>
          <a:xfrm>
            <a:off x="2344500" y="1378869"/>
            <a:ext cx="4455000" cy="628200"/>
          </a:xfrm>
          <a:prstGeom prst="rect">
            <a:avLst/>
          </a:prstGeom>
        </p:spPr>
        <p:txBody>
          <a:bodyPr spcFirstLastPara="1" wrap="square" lIns="91425" tIns="91425" rIns="91425" bIns="91425" anchor="t"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536" name="Google Shape;536;p9"/>
          <p:cNvSpPr txBox="1">
            <a:spLocks noGrp="1"/>
          </p:cNvSpPr>
          <p:nvPr>
            <p:ph type="subTitle" idx="1"/>
          </p:nvPr>
        </p:nvSpPr>
        <p:spPr>
          <a:xfrm>
            <a:off x="2549400" y="2544981"/>
            <a:ext cx="4045200" cy="120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a:endParaRPr/>
          </a:p>
        </p:txBody>
      </p:sp>
      <p:sp>
        <p:nvSpPr>
          <p:cNvPr id="537" name="Google Shape;537;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538" name="Google Shape;538;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39" name="Google Shape;539;p9"/>
          <p:cNvGrpSpPr/>
          <p:nvPr/>
        </p:nvGrpSpPr>
        <p:grpSpPr>
          <a:xfrm flipH="1">
            <a:off x="-2783025" y="2555026"/>
            <a:ext cx="4222888" cy="4088811"/>
            <a:chOff x="8129425" y="2555026"/>
            <a:chExt cx="4222888" cy="4088811"/>
          </a:xfrm>
        </p:grpSpPr>
        <p:sp>
          <p:nvSpPr>
            <p:cNvPr id="540" name="Google Shape;540;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9"/>
          <p:cNvGrpSpPr/>
          <p:nvPr/>
        </p:nvGrpSpPr>
        <p:grpSpPr>
          <a:xfrm flipH="1">
            <a:off x="-2986745" y="907371"/>
            <a:ext cx="3769563" cy="11358057"/>
            <a:chOff x="-2722250" y="-1079764"/>
            <a:chExt cx="3769563" cy="11358057"/>
          </a:xfrm>
        </p:grpSpPr>
        <p:sp>
          <p:nvSpPr>
            <p:cNvPr id="549" name="Google Shape;549;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9"/>
          <p:cNvGrpSpPr/>
          <p:nvPr/>
        </p:nvGrpSpPr>
        <p:grpSpPr>
          <a:xfrm rot="10800000" flipH="1">
            <a:off x="8591775" y="-1202836"/>
            <a:ext cx="4222888" cy="4088811"/>
            <a:chOff x="8129425" y="2555026"/>
            <a:chExt cx="4222888" cy="4088811"/>
          </a:xfrm>
        </p:grpSpPr>
        <p:sp>
          <p:nvSpPr>
            <p:cNvPr id="564" name="Google Shape;564;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9"/>
          <p:cNvGrpSpPr/>
          <p:nvPr/>
        </p:nvGrpSpPr>
        <p:grpSpPr>
          <a:xfrm>
            <a:off x="824987" y="359239"/>
            <a:ext cx="117523" cy="719798"/>
            <a:chOff x="824987" y="359239"/>
            <a:chExt cx="117523" cy="719798"/>
          </a:xfrm>
        </p:grpSpPr>
        <p:sp>
          <p:nvSpPr>
            <p:cNvPr id="574" name="Google Shape;574;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3" name="Google Shape;583;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4" name="Google Shape;584;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85" name="Google Shape;585;p9"/>
          <p:cNvGrpSpPr/>
          <p:nvPr/>
        </p:nvGrpSpPr>
        <p:grpSpPr>
          <a:xfrm>
            <a:off x="8202950" y="1983213"/>
            <a:ext cx="237939" cy="3223487"/>
            <a:chOff x="8202950" y="1983213"/>
            <a:chExt cx="237939" cy="3223487"/>
          </a:xfrm>
        </p:grpSpPr>
        <p:sp>
          <p:nvSpPr>
            <p:cNvPr id="586" name="Google Shape;586;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7" name="Google Shape;587;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9" name="Google Shape;589;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9"/>
          <p:cNvGrpSpPr/>
          <p:nvPr/>
        </p:nvGrpSpPr>
        <p:grpSpPr>
          <a:xfrm>
            <a:off x="7704114" y="-97112"/>
            <a:ext cx="261061" cy="3913266"/>
            <a:chOff x="7704114" y="-97112"/>
            <a:chExt cx="261061" cy="3913266"/>
          </a:xfrm>
        </p:grpSpPr>
        <p:sp>
          <p:nvSpPr>
            <p:cNvPr id="591" name="Google Shape;591;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2" name="Google Shape;592;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4" name="Google Shape;594;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03"/>
        <p:cNvGrpSpPr/>
        <p:nvPr/>
      </p:nvGrpSpPr>
      <p:grpSpPr>
        <a:xfrm>
          <a:off x="0" y="0"/>
          <a:ext cx="0" cy="0"/>
          <a:chOff x="0" y="0"/>
          <a:chExt cx="0" cy="0"/>
        </a:xfrm>
      </p:grpSpPr>
      <p:sp>
        <p:nvSpPr>
          <p:cNvPr id="704" name="Google Shape;704;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705" name="Google Shape;705;p13"/>
          <p:cNvSpPr txBox="1">
            <a:spLocks noGrp="1"/>
          </p:cNvSpPr>
          <p:nvPr>
            <p:ph type="subTitle" idx="1"/>
          </p:nvPr>
        </p:nvSpPr>
        <p:spPr>
          <a:xfrm>
            <a:off x="1975600"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6" name="Google Shape;706;p13"/>
          <p:cNvSpPr txBox="1">
            <a:spLocks noGrp="1"/>
          </p:cNvSpPr>
          <p:nvPr>
            <p:ph type="subTitle" idx="2"/>
          </p:nvPr>
        </p:nvSpPr>
        <p:spPr>
          <a:xfrm>
            <a:off x="1975600"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07" name="Google Shape;707;p13"/>
          <p:cNvSpPr txBox="1">
            <a:spLocks noGrp="1"/>
          </p:cNvSpPr>
          <p:nvPr>
            <p:ph type="title" idx="3" hasCustomPrompt="1"/>
          </p:nvPr>
        </p:nvSpPr>
        <p:spPr>
          <a:xfrm>
            <a:off x="1049261"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8" name="Google Shape;708;p13"/>
          <p:cNvSpPr txBox="1">
            <a:spLocks noGrp="1"/>
          </p:cNvSpPr>
          <p:nvPr>
            <p:ph type="title" idx="4" hasCustomPrompt="1"/>
          </p:nvPr>
        </p:nvSpPr>
        <p:spPr>
          <a:xfrm>
            <a:off x="4904736"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9" name="Google Shape;709;p13"/>
          <p:cNvSpPr txBox="1">
            <a:spLocks noGrp="1"/>
          </p:cNvSpPr>
          <p:nvPr>
            <p:ph type="title" idx="5" hasCustomPrompt="1"/>
          </p:nvPr>
        </p:nvSpPr>
        <p:spPr>
          <a:xfrm>
            <a:off x="1049261"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0" name="Google Shape;710;p13"/>
          <p:cNvSpPr txBox="1">
            <a:spLocks noGrp="1"/>
          </p:cNvSpPr>
          <p:nvPr>
            <p:ph type="title" idx="6" hasCustomPrompt="1"/>
          </p:nvPr>
        </p:nvSpPr>
        <p:spPr>
          <a:xfrm>
            <a:off x="4904736"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1" name="Google Shape;711;p13"/>
          <p:cNvSpPr txBox="1">
            <a:spLocks noGrp="1"/>
          </p:cNvSpPr>
          <p:nvPr>
            <p:ph type="subTitle" idx="7"/>
          </p:nvPr>
        </p:nvSpPr>
        <p:spPr>
          <a:xfrm>
            <a:off x="1975600"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2" name="Google Shape;712;p13"/>
          <p:cNvSpPr txBox="1">
            <a:spLocks noGrp="1"/>
          </p:cNvSpPr>
          <p:nvPr>
            <p:ph type="subTitle" idx="8"/>
          </p:nvPr>
        </p:nvSpPr>
        <p:spPr>
          <a:xfrm>
            <a:off x="1975600"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3" name="Google Shape;713;p13"/>
          <p:cNvSpPr txBox="1">
            <a:spLocks noGrp="1"/>
          </p:cNvSpPr>
          <p:nvPr>
            <p:ph type="subTitle" idx="9"/>
          </p:nvPr>
        </p:nvSpPr>
        <p:spPr>
          <a:xfrm>
            <a:off x="5831075"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4" name="Google Shape;714;p13"/>
          <p:cNvSpPr txBox="1">
            <a:spLocks noGrp="1"/>
          </p:cNvSpPr>
          <p:nvPr>
            <p:ph type="subTitle" idx="13"/>
          </p:nvPr>
        </p:nvSpPr>
        <p:spPr>
          <a:xfrm>
            <a:off x="5831075"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5" name="Google Shape;715;p13"/>
          <p:cNvSpPr txBox="1">
            <a:spLocks noGrp="1"/>
          </p:cNvSpPr>
          <p:nvPr>
            <p:ph type="subTitle" idx="14"/>
          </p:nvPr>
        </p:nvSpPr>
        <p:spPr>
          <a:xfrm>
            <a:off x="5831075"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6" name="Google Shape;716;p13"/>
          <p:cNvSpPr txBox="1">
            <a:spLocks noGrp="1"/>
          </p:cNvSpPr>
          <p:nvPr>
            <p:ph type="subTitle" idx="15"/>
          </p:nvPr>
        </p:nvSpPr>
        <p:spPr>
          <a:xfrm>
            <a:off x="5831075"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717" name="Google Shape;717;p13"/>
          <p:cNvGrpSpPr/>
          <p:nvPr/>
        </p:nvGrpSpPr>
        <p:grpSpPr>
          <a:xfrm>
            <a:off x="-3130987" y="-4899154"/>
            <a:ext cx="3721951" cy="12135923"/>
            <a:chOff x="-3170262" y="3452177"/>
            <a:chExt cx="3721951" cy="12135923"/>
          </a:xfrm>
        </p:grpSpPr>
        <p:sp>
          <p:nvSpPr>
            <p:cNvPr id="718" name="Google Shape;718;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13"/>
          <p:cNvGrpSpPr/>
          <p:nvPr/>
        </p:nvGrpSpPr>
        <p:grpSpPr>
          <a:xfrm flipH="1">
            <a:off x="6309193" y="4399246"/>
            <a:ext cx="3769563" cy="11358057"/>
            <a:chOff x="-2722250" y="-1079764"/>
            <a:chExt cx="3769563" cy="11358057"/>
          </a:xfrm>
        </p:grpSpPr>
        <p:sp>
          <p:nvSpPr>
            <p:cNvPr id="775" name="Google Shape;775;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13"/>
          <p:cNvGrpSpPr/>
          <p:nvPr/>
        </p:nvGrpSpPr>
        <p:grpSpPr>
          <a:xfrm>
            <a:off x="8626375" y="-2137135"/>
            <a:ext cx="618526" cy="5831511"/>
            <a:chOff x="8626375" y="-2137135"/>
            <a:chExt cx="618526" cy="5831511"/>
          </a:xfrm>
        </p:grpSpPr>
        <p:sp>
          <p:nvSpPr>
            <p:cNvPr id="790" name="Google Shape;790;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13"/>
          <p:cNvGrpSpPr/>
          <p:nvPr/>
        </p:nvGrpSpPr>
        <p:grpSpPr>
          <a:xfrm>
            <a:off x="851178" y="3217515"/>
            <a:ext cx="3146276" cy="3021722"/>
            <a:chOff x="851178" y="3217515"/>
            <a:chExt cx="3146276" cy="3021722"/>
          </a:xfrm>
        </p:grpSpPr>
        <p:sp>
          <p:nvSpPr>
            <p:cNvPr id="795" name="Google Shape;795;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9" r:id="rId7"/>
    <p:sldLayoutId id="2147483681" r:id="rId8"/>
    <p:sldLayoutId id="214748368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37"/>
        <p:cNvGrpSpPr/>
        <p:nvPr/>
      </p:nvGrpSpPr>
      <p:grpSpPr>
        <a:xfrm>
          <a:off x="0" y="0"/>
          <a:ext cx="0" cy="0"/>
          <a:chOff x="0" y="0"/>
          <a:chExt cx="0" cy="0"/>
        </a:xfrm>
      </p:grpSpPr>
      <p:sp>
        <p:nvSpPr>
          <p:cNvPr id="2638" name="Google Shape;2638;p40"/>
          <p:cNvSpPr txBox="1">
            <a:spLocks noGrp="1"/>
          </p:cNvSpPr>
          <p:nvPr>
            <p:ph type="ctrTitle"/>
          </p:nvPr>
        </p:nvSpPr>
        <p:spPr>
          <a:xfrm>
            <a:off x="1467024" y="1440427"/>
            <a:ext cx="6578400" cy="222329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FB-CPU DESIGN PROJECT   </a:t>
            </a:r>
            <a:endParaRPr dirty="0"/>
          </a:p>
        </p:txBody>
      </p:sp>
      <p:sp>
        <p:nvSpPr>
          <p:cNvPr id="2639" name="Google Shape;2639;p40"/>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KIMIA GHORBANI</a:t>
            </a:r>
          </a:p>
          <a:p>
            <a:pPr marL="0" lvl="0" indent="0" algn="ctr" rtl="0">
              <a:spcBef>
                <a:spcPts val="0"/>
              </a:spcBef>
              <a:spcAft>
                <a:spcPts val="0"/>
              </a:spcAft>
              <a:buNone/>
            </a:pPr>
            <a:r>
              <a:rPr lang="en-US" dirty="0"/>
              <a:t>MENA GHAZOWAN HAMOOD</a:t>
            </a:r>
          </a:p>
          <a:p>
            <a:pPr marL="0" lvl="0" indent="0" algn="ctr" rtl="0">
              <a:spcBef>
                <a:spcPts val="0"/>
              </a:spcBef>
              <a:spcAft>
                <a:spcPts val="0"/>
              </a:spcAft>
              <a:buNone/>
            </a:pPr>
            <a:r>
              <a:rPr lang="en-US" dirty="0"/>
              <a:t>JIBRAN AKBER</a:t>
            </a:r>
            <a:endParaRPr dirty="0"/>
          </a:p>
        </p:txBody>
      </p:sp>
      <p:cxnSp>
        <p:nvCxnSpPr>
          <p:cNvPr id="2640" name="Google Shape;2640;p40"/>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41" name="Google Shape;2641;p40"/>
          <p:cNvGrpSpPr/>
          <p:nvPr/>
        </p:nvGrpSpPr>
        <p:grpSpPr>
          <a:xfrm>
            <a:off x="2365175" y="3596070"/>
            <a:ext cx="4447650" cy="135300"/>
            <a:chOff x="2365175" y="3596070"/>
            <a:chExt cx="4447650" cy="135300"/>
          </a:xfrm>
        </p:grpSpPr>
        <p:sp>
          <p:nvSpPr>
            <p:cNvPr id="2642" name="Google Shape;2642;p40"/>
            <p:cNvSpPr/>
            <p:nvPr/>
          </p:nvSpPr>
          <p:spPr>
            <a:xfrm>
              <a:off x="236517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667752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4" name="Google Shape;2644;p40"/>
            <p:cNvCxnSpPr>
              <a:stCxn id="2642" idx="6"/>
              <a:endCxn id="2643" idx="2"/>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A8D4EC-4111-43B8-A611-03FAB87862D5}"/>
              </a:ext>
            </a:extLst>
          </p:cNvPr>
          <p:cNvPicPr>
            <a:picLocks noChangeAspect="1"/>
          </p:cNvPicPr>
          <p:nvPr/>
        </p:nvPicPr>
        <p:blipFill>
          <a:blip r:embed="rId2"/>
          <a:stretch>
            <a:fillRect/>
          </a:stretch>
        </p:blipFill>
        <p:spPr>
          <a:xfrm>
            <a:off x="2837111" y="500583"/>
            <a:ext cx="2846935" cy="737667"/>
          </a:xfrm>
          <a:prstGeom prst="rect">
            <a:avLst/>
          </a:prstGeom>
        </p:spPr>
      </p:pic>
      <p:pic>
        <p:nvPicPr>
          <p:cNvPr id="5" name="Picture 4">
            <a:extLst>
              <a:ext uri="{FF2B5EF4-FFF2-40B4-BE49-F238E27FC236}">
                <a16:creationId xmlns:a16="http://schemas.microsoft.com/office/drawing/2014/main" id="{39E743C7-7BDC-41CF-BD26-E2AE6DEEFEE9}"/>
              </a:ext>
            </a:extLst>
          </p:cNvPr>
          <p:cNvPicPr>
            <a:picLocks noChangeAspect="1"/>
          </p:cNvPicPr>
          <p:nvPr/>
        </p:nvPicPr>
        <p:blipFill>
          <a:blip r:embed="rId3"/>
          <a:stretch>
            <a:fillRect/>
          </a:stretch>
        </p:blipFill>
        <p:spPr>
          <a:xfrm>
            <a:off x="2360517" y="1920841"/>
            <a:ext cx="3767313" cy="1576121"/>
          </a:xfrm>
          <a:prstGeom prst="rect">
            <a:avLst/>
          </a:prstGeom>
        </p:spPr>
      </p:pic>
    </p:spTree>
    <p:extLst>
      <p:ext uri="{BB962C8B-B14F-4D97-AF65-F5344CB8AC3E}">
        <p14:creationId xmlns:p14="http://schemas.microsoft.com/office/powerpoint/2010/main" val="184148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BFCF18-25D7-4502-8681-28C6CD017260}"/>
              </a:ext>
            </a:extLst>
          </p:cNvPr>
          <p:cNvPicPr>
            <a:picLocks noChangeAspect="1"/>
          </p:cNvPicPr>
          <p:nvPr/>
        </p:nvPicPr>
        <p:blipFill>
          <a:blip r:embed="rId2"/>
          <a:stretch>
            <a:fillRect/>
          </a:stretch>
        </p:blipFill>
        <p:spPr>
          <a:xfrm>
            <a:off x="2718991" y="657225"/>
            <a:ext cx="3104255" cy="804341"/>
          </a:xfrm>
          <a:prstGeom prst="rect">
            <a:avLst/>
          </a:prstGeom>
        </p:spPr>
      </p:pic>
      <p:pic>
        <p:nvPicPr>
          <p:cNvPr id="5" name="Picture 4">
            <a:extLst>
              <a:ext uri="{FF2B5EF4-FFF2-40B4-BE49-F238E27FC236}">
                <a16:creationId xmlns:a16="http://schemas.microsoft.com/office/drawing/2014/main" id="{E87D6873-F65E-4D1A-8D51-BF764E9B034D}"/>
              </a:ext>
            </a:extLst>
          </p:cNvPr>
          <p:cNvPicPr>
            <a:picLocks noChangeAspect="1"/>
          </p:cNvPicPr>
          <p:nvPr/>
        </p:nvPicPr>
        <p:blipFill>
          <a:blip r:embed="rId3"/>
          <a:stretch>
            <a:fillRect/>
          </a:stretch>
        </p:blipFill>
        <p:spPr>
          <a:xfrm>
            <a:off x="2513237" y="1954181"/>
            <a:ext cx="3805091" cy="1846823"/>
          </a:xfrm>
          <a:prstGeom prst="rect">
            <a:avLst/>
          </a:prstGeom>
        </p:spPr>
      </p:pic>
    </p:spTree>
    <p:extLst>
      <p:ext uri="{BB962C8B-B14F-4D97-AF65-F5344CB8AC3E}">
        <p14:creationId xmlns:p14="http://schemas.microsoft.com/office/powerpoint/2010/main" val="204490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614119-6B73-4A19-9F9D-DFF7E2F14376}"/>
              </a:ext>
            </a:extLst>
          </p:cNvPr>
          <p:cNvPicPr>
            <a:picLocks noChangeAspect="1"/>
          </p:cNvPicPr>
          <p:nvPr/>
        </p:nvPicPr>
        <p:blipFill>
          <a:blip r:embed="rId2"/>
          <a:stretch>
            <a:fillRect/>
          </a:stretch>
        </p:blipFill>
        <p:spPr>
          <a:xfrm>
            <a:off x="2852068" y="395809"/>
            <a:ext cx="3439864" cy="891300"/>
          </a:xfrm>
          <a:prstGeom prst="rect">
            <a:avLst/>
          </a:prstGeom>
        </p:spPr>
      </p:pic>
      <p:pic>
        <p:nvPicPr>
          <p:cNvPr id="5" name="Picture 4">
            <a:extLst>
              <a:ext uri="{FF2B5EF4-FFF2-40B4-BE49-F238E27FC236}">
                <a16:creationId xmlns:a16="http://schemas.microsoft.com/office/drawing/2014/main" id="{76AD73FA-FE22-488C-9837-C0A6872B7173}"/>
              </a:ext>
            </a:extLst>
          </p:cNvPr>
          <p:cNvPicPr>
            <a:picLocks noChangeAspect="1"/>
          </p:cNvPicPr>
          <p:nvPr/>
        </p:nvPicPr>
        <p:blipFill>
          <a:blip r:embed="rId3"/>
          <a:stretch>
            <a:fillRect/>
          </a:stretch>
        </p:blipFill>
        <p:spPr>
          <a:xfrm>
            <a:off x="2852068" y="1603927"/>
            <a:ext cx="3044934" cy="3099389"/>
          </a:xfrm>
          <a:prstGeom prst="rect">
            <a:avLst/>
          </a:prstGeom>
        </p:spPr>
      </p:pic>
    </p:spTree>
    <p:extLst>
      <p:ext uri="{BB962C8B-B14F-4D97-AF65-F5344CB8AC3E}">
        <p14:creationId xmlns:p14="http://schemas.microsoft.com/office/powerpoint/2010/main" val="1983962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2ADAED-6384-4D89-9467-F90E82AFD1FB}"/>
              </a:ext>
            </a:extLst>
          </p:cNvPr>
          <p:cNvPicPr>
            <a:picLocks noChangeAspect="1"/>
          </p:cNvPicPr>
          <p:nvPr/>
        </p:nvPicPr>
        <p:blipFill>
          <a:blip r:embed="rId2"/>
          <a:stretch>
            <a:fillRect/>
          </a:stretch>
        </p:blipFill>
        <p:spPr>
          <a:xfrm>
            <a:off x="2885405" y="282742"/>
            <a:ext cx="3373189" cy="874024"/>
          </a:xfrm>
          <a:prstGeom prst="rect">
            <a:avLst/>
          </a:prstGeom>
        </p:spPr>
      </p:pic>
      <p:pic>
        <p:nvPicPr>
          <p:cNvPr id="5" name="Picture 4">
            <a:extLst>
              <a:ext uri="{FF2B5EF4-FFF2-40B4-BE49-F238E27FC236}">
                <a16:creationId xmlns:a16="http://schemas.microsoft.com/office/drawing/2014/main" id="{E11C67B7-AF83-4084-BCE9-271B6DCC610A}"/>
              </a:ext>
            </a:extLst>
          </p:cNvPr>
          <p:cNvPicPr>
            <a:picLocks noChangeAspect="1"/>
          </p:cNvPicPr>
          <p:nvPr/>
        </p:nvPicPr>
        <p:blipFill>
          <a:blip r:embed="rId3"/>
          <a:stretch>
            <a:fillRect/>
          </a:stretch>
        </p:blipFill>
        <p:spPr>
          <a:xfrm>
            <a:off x="2885405" y="1310594"/>
            <a:ext cx="3373189" cy="3377633"/>
          </a:xfrm>
          <a:prstGeom prst="rect">
            <a:avLst/>
          </a:prstGeom>
        </p:spPr>
      </p:pic>
    </p:spTree>
    <p:extLst>
      <p:ext uri="{BB962C8B-B14F-4D97-AF65-F5344CB8AC3E}">
        <p14:creationId xmlns:p14="http://schemas.microsoft.com/office/powerpoint/2010/main" val="3273508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C9CA28-53B6-4881-B92D-7ABAAF75BB21}"/>
              </a:ext>
            </a:extLst>
          </p:cNvPr>
          <p:cNvPicPr>
            <a:picLocks noChangeAspect="1"/>
          </p:cNvPicPr>
          <p:nvPr/>
        </p:nvPicPr>
        <p:blipFill>
          <a:blip r:embed="rId2"/>
          <a:stretch>
            <a:fillRect/>
          </a:stretch>
        </p:blipFill>
        <p:spPr>
          <a:xfrm>
            <a:off x="3132386" y="139481"/>
            <a:ext cx="3154114" cy="817260"/>
          </a:xfrm>
          <a:prstGeom prst="rect">
            <a:avLst/>
          </a:prstGeom>
        </p:spPr>
      </p:pic>
      <p:pic>
        <p:nvPicPr>
          <p:cNvPr id="5" name="Picture 4">
            <a:extLst>
              <a:ext uri="{FF2B5EF4-FFF2-40B4-BE49-F238E27FC236}">
                <a16:creationId xmlns:a16="http://schemas.microsoft.com/office/drawing/2014/main" id="{6335A513-3184-489B-A796-0521955132B4}"/>
              </a:ext>
            </a:extLst>
          </p:cNvPr>
          <p:cNvPicPr>
            <a:picLocks noChangeAspect="1"/>
          </p:cNvPicPr>
          <p:nvPr/>
        </p:nvPicPr>
        <p:blipFill>
          <a:blip r:embed="rId3"/>
          <a:stretch>
            <a:fillRect/>
          </a:stretch>
        </p:blipFill>
        <p:spPr>
          <a:xfrm>
            <a:off x="2837948" y="2030184"/>
            <a:ext cx="3871570" cy="725373"/>
          </a:xfrm>
          <a:prstGeom prst="rect">
            <a:avLst/>
          </a:prstGeom>
        </p:spPr>
      </p:pic>
    </p:spTree>
    <p:extLst>
      <p:ext uri="{BB962C8B-B14F-4D97-AF65-F5344CB8AC3E}">
        <p14:creationId xmlns:p14="http://schemas.microsoft.com/office/powerpoint/2010/main" val="1656450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DD1AB6-727D-4735-8EAC-7837097A2670}"/>
              </a:ext>
            </a:extLst>
          </p:cNvPr>
          <p:cNvPicPr>
            <a:picLocks noChangeAspect="1"/>
          </p:cNvPicPr>
          <p:nvPr/>
        </p:nvPicPr>
        <p:blipFill>
          <a:blip r:embed="rId2"/>
          <a:stretch>
            <a:fillRect/>
          </a:stretch>
        </p:blipFill>
        <p:spPr>
          <a:xfrm>
            <a:off x="1300687" y="187593"/>
            <a:ext cx="2636451" cy="686687"/>
          </a:xfrm>
          <a:prstGeom prst="rect">
            <a:avLst/>
          </a:prstGeom>
        </p:spPr>
      </p:pic>
      <p:sp>
        <p:nvSpPr>
          <p:cNvPr id="5" name="TextBox 4">
            <a:extLst>
              <a:ext uri="{FF2B5EF4-FFF2-40B4-BE49-F238E27FC236}">
                <a16:creationId xmlns:a16="http://schemas.microsoft.com/office/drawing/2014/main" id="{C070A017-D07E-423E-8F90-67D407E92503}"/>
              </a:ext>
            </a:extLst>
          </p:cNvPr>
          <p:cNvSpPr txBox="1"/>
          <p:nvPr/>
        </p:nvSpPr>
        <p:spPr>
          <a:xfrm>
            <a:off x="1300687" y="2401361"/>
            <a:ext cx="5141015" cy="2554545"/>
          </a:xfrm>
          <a:prstGeom prst="rect">
            <a:avLst/>
          </a:prstGeom>
          <a:noFill/>
        </p:spPr>
        <p:txBody>
          <a:bodyPr wrap="square">
            <a:spAutoFit/>
          </a:bodyPr>
          <a:lstStyle/>
          <a:p>
            <a:r>
              <a:rPr lang="en-US" sz="1600" dirty="0">
                <a:solidFill>
                  <a:schemeClr val="bg1">
                    <a:lumMod val="85000"/>
                  </a:schemeClr>
                </a:solidFill>
              </a:rPr>
              <a:t>Using the LOD instruction, the ACC storage is filled with the number of memory locations for the FB-CPU that correspond to 5 to 50 hexadecimal places. 50, which has the ADD command and is situated inside our ACC storage. The expression in the address that has the hexadecimal equivalent of A (value of 51) is gathered. The value of the ACC store (50 and 51; the total of the addresses is F) 52. will be registered to the address with the STO command. The HLT command is also used to end the test.</a:t>
            </a:r>
          </a:p>
        </p:txBody>
      </p:sp>
      <p:pic>
        <p:nvPicPr>
          <p:cNvPr id="6" name="Picture 5">
            <a:extLst>
              <a:ext uri="{FF2B5EF4-FFF2-40B4-BE49-F238E27FC236}">
                <a16:creationId xmlns:a16="http://schemas.microsoft.com/office/drawing/2014/main" id="{26223E3C-DA03-4BEE-AD78-0E638060F705}"/>
              </a:ext>
            </a:extLst>
          </p:cNvPr>
          <p:cNvPicPr>
            <a:picLocks noChangeAspect="1"/>
          </p:cNvPicPr>
          <p:nvPr/>
        </p:nvPicPr>
        <p:blipFill>
          <a:blip r:embed="rId3"/>
          <a:stretch>
            <a:fillRect/>
          </a:stretch>
        </p:blipFill>
        <p:spPr>
          <a:xfrm>
            <a:off x="3098496" y="1047240"/>
            <a:ext cx="5080261" cy="1181161"/>
          </a:xfrm>
          <a:prstGeom prst="rect">
            <a:avLst/>
          </a:prstGeom>
        </p:spPr>
      </p:pic>
    </p:spTree>
    <p:extLst>
      <p:ext uri="{BB962C8B-B14F-4D97-AF65-F5344CB8AC3E}">
        <p14:creationId xmlns:p14="http://schemas.microsoft.com/office/powerpoint/2010/main" val="2735078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D6502-B517-42E9-9A18-AC81535B45DF}"/>
              </a:ext>
            </a:extLst>
          </p:cNvPr>
          <p:cNvPicPr>
            <a:picLocks noChangeAspect="1"/>
          </p:cNvPicPr>
          <p:nvPr/>
        </p:nvPicPr>
        <p:blipFill>
          <a:blip r:embed="rId2"/>
          <a:stretch>
            <a:fillRect/>
          </a:stretch>
        </p:blipFill>
        <p:spPr>
          <a:xfrm>
            <a:off x="1413859" y="198971"/>
            <a:ext cx="2864268" cy="575946"/>
          </a:xfrm>
          <a:prstGeom prst="rect">
            <a:avLst/>
          </a:prstGeom>
        </p:spPr>
      </p:pic>
      <p:sp>
        <p:nvSpPr>
          <p:cNvPr id="5" name="TextBox 4">
            <a:extLst>
              <a:ext uri="{FF2B5EF4-FFF2-40B4-BE49-F238E27FC236}">
                <a16:creationId xmlns:a16="http://schemas.microsoft.com/office/drawing/2014/main" id="{EB1D72C3-8986-48EF-A6AF-FB5BBEEE5C9D}"/>
              </a:ext>
            </a:extLst>
          </p:cNvPr>
          <p:cNvSpPr txBox="1"/>
          <p:nvPr/>
        </p:nvSpPr>
        <p:spPr>
          <a:xfrm>
            <a:off x="1331844" y="2892287"/>
            <a:ext cx="6545259" cy="1600438"/>
          </a:xfrm>
          <a:prstGeom prst="rect">
            <a:avLst/>
          </a:prstGeom>
          <a:noFill/>
        </p:spPr>
        <p:txBody>
          <a:bodyPr wrap="square">
            <a:spAutoFit/>
          </a:bodyPr>
          <a:lstStyle/>
          <a:p>
            <a:r>
              <a:rPr lang="en-US" dirty="0">
                <a:solidFill>
                  <a:schemeClr val="bg1">
                    <a:lumMod val="85000"/>
                  </a:schemeClr>
                </a:solidFill>
              </a:rPr>
              <a:t>The LOD instruction loads the number that corresponds to a 5 to 50 hexadecimal address in memory for the FB-CPU into the ACC storage. 50, which has the MUL command and is situated inside our ACC store. At address 51, the address value is multiplied by the expression with the hexadecimal equivalent A. The value of the ACC store (50 and 51; the product of the addresses is 32) 52 will be registered to the address upon receipt of the STO instruction. The HLT command also terminated the test.</a:t>
            </a:r>
          </a:p>
        </p:txBody>
      </p:sp>
      <p:pic>
        <p:nvPicPr>
          <p:cNvPr id="6" name="Picture 5">
            <a:extLst>
              <a:ext uri="{FF2B5EF4-FFF2-40B4-BE49-F238E27FC236}">
                <a16:creationId xmlns:a16="http://schemas.microsoft.com/office/drawing/2014/main" id="{C729836E-77AA-4B7F-863C-21CC911D00AB}"/>
              </a:ext>
            </a:extLst>
          </p:cNvPr>
          <p:cNvPicPr>
            <a:picLocks noChangeAspect="1"/>
          </p:cNvPicPr>
          <p:nvPr/>
        </p:nvPicPr>
        <p:blipFill>
          <a:blip r:embed="rId3"/>
          <a:stretch>
            <a:fillRect/>
          </a:stretch>
        </p:blipFill>
        <p:spPr>
          <a:xfrm>
            <a:off x="2784141" y="1095454"/>
            <a:ext cx="5092962" cy="1155759"/>
          </a:xfrm>
          <a:prstGeom prst="rect">
            <a:avLst/>
          </a:prstGeom>
        </p:spPr>
      </p:pic>
    </p:spTree>
    <p:extLst>
      <p:ext uri="{BB962C8B-B14F-4D97-AF65-F5344CB8AC3E}">
        <p14:creationId xmlns:p14="http://schemas.microsoft.com/office/powerpoint/2010/main" val="3309835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3D8384-D42C-46E3-A20A-4C85DB1989A4}"/>
              </a:ext>
            </a:extLst>
          </p:cNvPr>
          <p:cNvPicPr>
            <a:picLocks noChangeAspect="1"/>
          </p:cNvPicPr>
          <p:nvPr/>
        </p:nvPicPr>
        <p:blipFill>
          <a:blip r:embed="rId2"/>
          <a:stretch>
            <a:fillRect/>
          </a:stretch>
        </p:blipFill>
        <p:spPr>
          <a:xfrm>
            <a:off x="1324747" y="32741"/>
            <a:ext cx="2749346" cy="418378"/>
          </a:xfrm>
          <a:prstGeom prst="rect">
            <a:avLst/>
          </a:prstGeom>
        </p:spPr>
      </p:pic>
      <p:sp>
        <p:nvSpPr>
          <p:cNvPr id="5" name="TextBox 4">
            <a:extLst>
              <a:ext uri="{FF2B5EF4-FFF2-40B4-BE49-F238E27FC236}">
                <a16:creationId xmlns:a16="http://schemas.microsoft.com/office/drawing/2014/main" id="{114A9BE8-6BB5-4C6C-BD68-2E7AB59DE53E}"/>
              </a:ext>
            </a:extLst>
          </p:cNvPr>
          <p:cNvSpPr txBox="1"/>
          <p:nvPr/>
        </p:nvSpPr>
        <p:spPr>
          <a:xfrm>
            <a:off x="1324747" y="2443232"/>
            <a:ext cx="6466442" cy="2462213"/>
          </a:xfrm>
          <a:prstGeom prst="rect">
            <a:avLst/>
          </a:prstGeom>
          <a:noFill/>
        </p:spPr>
        <p:txBody>
          <a:bodyPr wrap="square">
            <a:spAutoFit/>
          </a:bodyPr>
          <a:lstStyle/>
          <a:p>
            <a:pPr algn="l"/>
            <a:r>
              <a:rPr lang="en-US" sz="1100" dirty="0">
                <a:solidFill>
                  <a:schemeClr val="bg1">
                    <a:lumMod val="85000"/>
                  </a:schemeClr>
                </a:solidFill>
              </a:rPr>
              <a:t>For FB-CPU, the operation we are asked to do is multiplication, but we need to do this with loops, not with the MUL command.</a:t>
            </a:r>
          </a:p>
          <a:p>
            <a:pPr algn="l"/>
            <a:r>
              <a:rPr lang="en-US" sz="1100" dirty="0">
                <a:solidFill>
                  <a:schemeClr val="bg1">
                    <a:lumMod val="85000"/>
                  </a:schemeClr>
                </a:solidFill>
              </a:rPr>
              <a:t>The value at address 51 in memory is recorded to ACC with the LOD command. With the SUB command, 49 is subtracted from the value in ACC and recorded back into the ACC register. With the JMZ command, we check whether the result of the operation we performed in the previous step (ACC-49) is equal to 0 or not. If it is equal to 0, it exits the loop and goes to perform the operation at address 10. In other words, it loads the value of temp at address 48 into the ACC register, saves the value in ACC to address 52 with STO, and then finishes the code with HLT. In this way, the result is saved to memory with loops, without using the MUL command.</a:t>
            </a:r>
          </a:p>
          <a:p>
            <a:pPr algn="l"/>
            <a:r>
              <a:rPr lang="en-US" sz="1100" dirty="0">
                <a:solidFill>
                  <a:schemeClr val="bg1">
                    <a:lumMod val="85000"/>
                  </a:schemeClr>
                </a:solidFill>
              </a:rPr>
              <a:t>But if JMZ is not equal to 0, ACC-49 continues to rotate until it becomes 0. After the check, it loads the temp value with LOD to the 48th address. Adds the value at address 50 to ACC with ADD. It goes to the 48th address and saves the value of ACC to STO temp. It throws the value at address 49 into ACC and adds it with the value at address 46 and records it again at address 49. With the JMP command, it returns to line 0, that is, to the beginning of the loop.</a:t>
            </a:r>
          </a:p>
        </p:txBody>
      </p:sp>
      <p:pic>
        <p:nvPicPr>
          <p:cNvPr id="6" name="Picture 5">
            <a:extLst>
              <a:ext uri="{FF2B5EF4-FFF2-40B4-BE49-F238E27FC236}">
                <a16:creationId xmlns:a16="http://schemas.microsoft.com/office/drawing/2014/main" id="{8B945B04-7D2C-4070-B76A-6963A8CC1480}"/>
              </a:ext>
            </a:extLst>
          </p:cNvPr>
          <p:cNvPicPr>
            <a:picLocks noChangeAspect="1"/>
          </p:cNvPicPr>
          <p:nvPr/>
        </p:nvPicPr>
        <p:blipFill>
          <a:blip r:embed="rId3"/>
          <a:stretch>
            <a:fillRect/>
          </a:stretch>
        </p:blipFill>
        <p:spPr>
          <a:xfrm>
            <a:off x="4188820" y="104890"/>
            <a:ext cx="4085168" cy="2132114"/>
          </a:xfrm>
          <a:prstGeom prst="rect">
            <a:avLst/>
          </a:prstGeom>
        </p:spPr>
      </p:pic>
    </p:spTree>
    <p:extLst>
      <p:ext uri="{BB962C8B-B14F-4D97-AF65-F5344CB8AC3E}">
        <p14:creationId xmlns:p14="http://schemas.microsoft.com/office/powerpoint/2010/main" val="743253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8B45E-50F0-4317-A96F-EF74BE2F7D0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1707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4" y="35084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AIM OF THE PROJECT DESIGN </a:t>
            </a:r>
            <a:endParaRPr dirty="0"/>
          </a:p>
        </p:txBody>
      </p:sp>
      <p:sp>
        <p:nvSpPr>
          <p:cNvPr id="2650" name="Google Shape;2650;p41"/>
          <p:cNvSpPr txBox="1">
            <a:spLocks noGrp="1"/>
          </p:cNvSpPr>
          <p:nvPr>
            <p:ph type="body" idx="1"/>
          </p:nvPr>
        </p:nvSpPr>
        <p:spPr>
          <a:xfrm>
            <a:off x="713224" y="1198925"/>
            <a:ext cx="7937289" cy="4534218"/>
          </a:xfrm>
          <a:prstGeom prst="rect">
            <a:avLst/>
          </a:prstGeom>
        </p:spPr>
        <p:txBody>
          <a:bodyPr spcFirstLastPara="1" wrap="square" lIns="91425" tIns="91425" rIns="91425" bIns="91425" anchor="t" anchorCtr="0">
            <a:noAutofit/>
          </a:bodyPr>
          <a:lstStyle/>
          <a:p>
            <a:r>
              <a:rPr lang="en-US" sz="1800" b="1" dirty="0">
                <a:solidFill>
                  <a:schemeClr val="bg1">
                    <a:lumMod val="85000"/>
                  </a:schemeClr>
                </a:solidFill>
              </a:rPr>
              <a:t>• Inside the extent of this task, RTL plan of a processor named FB-computer chip with Verilog language and on the planned processor Different code scraps written in machine language will be composed.</a:t>
            </a:r>
          </a:p>
          <a:p>
            <a:r>
              <a:rPr lang="en-US" sz="1800" b="1" dirty="0">
                <a:solidFill>
                  <a:schemeClr val="bg1">
                    <a:lumMod val="85000"/>
                  </a:schemeClr>
                </a:solidFill>
              </a:rPr>
              <a:t>• Toward the finish of the task, it will be seen how the Slam, Control Unit, and Capacity Gadgets in a straightforward processor cooperate and Translate code pieces in machine language.</a:t>
            </a:r>
          </a:p>
          <a:p>
            <a:r>
              <a:rPr lang="en-US" sz="1800" b="1" dirty="0">
                <a:solidFill>
                  <a:schemeClr val="bg1">
                    <a:lumMod val="85000"/>
                  </a:schemeClr>
                </a:solidFill>
              </a:rPr>
              <a:t>• A FBCPU demo will be performed on the Fundamental FPGA improvement card to be utilized..</a:t>
            </a:r>
          </a:p>
          <a:p>
            <a:r>
              <a:rPr lang="en-US" sz="1800" b="1" dirty="0">
                <a:solidFill>
                  <a:schemeClr val="bg1">
                    <a:lumMod val="85000"/>
                  </a:schemeClr>
                </a:solidFill>
              </a:rPr>
              <a:t>• FB_CPU is an instructive processor intended to make sense of the fundamental working standards of processors.</a:t>
            </a:r>
          </a:p>
          <a:p>
            <a:r>
              <a:rPr lang="en-US" sz="1800" b="1" dirty="0">
                <a:solidFill>
                  <a:schemeClr val="bg1">
                    <a:lumMod val="85000"/>
                  </a:schemeClr>
                </a:solidFill>
              </a:rPr>
              <a:t>• The Von Neumann design is utilized in the processor.</a:t>
            </a:r>
          </a:p>
          <a:p>
            <a:pPr marL="0" lvl="0" indent="0" algn="l" rtl="0">
              <a:lnSpc>
                <a:spcPct val="100000"/>
              </a:lnSpc>
              <a:spcBef>
                <a:spcPts val="0"/>
              </a:spcBef>
              <a:spcAft>
                <a:spcPts val="0"/>
              </a:spcAft>
              <a:buClr>
                <a:schemeClr val="hlink"/>
              </a:buClr>
              <a:buSzPts val="1100"/>
              <a:buFont typeface="Arial"/>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65"/>
        <p:cNvGrpSpPr/>
        <p:nvPr/>
      </p:nvGrpSpPr>
      <p:grpSpPr>
        <a:xfrm>
          <a:off x="0" y="0"/>
          <a:ext cx="0" cy="0"/>
          <a:chOff x="0" y="0"/>
          <a:chExt cx="0" cy="0"/>
        </a:xfrm>
      </p:grpSpPr>
      <p:grpSp>
        <p:nvGrpSpPr>
          <p:cNvPr id="2666" name="Google Shape;2666;p43"/>
          <p:cNvGrpSpPr/>
          <p:nvPr/>
        </p:nvGrpSpPr>
        <p:grpSpPr>
          <a:xfrm>
            <a:off x="1053497" y="3073586"/>
            <a:ext cx="795537" cy="795537"/>
            <a:chOff x="851175" y="1582401"/>
            <a:chExt cx="964872" cy="964872"/>
          </a:xfrm>
        </p:grpSpPr>
        <p:sp>
          <p:nvSpPr>
            <p:cNvPr id="2667" name="Google Shape;266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9" name="Google Shape;2669;p43"/>
          <p:cNvGrpSpPr/>
          <p:nvPr/>
        </p:nvGrpSpPr>
        <p:grpSpPr>
          <a:xfrm>
            <a:off x="4908972" y="3073586"/>
            <a:ext cx="795537" cy="795537"/>
            <a:chOff x="851175" y="1582401"/>
            <a:chExt cx="964872" cy="964872"/>
          </a:xfrm>
        </p:grpSpPr>
        <p:sp>
          <p:nvSpPr>
            <p:cNvPr id="2670" name="Google Shape;2670;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2" name="Google Shape;2672;p43"/>
          <p:cNvGrpSpPr/>
          <p:nvPr/>
        </p:nvGrpSpPr>
        <p:grpSpPr>
          <a:xfrm>
            <a:off x="4908972" y="1743274"/>
            <a:ext cx="795537" cy="795537"/>
            <a:chOff x="851175" y="1582401"/>
            <a:chExt cx="964872" cy="964872"/>
          </a:xfrm>
        </p:grpSpPr>
        <p:sp>
          <p:nvSpPr>
            <p:cNvPr id="2673" name="Google Shape;2673;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43"/>
          <p:cNvGrpSpPr/>
          <p:nvPr/>
        </p:nvGrpSpPr>
        <p:grpSpPr>
          <a:xfrm>
            <a:off x="1053497" y="1743286"/>
            <a:ext cx="795537" cy="795537"/>
            <a:chOff x="851175" y="1582401"/>
            <a:chExt cx="964872" cy="964872"/>
          </a:xfrm>
        </p:grpSpPr>
        <p:sp>
          <p:nvSpPr>
            <p:cNvPr id="2676" name="Google Shape;2676;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8" name="Google Shape;2678;p43"/>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altLang="en-US" sz="2800" b="0" i="0" u="none" strike="noStrike" cap="none" normalizeH="0" baseline="0" dirty="0">
                <a:ln>
                  <a:noFill/>
                </a:ln>
                <a:solidFill>
                  <a:schemeClr val="bg1">
                    <a:lumMod val="85000"/>
                  </a:schemeClr>
                </a:solidFill>
                <a:effectLst/>
                <a:latin typeface="inherit"/>
              </a:rPr>
              <a:t>FB-CPU RTL design is in Von Neumann architecture.</a:t>
            </a:r>
            <a:br>
              <a:rPr kumimoji="0" lang="en-US" altLang="en-US" sz="2800" b="0" i="0" u="none" strike="noStrike" cap="none" normalizeH="0" baseline="0" dirty="0">
                <a:ln>
                  <a:noFill/>
                </a:ln>
                <a:solidFill>
                  <a:schemeClr val="bg1">
                    <a:lumMod val="85000"/>
                  </a:schemeClr>
                </a:solidFill>
                <a:effectLst/>
                <a:latin typeface="inherit"/>
              </a:rPr>
            </a:br>
            <a:r>
              <a:rPr kumimoji="0" lang="en-US" altLang="en-US" sz="2800" b="0" i="0" u="none" strike="noStrike" cap="none" normalizeH="0" baseline="0" dirty="0">
                <a:ln>
                  <a:noFill/>
                </a:ln>
                <a:solidFill>
                  <a:schemeClr val="bg1">
                    <a:lumMod val="85000"/>
                  </a:schemeClr>
                </a:solidFill>
                <a:effectLst/>
                <a:latin typeface="inherit"/>
              </a:rPr>
              <a:t> It basically has 4 elements;</a:t>
            </a:r>
            <a:r>
              <a:rPr kumimoji="0" lang="en-US" altLang="en-US" sz="1000" b="0" i="0" u="none" strike="noStrike" cap="none" normalizeH="0" baseline="0" dirty="0">
                <a:ln>
                  <a:noFill/>
                </a:ln>
                <a:solidFill>
                  <a:schemeClr val="bg1">
                    <a:lumMod val="85000"/>
                  </a:schemeClr>
                </a:solidFill>
                <a:effectLst/>
              </a:rPr>
              <a:t> </a:t>
            </a:r>
            <a:endParaRPr sz="2800" dirty="0"/>
          </a:p>
        </p:txBody>
      </p:sp>
      <p:sp>
        <p:nvSpPr>
          <p:cNvPr id="2681" name="Google Shape;2681;p43"/>
          <p:cNvSpPr txBox="1">
            <a:spLocks noGrp="1"/>
          </p:cNvSpPr>
          <p:nvPr>
            <p:ph type="title" idx="3"/>
          </p:nvPr>
        </p:nvSpPr>
        <p:spPr>
          <a:xfrm>
            <a:off x="1049261" y="3192050"/>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682" name="Google Shape;2682;p43"/>
          <p:cNvSpPr txBox="1">
            <a:spLocks noGrp="1"/>
          </p:cNvSpPr>
          <p:nvPr>
            <p:ph type="title" idx="4"/>
          </p:nvPr>
        </p:nvSpPr>
        <p:spPr>
          <a:xfrm>
            <a:off x="4904736" y="3192050"/>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683" name="Google Shape;2683;p43"/>
          <p:cNvSpPr txBox="1">
            <a:spLocks noGrp="1"/>
          </p:cNvSpPr>
          <p:nvPr>
            <p:ph type="title" idx="5"/>
          </p:nvPr>
        </p:nvSpPr>
        <p:spPr>
          <a:xfrm>
            <a:off x="1049261" y="1861738"/>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684" name="Google Shape;2684;p43"/>
          <p:cNvSpPr txBox="1">
            <a:spLocks noGrp="1"/>
          </p:cNvSpPr>
          <p:nvPr>
            <p:ph type="title" idx="6"/>
          </p:nvPr>
        </p:nvSpPr>
        <p:spPr>
          <a:xfrm>
            <a:off x="4904736" y="1861738"/>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686" name="Google Shape;2686;p43"/>
          <p:cNvSpPr txBox="1">
            <a:spLocks noGrp="1"/>
          </p:cNvSpPr>
          <p:nvPr>
            <p:ph type="subTitle" idx="8"/>
          </p:nvPr>
        </p:nvSpPr>
        <p:spPr>
          <a:xfrm>
            <a:off x="1975600" y="1732878"/>
            <a:ext cx="2409600" cy="30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REGISTERS</a:t>
            </a:r>
            <a:endParaRPr dirty="0"/>
          </a:p>
        </p:txBody>
      </p:sp>
      <p:sp>
        <p:nvSpPr>
          <p:cNvPr id="2688" name="Google Shape;2688;p43"/>
          <p:cNvSpPr txBox="1">
            <a:spLocks noGrp="1"/>
          </p:cNvSpPr>
          <p:nvPr>
            <p:ph type="subTitle" idx="13"/>
          </p:nvPr>
        </p:nvSpPr>
        <p:spPr>
          <a:xfrm>
            <a:off x="5831075" y="3063178"/>
            <a:ext cx="2409600" cy="30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CONTROL UNIT</a:t>
            </a:r>
            <a:endParaRPr dirty="0"/>
          </a:p>
        </p:txBody>
      </p:sp>
      <p:sp>
        <p:nvSpPr>
          <p:cNvPr id="2690" name="Google Shape;2690;p43"/>
          <p:cNvSpPr txBox="1">
            <a:spLocks noGrp="1"/>
          </p:cNvSpPr>
          <p:nvPr>
            <p:ph type="subTitle" idx="15"/>
          </p:nvPr>
        </p:nvSpPr>
        <p:spPr>
          <a:xfrm>
            <a:off x="5831075" y="1732878"/>
            <a:ext cx="2409600" cy="30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MEMORY(RAM)</a:t>
            </a:r>
            <a:endParaRPr dirty="0"/>
          </a:p>
        </p:txBody>
      </p:sp>
      <p:sp>
        <p:nvSpPr>
          <p:cNvPr id="11" name="Subtitle 10">
            <a:extLst>
              <a:ext uri="{FF2B5EF4-FFF2-40B4-BE49-F238E27FC236}">
                <a16:creationId xmlns:a16="http://schemas.microsoft.com/office/drawing/2014/main" id="{11842882-BF8D-4335-8F6D-325B019F162E}"/>
              </a:ext>
            </a:extLst>
          </p:cNvPr>
          <p:cNvSpPr>
            <a:spLocks noGrp="1"/>
          </p:cNvSpPr>
          <p:nvPr>
            <p:ph type="subTitle" idx="2"/>
          </p:nvPr>
        </p:nvSpPr>
        <p:spPr>
          <a:xfrm>
            <a:off x="1638061" y="3146809"/>
            <a:ext cx="3668675" cy="1087908"/>
          </a:xfrm>
        </p:spPr>
        <p:txBody>
          <a:bodyPr/>
          <a:lstStyle/>
          <a:p>
            <a:r>
              <a:rPr lang="en-US" dirty="0"/>
              <a:t>PROCESSING UNIT(ALU)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pic>
        <p:nvPicPr>
          <p:cNvPr id="8" name="Picture 7">
            <a:extLst>
              <a:ext uri="{FF2B5EF4-FFF2-40B4-BE49-F238E27FC236}">
                <a16:creationId xmlns:a16="http://schemas.microsoft.com/office/drawing/2014/main" id="{4D72709B-F220-4AC5-A02C-B087CDE099F4}"/>
              </a:ext>
            </a:extLst>
          </p:cNvPr>
          <p:cNvPicPr>
            <a:picLocks noChangeAspect="1"/>
          </p:cNvPicPr>
          <p:nvPr/>
        </p:nvPicPr>
        <p:blipFill>
          <a:blip r:embed="rId3"/>
          <a:stretch>
            <a:fillRect/>
          </a:stretch>
        </p:blipFill>
        <p:spPr>
          <a:xfrm>
            <a:off x="2214518" y="968530"/>
            <a:ext cx="5005250" cy="27129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08"/>
        <p:cNvGrpSpPr/>
        <p:nvPr/>
      </p:nvGrpSpPr>
      <p:grpSpPr>
        <a:xfrm>
          <a:off x="0" y="0"/>
          <a:ext cx="0" cy="0"/>
          <a:chOff x="0" y="0"/>
          <a:chExt cx="0" cy="0"/>
        </a:xfrm>
      </p:grpSpPr>
      <p:sp>
        <p:nvSpPr>
          <p:cNvPr id="2709" name="Google Shape;2709;p45"/>
          <p:cNvSpPr txBox="1">
            <a:spLocks noGrp="1"/>
          </p:cNvSpPr>
          <p:nvPr>
            <p:ph type="title"/>
          </p:nvPr>
        </p:nvSpPr>
        <p:spPr>
          <a:xfrm>
            <a:off x="2148114" y="928927"/>
            <a:ext cx="5217443" cy="628200"/>
          </a:xfrm>
          <a:prstGeom prst="rect">
            <a:avLst/>
          </a:prstGeom>
        </p:spPr>
        <p:txBody>
          <a:bodyPr spcFirstLastPara="1" wrap="square" lIns="91425" tIns="91425" rIns="91425" bIns="91425" anchor="t" anchorCtr="0">
            <a:noAutofit/>
          </a:bodyPr>
          <a:lstStyle/>
          <a:p>
            <a:r>
              <a:rPr kumimoji="0" lang="en-US" altLang="en-US" sz="2000" i="0" u="none" strike="noStrike" cap="none" normalizeH="0" baseline="0" dirty="0">
                <a:ln>
                  <a:noFill/>
                </a:ln>
                <a:solidFill>
                  <a:schemeClr val="bg1">
                    <a:lumMod val="85000"/>
                  </a:schemeClr>
                </a:solidFill>
                <a:effectLst/>
                <a:latin typeface="Arial" panose="020B0604020202020204" pitchFamily="34" charset="0"/>
              </a:rPr>
              <a:t>TOOLS USED WHEN DESIGNING THE PROCESSOR:                 </a:t>
            </a:r>
            <a:br>
              <a:rPr kumimoji="0" lang="en-US" altLang="en-US" sz="2000" i="0" u="none" strike="noStrike" cap="none" normalizeH="0" baseline="0" dirty="0">
                <a:ln>
                  <a:noFill/>
                </a:ln>
                <a:solidFill>
                  <a:schemeClr val="bg1">
                    <a:lumMod val="85000"/>
                  </a:schemeClr>
                </a:solidFill>
                <a:effectLst/>
                <a:latin typeface="Arial" panose="020B0604020202020204" pitchFamily="34" charset="0"/>
              </a:rPr>
            </a:br>
            <a:endParaRPr sz="2000" dirty="0">
              <a:solidFill>
                <a:schemeClr val="bg1">
                  <a:lumMod val="85000"/>
                </a:schemeClr>
              </a:solidFill>
            </a:endParaRPr>
          </a:p>
        </p:txBody>
      </p:sp>
      <p:sp>
        <p:nvSpPr>
          <p:cNvPr id="2710" name="Google Shape;2710;p45"/>
          <p:cNvSpPr txBox="1">
            <a:spLocks noGrp="1"/>
          </p:cNvSpPr>
          <p:nvPr>
            <p:ph type="subTitle" idx="1"/>
          </p:nvPr>
        </p:nvSpPr>
        <p:spPr>
          <a:xfrm>
            <a:off x="2358438" y="2546006"/>
            <a:ext cx="4678714" cy="2302777"/>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lumMod val="85000"/>
                  </a:schemeClr>
                </a:solidFill>
                <a:effectLst/>
                <a:latin typeface="inherit"/>
              </a:rPr>
              <a:t>/ The memory holds operation instructions and variables.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lumMod val="85000"/>
                  </a:schemeClr>
                </a:solidFill>
                <a:effectLst/>
                <a:latin typeface="inherit"/>
              </a:rPr>
              <a:t>/ Processor Unit performs arithmetic and logic operations.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lumMod val="85000"/>
                  </a:schemeClr>
                </a:solidFill>
                <a:effectLst/>
                <a:latin typeface="inherit"/>
              </a:rPr>
              <a:t>/ Control Unit is required to decode commands.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lumMod val="85000"/>
                  </a:schemeClr>
                </a:solidFill>
                <a:effectLst/>
                <a:latin typeface="inherit"/>
              </a:rPr>
              <a:t>/ </a:t>
            </a:r>
            <a:r>
              <a:rPr lang="en-US" altLang="en-US" sz="1800" dirty="0">
                <a:solidFill>
                  <a:schemeClr val="bg1">
                    <a:lumMod val="85000"/>
                  </a:schemeClr>
                </a:solidFill>
                <a:latin typeface="inherit"/>
              </a:rPr>
              <a:t>R</a:t>
            </a:r>
            <a:r>
              <a:rPr kumimoji="0" lang="en-US" altLang="en-US" sz="1800" b="0" i="0" u="none" strike="noStrike" cap="none" normalizeH="0" baseline="0" dirty="0">
                <a:ln>
                  <a:noFill/>
                </a:ln>
                <a:solidFill>
                  <a:schemeClr val="bg1">
                    <a:lumMod val="85000"/>
                  </a:schemeClr>
                </a:solidFill>
                <a:effectLst/>
                <a:latin typeface="inherit"/>
              </a:rPr>
              <a:t>egisters are storage areas used for various tasks.</a:t>
            </a:r>
            <a:r>
              <a:rPr kumimoji="0" lang="en-US" altLang="en-US" sz="800" b="0" i="0" u="none" strike="noStrike" cap="none" normalizeH="0" baseline="0" dirty="0">
                <a:ln>
                  <a:noFill/>
                </a:ln>
                <a:solidFill>
                  <a:schemeClr val="bg1">
                    <a:lumMod val="85000"/>
                  </a:schemeClr>
                </a:solidFill>
                <a:effectLst/>
              </a:rPr>
              <a:t> </a:t>
            </a:r>
            <a:endParaRPr kumimoji="0" lang="en-US" altLang="en-US" sz="1600" b="0" i="0" u="none" strike="noStrike" cap="none" normalizeH="0" baseline="0" dirty="0">
              <a:ln>
                <a:noFill/>
              </a:ln>
              <a:solidFill>
                <a:schemeClr val="bg1">
                  <a:lumMod val="85000"/>
                </a:schemeClr>
              </a:solidFill>
              <a:effectLst/>
              <a:latin typeface="Arial" panose="020B0604020202020204" pitchFamily="34" charset="0"/>
            </a:endParaRPr>
          </a:p>
          <a:p>
            <a:pPr marL="0" lvl="0" indent="0" algn="ctr" rtl="0">
              <a:spcBef>
                <a:spcPts val="0"/>
              </a:spcBef>
              <a:spcAft>
                <a:spcPts val="0"/>
              </a:spcAft>
              <a:buNone/>
            </a:pPr>
            <a:endParaRPr dirty="0"/>
          </a:p>
        </p:txBody>
      </p:sp>
      <p:cxnSp>
        <p:nvCxnSpPr>
          <p:cNvPr id="2711" name="Google Shape;2711;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14" name="Google Shape;2714;p45"/>
          <p:cNvGrpSpPr/>
          <p:nvPr/>
        </p:nvGrpSpPr>
        <p:grpSpPr>
          <a:xfrm>
            <a:off x="2358438" y="2282277"/>
            <a:ext cx="4441050" cy="135300"/>
            <a:chOff x="2358438" y="2282277"/>
            <a:chExt cx="4441050" cy="135300"/>
          </a:xfrm>
        </p:grpSpPr>
        <p:sp>
          <p:nvSpPr>
            <p:cNvPr id="2712" name="Google Shape;2712;p45"/>
            <p:cNvSpPr/>
            <p:nvPr/>
          </p:nvSpPr>
          <p:spPr>
            <a:xfrm>
              <a:off x="235843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5"/>
            <p:cNvSpPr/>
            <p:nvPr/>
          </p:nvSpPr>
          <p:spPr>
            <a:xfrm>
              <a:off x="666418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5" name="Google Shape;2715;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9"/>
        <p:cNvGrpSpPr/>
        <p:nvPr/>
      </p:nvGrpSpPr>
      <p:grpSpPr>
        <a:xfrm>
          <a:off x="0" y="0"/>
          <a:ext cx="0" cy="0"/>
          <a:chOff x="0" y="0"/>
          <a:chExt cx="0" cy="0"/>
        </a:xfrm>
      </p:grpSpPr>
      <p:sp>
        <p:nvSpPr>
          <p:cNvPr id="2720" name="Google Shape;2720;p46"/>
          <p:cNvSpPr txBox="1">
            <a:spLocks noGrp="1"/>
          </p:cNvSpPr>
          <p:nvPr>
            <p:ph type="title"/>
          </p:nvPr>
        </p:nvSpPr>
        <p:spPr>
          <a:xfrm>
            <a:off x="1654629" y="293707"/>
            <a:ext cx="6684693" cy="118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VON NEUMANN ARCHITECTURE</a:t>
            </a:r>
            <a:endParaRPr dirty="0"/>
          </a:p>
        </p:txBody>
      </p:sp>
      <p:sp>
        <p:nvSpPr>
          <p:cNvPr id="2721" name="Google Shape;2721;p46"/>
          <p:cNvSpPr txBox="1">
            <a:spLocks noGrp="1"/>
          </p:cNvSpPr>
          <p:nvPr>
            <p:ph type="body" idx="1"/>
          </p:nvPr>
        </p:nvSpPr>
        <p:spPr>
          <a:xfrm>
            <a:off x="1436914" y="1474807"/>
            <a:ext cx="5165936" cy="2544168"/>
          </a:xfrm>
          <a:prstGeom prst="rect">
            <a:avLst/>
          </a:prstGeom>
        </p:spPr>
        <p:txBody>
          <a:bodyPr spcFirstLastPara="1" wrap="square" lIns="91425" tIns="91425" rIns="91425" bIns="91425" anchor="t" anchorCtr="0">
            <a:noAutofit/>
          </a:bodyPr>
          <a:lstStyle/>
          <a:p>
            <a:r>
              <a:rPr lang="en-US" dirty="0">
                <a:solidFill>
                  <a:schemeClr val="bg1">
                    <a:lumMod val="85000"/>
                  </a:schemeClr>
                </a:solidFill>
              </a:rPr>
              <a:t>The Von Neumann engineering is the first and significant PC configuration comprising of a processor and memory decoupling the connection between them.</a:t>
            </a:r>
          </a:p>
          <a:p>
            <a:r>
              <a:rPr lang="en-US" dirty="0">
                <a:solidFill>
                  <a:schemeClr val="bg1">
                    <a:lumMod val="85000"/>
                  </a:schemeClr>
                </a:solidFill>
              </a:rPr>
              <a:t>• components</a:t>
            </a:r>
          </a:p>
          <a:p>
            <a:r>
              <a:rPr lang="en-US" dirty="0">
                <a:solidFill>
                  <a:schemeClr val="bg1">
                    <a:lumMod val="85000"/>
                  </a:schemeClr>
                </a:solidFill>
              </a:rPr>
              <a:t>As per the Neumann plan, a PC comprises of the accompanying units:</a:t>
            </a:r>
          </a:p>
          <a:p>
            <a:r>
              <a:rPr lang="en-US" dirty="0">
                <a:solidFill>
                  <a:schemeClr val="bg1">
                    <a:lumMod val="85000"/>
                  </a:schemeClr>
                </a:solidFill>
              </a:rPr>
              <a:t>• processor (processor)</a:t>
            </a:r>
          </a:p>
          <a:p>
            <a:r>
              <a:rPr lang="en-US" dirty="0">
                <a:solidFill>
                  <a:schemeClr val="bg1">
                    <a:lumMod val="85000"/>
                  </a:schemeClr>
                </a:solidFill>
              </a:rPr>
              <a:t>• memory (memory)</a:t>
            </a:r>
          </a:p>
          <a:p>
            <a:r>
              <a:rPr lang="en-US" dirty="0">
                <a:solidFill>
                  <a:schemeClr val="bg1">
                    <a:lumMod val="85000"/>
                  </a:schemeClr>
                </a:solidFill>
              </a:rPr>
              <a:t>input-output unit</a:t>
            </a:r>
          </a:p>
          <a:p>
            <a:pPr marL="0" lvl="0" indent="0" algn="l" rtl="0">
              <a:lnSpc>
                <a:spcPct val="100000"/>
              </a:lnSpc>
              <a:spcBef>
                <a:spcPts val="0"/>
              </a:spcBef>
              <a:spcAft>
                <a:spcPts val="0"/>
              </a:spcAft>
              <a:buClr>
                <a:schemeClr val="hlink"/>
              </a:buClr>
              <a:buSzPts val="1100"/>
              <a:buFont typeface="Arial"/>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F990-2584-4EF8-9981-E15DA1663876}"/>
              </a:ext>
            </a:extLst>
          </p:cNvPr>
          <p:cNvSpPr>
            <a:spLocks noGrp="1"/>
          </p:cNvSpPr>
          <p:nvPr>
            <p:ph type="title"/>
          </p:nvPr>
        </p:nvSpPr>
        <p:spPr>
          <a:xfrm>
            <a:off x="738909" y="344397"/>
            <a:ext cx="7102763" cy="791676"/>
          </a:xfrm>
        </p:spPr>
        <p:txBody>
          <a:bodyPr/>
          <a:lstStyle/>
          <a:p>
            <a:r>
              <a:rPr lang="en-US" sz="2000" dirty="0">
                <a:solidFill>
                  <a:schemeClr val="bg1">
                    <a:lumMod val="85000"/>
                  </a:schemeClr>
                </a:solidFill>
              </a:rPr>
              <a:t>The memory signals connected to the input-output ports in the figure are given below:</a:t>
            </a:r>
            <a:endParaRPr lang="en-US" sz="2000" dirty="0"/>
          </a:p>
        </p:txBody>
      </p:sp>
      <p:sp>
        <p:nvSpPr>
          <p:cNvPr id="3" name="Subtitle 2">
            <a:extLst>
              <a:ext uri="{FF2B5EF4-FFF2-40B4-BE49-F238E27FC236}">
                <a16:creationId xmlns:a16="http://schemas.microsoft.com/office/drawing/2014/main" id="{3E933151-B6BC-4206-98CE-F6BEB639919E}"/>
              </a:ext>
            </a:extLst>
          </p:cNvPr>
          <p:cNvSpPr>
            <a:spLocks noGrp="1"/>
          </p:cNvSpPr>
          <p:nvPr>
            <p:ph type="subTitle" idx="1"/>
          </p:nvPr>
        </p:nvSpPr>
        <p:spPr>
          <a:xfrm>
            <a:off x="1117600" y="1376219"/>
            <a:ext cx="6724072" cy="3278908"/>
          </a:xfrm>
        </p:spPr>
        <p:txBody>
          <a:bodyPr/>
          <a:lstStyle/>
          <a:p>
            <a:pPr>
              <a:buFont typeface="Arial" panose="020B0604020202020204" pitchFamily="34" charset="0"/>
              <a:buChar char="•"/>
            </a:pPr>
            <a:r>
              <a:rPr lang="en-US" sz="1600" dirty="0"/>
              <a:t>MAR (6 Bit): It is a register called Memory Address Register. This register is connected to the address input of RAM. Since RAM has 2^6 locations, MAR is 6 bits. The register is in the inside of RAM.</a:t>
            </a:r>
          </a:p>
          <a:p>
            <a:pPr>
              <a:buFont typeface="Arial" panose="020B0604020202020204" pitchFamily="34" charset="0"/>
              <a:buChar char="•"/>
            </a:pPr>
            <a:r>
              <a:rPr lang="en-US" sz="1600" dirty="0" err="1"/>
              <a:t>MDRIn</a:t>
            </a:r>
            <a:r>
              <a:rPr lang="en-US" sz="1600" dirty="0"/>
              <a:t> (10 Bit): Memory Data Register In is the register used when data is written to RAM. Since one location of RAM is 10 bits, the register is 10 bits. The register is in the inside of RAM. </a:t>
            </a:r>
          </a:p>
          <a:p>
            <a:pPr>
              <a:buFont typeface="Arial" panose="020B0604020202020204" pitchFamily="34" charset="0"/>
              <a:buChar char="•"/>
            </a:pPr>
            <a:r>
              <a:rPr lang="en-US" sz="1600" dirty="0" err="1"/>
              <a:t>RAMWr</a:t>
            </a:r>
            <a:r>
              <a:rPr lang="en-US" sz="1600" dirty="0"/>
              <a:t> (1 Bit): It is activated when data will be written to RAM. If it is not 1, no data is written to RAM. The register is in the inside of RAM.</a:t>
            </a:r>
          </a:p>
          <a:p>
            <a:pPr>
              <a:buFont typeface="Arial" panose="020B0604020202020204" pitchFamily="34" charset="0"/>
              <a:buChar char="•"/>
            </a:pPr>
            <a:r>
              <a:rPr lang="en-US" sz="1600" dirty="0" err="1"/>
              <a:t>MDROut</a:t>
            </a:r>
            <a:r>
              <a:rPr lang="en-US" sz="1600" dirty="0"/>
              <a:t> (10 Bit): Memory Data Register is the register used when data is read from RAM. Since one location of RAM is 10 bits, the register is 10 bits. The register is in the inside of RAM.</a:t>
            </a:r>
          </a:p>
          <a:p>
            <a:endParaRPr lang="en-US" dirty="0"/>
          </a:p>
        </p:txBody>
      </p:sp>
    </p:spTree>
    <p:extLst>
      <p:ext uri="{BB962C8B-B14F-4D97-AF65-F5344CB8AC3E}">
        <p14:creationId xmlns:p14="http://schemas.microsoft.com/office/powerpoint/2010/main" val="4118683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9892E3-720A-4759-9BF1-DE4D4521A098}"/>
              </a:ext>
            </a:extLst>
          </p:cNvPr>
          <p:cNvPicPr>
            <a:picLocks noChangeAspect="1"/>
          </p:cNvPicPr>
          <p:nvPr/>
        </p:nvPicPr>
        <p:blipFill>
          <a:blip r:embed="rId2"/>
          <a:stretch>
            <a:fillRect/>
          </a:stretch>
        </p:blipFill>
        <p:spPr>
          <a:xfrm>
            <a:off x="980924" y="846275"/>
            <a:ext cx="7455251" cy="2783616"/>
          </a:xfrm>
          <a:prstGeom prst="rect">
            <a:avLst/>
          </a:prstGeom>
        </p:spPr>
      </p:pic>
    </p:spTree>
    <p:extLst>
      <p:ext uri="{BB962C8B-B14F-4D97-AF65-F5344CB8AC3E}">
        <p14:creationId xmlns:p14="http://schemas.microsoft.com/office/powerpoint/2010/main" val="4079116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6B3C-9F53-4D30-9A3B-B926EA5A0291}"/>
              </a:ext>
            </a:extLst>
          </p:cNvPr>
          <p:cNvSpPr>
            <a:spLocks noGrp="1"/>
          </p:cNvSpPr>
          <p:nvPr>
            <p:ph type="title"/>
          </p:nvPr>
        </p:nvSpPr>
        <p:spPr>
          <a:xfrm>
            <a:off x="713250" y="68470"/>
            <a:ext cx="7717500" cy="478200"/>
          </a:xfrm>
        </p:spPr>
        <p:txBody>
          <a:bodyPr/>
          <a:lstStyle/>
          <a:p>
            <a:r>
              <a:rPr lang="en-US" sz="3200" dirty="0"/>
              <a:t>The software used</a:t>
            </a:r>
          </a:p>
        </p:txBody>
      </p:sp>
      <p:sp>
        <p:nvSpPr>
          <p:cNvPr id="4" name="TextBox 3">
            <a:extLst>
              <a:ext uri="{FF2B5EF4-FFF2-40B4-BE49-F238E27FC236}">
                <a16:creationId xmlns:a16="http://schemas.microsoft.com/office/drawing/2014/main" id="{CFECF270-F079-48CF-B147-07F94149FB16}"/>
              </a:ext>
            </a:extLst>
          </p:cNvPr>
          <p:cNvSpPr txBox="1"/>
          <p:nvPr/>
        </p:nvSpPr>
        <p:spPr>
          <a:xfrm>
            <a:off x="311729" y="832145"/>
            <a:ext cx="8326580" cy="2159566"/>
          </a:xfrm>
          <a:prstGeom prst="rect">
            <a:avLst/>
          </a:prstGeom>
          <a:noFill/>
        </p:spPr>
        <p:txBody>
          <a:bodyPr wrap="square">
            <a:spAutoFit/>
          </a:bodyPr>
          <a:lstStyle/>
          <a:p>
            <a:pPr marL="228600" marR="0" lvl="0" indent="-22860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Char char="•"/>
              <a:tabLst/>
              <a:defRPr/>
            </a:pPr>
            <a:r>
              <a:rPr kumimoji="0" lang="en-US" sz="1800" b="0" i="0" u="none" strike="noStrike" kern="1200" cap="none" spc="0" normalizeH="0" baseline="0" noProof="0" dirty="0">
                <a:ln>
                  <a:noFill/>
                </a:ln>
                <a:solidFill>
                  <a:schemeClr val="bg1">
                    <a:lumMod val="85000"/>
                  </a:schemeClr>
                </a:solidFill>
                <a:effectLst/>
                <a:uLnTx/>
                <a:uFillTx/>
                <a:latin typeface="Gill Sans MT" panose="020B0502020104020203"/>
                <a:ea typeface="+mn-ea"/>
                <a:cs typeface="+mn-cs"/>
              </a:rPr>
              <a:t>The plan was coded as a state machine. Case is taking a gander at the circumstance and is continually advancing as per the designs inside the circumstance. The state chart of the FB-central processor, communicated as a state outline, is displayed below. The undertakings that the processor needs to do bit by bit are shown Decoupled. </a:t>
            </a:r>
          </a:p>
          <a:p>
            <a:pPr marL="228600" marR="0" lvl="0" indent="-22860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Char char="•"/>
              <a:tabLst/>
              <a:defRPr/>
            </a:pPr>
            <a:r>
              <a:rPr kumimoji="0" lang="en-US" sz="1800" b="0" i="0" u="none" strike="noStrike" kern="1200" cap="none" spc="0" normalizeH="0" baseline="0" noProof="0" dirty="0">
                <a:ln>
                  <a:noFill/>
                </a:ln>
                <a:solidFill>
                  <a:schemeClr val="bg1">
                    <a:lumMod val="85000"/>
                  </a:schemeClr>
                </a:solidFill>
                <a:effectLst/>
                <a:uLnTx/>
                <a:uFillTx/>
                <a:latin typeface="Gill Sans MT" panose="020B0502020104020203"/>
                <a:ea typeface="+mn-ea"/>
                <a:cs typeface="+mn-cs"/>
              </a:rPr>
              <a:t>The explanation we utilize a status store is that the store, which shows when every one of the functioning components in the framework will work, works as per these means.</a:t>
            </a:r>
          </a:p>
        </p:txBody>
      </p:sp>
      <p:pic>
        <p:nvPicPr>
          <p:cNvPr id="5" name="Picture 4">
            <a:extLst>
              <a:ext uri="{FF2B5EF4-FFF2-40B4-BE49-F238E27FC236}">
                <a16:creationId xmlns:a16="http://schemas.microsoft.com/office/drawing/2014/main" id="{652CE94E-314F-4753-BAEB-92A857B38F5D}"/>
              </a:ext>
            </a:extLst>
          </p:cNvPr>
          <p:cNvPicPr>
            <a:picLocks noChangeAspect="1"/>
          </p:cNvPicPr>
          <p:nvPr/>
        </p:nvPicPr>
        <p:blipFill>
          <a:blip r:embed="rId2"/>
          <a:stretch>
            <a:fillRect/>
          </a:stretch>
        </p:blipFill>
        <p:spPr>
          <a:xfrm>
            <a:off x="4475019" y="2718239"/>
            <a:ext cx="3553712" cy="2425261"/>
          </a:xfrm>
          <a:prstGeom prst="rect">
            <a:avLst/>
          </a:prstGeom>
        </p:spPr>
      </p:pic>
    </p:spTree>
    <p:extLst>
      <p:ext uri="{BB962C8B-B14F-4D97-AF65-F5344CB8AC3E}">
        <p14:creationId xmlns:p14="http://schemas.microsoft.com/office/powerpoint/2010/main" val="1929595498"/>
      </p:ext>
    </p:extLst>
  </p:cSld>
  <p:clrMapOvr>
    <a:masterClrMapping/>
  </p:clrMapOvr>
</p:sld>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1032</Words>
  <Application>Microsoft Office PowerPoint</Application>
  <PresentationFormat>On-screen Show (16:9)</PresentationFormat>
  <Paragraphs>44</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inherit</vt:lpstr>
      <vt:lpstr>Gill Sans MT</vt:lpstr>
      <vt:lpstr>Source Sans Pro</vt:lpstr>
      <vt:lpstr>Arial</vt:lpstr>
      <vt:lpstr>Play</vt:lpstr>
      <vt:lpstr>Computer Science &amp; Mathematics Major For College: Computer Science &amp; Programming by Slidesgo</vt:lpstr>
      <vt:lpstr>FB-CPU DESIGN PROJECT   </vt:lpstr>
      <vt:lpstr>AIM OF THE PROJECT DESIGN </vt:lpstr>
      <vt:lpstr>FB-CPU RTL design is in Von Neumann architecture.  It basically has 4 elements; </vt:lpstr>
      <vt:lpstr>PowerPoint Presentation</vt:lpstr>
      <vt:lpstr>TOOLS USED WHEN DESIGNING THE PROCESSOR:                  </vt:lpstr>
      <vt:lpstr>VON NEUMANN ARCHITECTURE</vt:lpstr>
      <vt:lpstr>The memory signals connected to the input-output ports in the figure are given below:</vt:lpstr>
      <vt:lpstr>PowerPoint Presentation</vt:lpstr>
      <vt:lpstr>The software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FB-CPU DESIGN PROJECT   </dc:title>
  <dc:creator>user</dc:creator>
  <cp:lastModifiedBy>kimia ghorbani</cp:lastModifiedBy>
  <cp:revision>3</cp:revision>
  <dcterms:modified xsi:type="dcterms:W3CDTF">2024-01-03T17:14:48Z</dcterms:modified>
</cp:coreProperties>
</file>