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1" r:id="rId5"/>
    <p:sldId id="263" r:id="rId6"/>
    <p:sldId id="264" r:id="rId7"/>
    <p:sldId id="260" r:id="rId8"/>
    <p:sldId id="261" r:id="rId9"/>
    <p:sldId id="265" r:id="rId10"/>
    <p:sldId id="272" r:id="rId11"/>
    <p:sldId id="266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9565" autoAdjust="0"/>
  </p:normalViewPr>
  <p:slideViewPr>
    <p:cSldViewPr snapToGrid="0" snapToObjects="1">
      <p:cViewPr varScale="1">
        <p:scale>
          <a:sx n="104" d="100"/>
          <a:sy n="10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5BFDE-5A29-1D48-90F5-BFAABDA98A7C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4D64C-86B7-0646-8F73-2F978112A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7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4D64C-86B7-0646-8F73-2F978112AE6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7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31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70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1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0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5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57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87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backimage.jpg"/>
          <p:cNvPicPr>
            <a:picLocks noChangeAspect="1"/>
          </p:cNvPicPr>
          <p:nvPr userDrawn="1"/>
        </p:nvPicPr>
        <p:blipFill>
          <a:blip r:embed="rId1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8" y="191942"/>
            <a:ext cx="7606665" cy="6474117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7B73-40B3-404E-8304-5893E36CCE97}" type="datetimeFigureOut">
              <a:rPr kumimoji="1" lang="ja-JP" altLang="en-US" smtClean="0"/>
              <a:t>17/11/19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263C-85D0-8342-A43E-C87697987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5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最後の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本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731835"/>
            <a:ext cx="6400800" cy="497518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2017/11/19</a:t>
            </a:r>
            <a:r>
              <a:rPr lang="ja-JP" altLang="en-US" sz="2800" dirty="0"/>
              <a:t>　</a:t>
            </a:r>
            <a:r>
              <a:rPr lang="en-US" altLang="ja-JP" sz="2800" dirty="0" err="1" smtClean="0"/>
              <a:t>MashupBattle</a:t>
            </a:r>
            <a:r>
              <a:rPr lang="en-US" altLang="ja-JP" sz="2800" dirty="0" smtClean="0"/>
              <a:t> 1stStage</a:t>
            </a:r>
            <a:endParaRPr kumimoji="1" lang="ja-JP" altLang="en-US" sz="2800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348920" y="4383718"/>
            <a:ext cx="6654380" cy="1962727"/>
            <a:chOff x="1348920" y="3984337"/>
            <a:chExt cx="6654380" cy="1962727"/>
          </a:xfrm>
        </p:grpSpPr>
        <p:pic>
          <p:nvPicPr>
            <p:cNvPr id="5" name="図 4" descr="Screen Shot 2017-11-17 at 12.19.1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920" y="3984337"/>
              <a:ext cx="6654380" cy="1962727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1901526" y="4367017"/>
              <a:ext cx="675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baseline="30000" dirty="0" smtClean="0"/>
                <a:t>(†)</a:t>
              </a:r>
              <a:r>
                <a:rPr lang="ja-JP" altLang="en-US" sz="1400" dirty="0" smtClean="0"/>
                <a:t>発表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17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2136120"/>
            <a:ext cx="7772400" cy="195660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kumimoji="1" lang="en-US" altLang="ja-JP" sz="16600" dirty="0" smtClean="0"/>
              <a:t>70%</a:t>
            </a:r>
            <a:endParaRPr kumimoji="1" lang="ja-JP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3750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pic>
        <p:nvPicPr>
          <p:cNvPr id="4" name="図 3" descr="Screen Shot 2017-11-17 at 10.50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772"/>
            <a:ext cx="9144000" cy="512781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674871" y="6385706"/>
            <a:ext cx="3303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（</a:t>
            </a:r>
            <a:r>
              <a:rPr kumimoji="1" lang="en-US" altLang="ja-JP" sz="1200" dirty="0" smtClean="0"/>
              <a:t>※</a:t>
            </a:r>
            <a:r>
              <a:rPr lang="ja-JP" altLang="en-US" sz="1200" dirty="0" smtClean="0"/>
              <a:t>）画像：</a:t>
            </a:r>
            <a:r>
              <a:rPr kumimoji="1" lang="ja-JP" altLang="en-US" sz="1200" dirty="0" smtClean="0"/>
              <a:t>フジテレビ「サザエさん</a:t>
            </a:r>
            <a:r>
              <a:rPr lang="ja-JP" altLang="en-US" sz="1200" dirty="0" smtClean="0"/>
              <a:t>」の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シーンより</a:t>
            </a:r>
            <a:endParaRPr lang="en-US" altLang="ja-JP" sz="1200" dirty="0" smtClean="0"/>
          </a:p>
          <a:p>
            <a:r>
              <a:rPr lang="ja-JP" altLang="en-US" sz="1200" dirty="0"/>
              <a:t>（</a:t>
            </a:r>
            <a:r>
              <a:rPr lang="en-US" altLang="ja-JP" sz="1200" dirty="0"/>
              <a:t>※</a:t>
            </a:r>
            <a:r>
              <a:rPr lang="ja-JP" altLang="en-US" sz="1200" dirty="0"/>
              <a:t>）ゲーム</a:t>
            </a:r>
            <a:r>
              <a:rPr lang="en-US" altLang="ja-JP" sz="1200" dirty="0"/>
              <a:t>BGM</a:t>
            </a:r>
            <a:r>
              <a:rPr lang="ja-JP" altLang="en-US" sz="1200" dirty="0"/>
              <a:t>：フジテレビ「サザエさん</a:t>
            </a:r>
            <a:r>
              <a:rPr lang="ja-JP" altLang="en-US" sz="1200" dirty="0" smtClean="0"/>
              <a:t>」より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62444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77105" y="1777372"/>
            <a:ext cx="185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②</a:t>
            </a:r>
            <a:r>
              <a:rPr kumimoji="1" lang="ja-JP" altLang="en-US" dirty="0" smtClean="0"/>
              <a:t>息データ取得</a:t>
            </a:r>
            <a:endParaRPr kumimoji="1" lang="ja-JP" altLang="en-US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5180305" y="1803019"/>
            <a:ext cx="1260011" cy="390167"/>
            <a:chOff x="6038953" y="2652810"/>
            <a:chExt cx="1524613" cy="429182"/>
          </a:xfrm>
        </p:grpSpPr>
        <p:sp>
          <p:nvSpPr>
            <p:cNvPr id="22" name="円柱 21"/>
            <p:cNvSpPr/>
            <p:nvPr/>
          </p:nvSpPr>
          <p:spPr>
            <a:xfrm rot="5400000">
              <a:off x="6631617" y="2089297"/>
              <a:ext cx="339285" cy="152461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 descr="download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36888" y="2652810"/>
              <a:ext cx="429182" cy="429182"/>
            </a:xfrm>
            <a:prstGeom prst="rect">
              <a:avLst/>
            </a:prstGeom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5434932" y="1380538"/>
            <a:ext cx="76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マイク</a:t>
            </a:r>
            <a:endParaRPr kumimoji="1" lang="ja-JP" altLang="en-US" u="sng" dirty="0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1666681" y="1737518"/>
            <a:ext cx="1052660" cy="2059485"/>
            <a:chOff x="2800441" y="1904785"/>
            <a:chExt cx="1072554" cy="2098409"/>
          </a:xfrm>
        </p:grpSpPr>
        <p:grpSp>
          <p:nvGrpSpPr>
            <p:cNvPr id="41" name="図形グループ 40"/>
            <p:cNvGrpSpPr/>
            <p:nvPr/>
          </p:nvGrpSpPr>
          <p:grpSpPr>
            <a:xfrm>
              <a:off x="2800441" y="2131090"/>
              <a:ext cx="1072554" cy="1872104"/>
              <a:chOff x="2347349" y="2191190"/>
              <a:chExt cx="805825" cy="1547194"/>
            </a:xfrm>
          </p:grpSpPr>
          <p:sp>
            <p:nvSpPr>
              <p:cNvPr id="31" name="弦 30"/>
              <p:cNvSpPr/>
              <p:nvPr/>
            </p:nvSpPr>
            <p:spPr>
              <a:xfrm rot="5400000">
                <a:off x="2293873" y="2879083"/>
                <a:ext cx="912777" cy="805825"/>
              </a:xfrm>
              <a:prstGeom prst="chord">
                <a:avLst>
                  <a:gd name="adj1" fmla="val 5410011"/>
                  <a:gd name="adj2" fmla="val 16197337"/>
                </a:avLst>
              </a:prstGeom>
              <a:solidFill>
                <a:srgbClr val="7F7F7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2417190" y="2191190"/>
                <a:ext cx="686871" cy="69865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" name="フリーフォーム 32"/>
            <p:cNvSpPr/>
            <p:nvPr/>
          </p:nvSpPr>
          <p:spPr>
            <a:xfrm>
              <a:off x="3304711" y="1904785"/>
              <a:ext cx="82187" cy="386080"/>
            </a:xfrm>
            <a:custGeom>
              <a:avLst/>
              <a:gdLst>
                <a:gd name="connsiteX0" fmla="*/ 61205 w 82187"/>
                <a:gd name="connsiteY0" fmla="*/ 0 h 386080"/>
                <a:gd name="connsiteX1" fmla="*/ 245 w 82187"/>
                <a:gd name="connsiteY1" fmla="*/ 132080 h 386080"/>
                <a:gd name="connsiteX2" fmla="*/ 81525 w 82187"/>
                <a:gd name="connsiteY2" fmla="*/ 264160 h 386080"/>
                <a:gd name="connsiteX3" fmla="*/ 40885 w 82187"/>
                <a:gd name="connsiteY3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87" h="386080">
                  <a:moveTo>
                    <a:pt x="61205" y="0"/>
                  </a:moveTo>
                  <a:cubicBezTo>
                    <a:pt x="29031" y="44026"/>
                    <a:pt x="-3142" y="88053"/>
                    <a:pt x="245" y="132080"/>
                  </a:cubicBezTo>
                  <a:cubicBezTo>
                    <a:pt x="3632" y="176107"/>
                    <a:pt x="74752" y="221827"/>
                    <a:pt x="81525" y="264160"/>
                  </a:cubicBezTo>
                  <a:cubicBezTo>
                    <a:pt x="88298" y="306493"/>
                    <a:pt x="40885" y="386080"/>
                    <a:pt x="40885" y="386080"/>
                  </a:cubicBezTo>
                </a:path>
              </a:pathLst>
            </a:cu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1643186" y="1253697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波</a:t>
            </a:r>
            <a:r>
              <a:rPr lang="en-US" altLang="ja-JP" u="sng" dirty="0" smtClean="0"/>
              <a:t>◯</a:t>
            </a:r>
            <a:r>
              <a:rPr kumimoji="1" lang="ja-JP" altLang="en-US" u="sng" dirty="0" smtClean="0"/>
              <a:t>さん</a:t>
            </a:r>
            <a:endParaRPr kumimoji="1" lang="ja-JP" altLang="en-US" u="sng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998347" y="4630586"/>
            <a:ext cx="189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③</a:t>
            </a:r>
            <a:r>
              <a:rPr kumimoji="1" lang="ja-JP" altLang="en-US" dirty="0" smtClean="0"/>
              <a:t>データ処理</a:t>
            </a:r>
            <a:endParaRPr kumimoji="1" lang="en-US" altLang="ja-JP" dirty="0" smtClean="0"/>
          </a:p>
          <a:p>
            <a:r>
              <a:rPr lang="en-US" altLang="ja-JP" dirty="0" smtClean="0"/>
              <a:t>④</a:t>
            </a:r>
            <a:r>
              <a:rPr lang="ja-JP" altLang="en-US" dirty="0" smtClean="0"/>
              <a:t>モーター制御</a:t>
            </a:r>
            <a:endParaRPr lang="en-US" altLang="ja-JP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57200" y="2312186"/>
            <a:ext cx="1012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u="sng" dirty="0" smtClean="0"/>
              <a:t>モーター</a:t>
            </a:r>
            <a:endParaRPr kumimoji="1" lang="en-US" altLang="ja-JP" u="sng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首・髪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pic>
        <p:nvPicPr>
          <p:cNvPr id="47" name="図 46" descr="images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5" y="2604574"/>
            <a:ext cx="386135" cy="386135"/>
          </a:xfrm>
          <a:prstGeom prst="rect">
            <a:avLst/>
          </a:prstGeom>
        </p:spPr>
      </p:pic>
      <p:pic>
        <p:nvPicPr>
          <p:cNvPr id="48" name="図 47" descr="images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45" y="1958280"/>
            <a:ext cx="386135" cy="386135"/>
          </a:xfrm>
          <a:prstGeom prst="rect">
            <a:avLst/>
          </a:prstGeom>
        </p:spPr>
      </p:pic>
      <p:cxnSp>
        <p:nvCxnSpPr>
          <p:cNvPr id="54" name="カギ線コネクタ 53"/>
          <p:cNvCxnSpPr>
            <a:stCxn id="47" idx="1"/>
            <a:endCxn id="37" idx="1"/>
          </p:cNvCxnSpPr>
          <p:nvPr/>
        </p:nvCxnSpPr>
        <p:spPr>
          <a:xfrm rot="10800000" flipH="1" flipV="1">
            <a:off x="1971305" y="2797642"/>
            <a:ext cx="27042" cy="1200236"/>
          </a:xfrm>
          <a:prstGeom prst="bentConnector3">
            <a:avLst>
              <a:gd name="adj1" fmla="val -1493092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48" idx="1"/>
            <a:endCxn id="37" idx="1"/>
          </p:cNvCxnSpPr>
          <p:nvPr/>
        </p:nvCxnSpPr>
        <p:spPr>
          <a:xfrm rot="10800000" flipH="1" flipV="1">
            <a:off x="1961145" y="2151348"/>
            <a:ext cx="37202" cy="1846530"/>
          </a:xfrm>
          <a:prstGeom prst="bentConnector3">
            <a:avLst>
              <a:gd name="adj1" fmla="val -1055895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25" idx="2"/>
            <a:endCxn id="37" idx="3"/>
          </p:cNvCxnSpPr>
          <p:nvPr/>
        </p:nvCxnSpPr>
        <p:spPr>
          <a:xfrm rot="10800000" flipV="1">
            <a:off x="3204809" y="1998104"/>
            <a:ext cx="2469658" cy="1999774"/>
          </a:xfrm>
          <a:prstGeom prst="bentConnector3">
            <a:avLst>
              <a:gd name="adj1" fmla="val 56206"/>
            </a:avLst>
          </a:prstGeom>
          <a:ln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図 70" descr="downloa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77" y="4577518"/>
            <a:ext cx="752468" cy="752468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5180304" y="4228507"/>
            <a:ext cx="122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スピーカー</a:t>
            </a:r>
            <a:endParaRPr kumimoji="1" lang="ja-JP" altLang="en-US" u="sng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110412" y="4840894"/>
            <a:ext cx="151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④</a:t>
            </a:r>
            <a:r>
              <a:rPr lang="ja-JP" altLang="en-US" dirty="0" smtClean="0"/>
              <a:t>音声出力</a:t>
            </a:r>
            <a:endParaRPr kumimoji="1" lang="en-US" altLang="ja-JP" dirty="0" smtClean="0"/>
          </a:p>
        </p:txBody>
      </p:sp>
      <p:cxnSp>
        <p:nvCxnSpPr>
          <p:cNvPr id="76" name="カギ線コネクタ 75"/>
          <p:cNvCxnSpPr>
            <a:stCxn id="37" idx="3"/>
            <a:endCxn id="71" idx="1"/>
          </p:cNvCxnSpPr>
          <p:nvPr/>
        </p:nvCxnSpPr>
        <p:spPr>
          <a:xfrm>
            <a:off x="3204809" y="3997878"/>
            <a:ext cx="2177768" cy="95587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7" idx="3"/>
            <a:endCxn id="66" idx="1"/>
          </p:cNvCxnSpPr>
          <p:nvPr/>
        </p:nvCxnSpPr>
        <p:spPr>
          <a:xfrm flipV="1">
            <a:off x="3204809" y="3342560"/>
            <a:ext cx="2007939" cy="655318"/>
          </a:xfrm>
          <a:prstGeom prst="bentConnector3">
            <a:avLst>
              <a:gd name="adj1" fmla="val 5381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downloa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87" y="3567688"/>
            <a:ext cx="221588" cy="279201"/>
          </a:xfrm>
          <a:prstGeom prst="rect">
            <a:avLst/>
          </a:prstGeom>
        </p:spPr>
      </p:pic>
      <p:pic>
        <p:nvPicPr>
          <p:cNvPr id="37" name="図 36" descr="download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47" y="3714653"/>
            <a:ext cx="1206462" cy="566449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1998347" y="4240933"/>
            <a:ext cx="13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solidFill>
                  <a:srgbClr val="0000FF"/>
                </a:solidFill>
              </a:rPr>
              <a:t>Raspberry Pi</a:t>
            </a:r>
            <a:endParaRPr kumimoji="1" lang="ja-JP" altLang="en-US" u="sng" dirty="0">
              <a:solidFill>
                <a:srgbClr val="0000FF"/>
              </a:solidFill>
            </a:endParaRPr>
          </a:p>
        </p:txBody>
      </p:sp>
      <p:pic>
        <p:nvPicPr>
          <p:cNvPr id="66" name="図 65" descr="downloa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48" y="2838230"/>
            <a:ext cx="1194723" cy="1008659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5305238" y="2478573"/>
            <a:ext cx="100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0000FF"/>
                </a:solidFill>
              </a:rPr>
              <a:t>モニター</a:t>
            </a:r>
            <a:endParaRPr kumimoji="1" lang="ja-JP" altLang="en-US" u="sng" dirty="0">
              <a:solidFill>
                <a:srgbClr val="0000FF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29091" y="2713030"/>
            <a:ext cx="1857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①</a:t>
            </a:r>
            <a:r>
              <a:rPr lang="ja-JP" altLang="en-US" dirty="0" smtClean="0"/>
              <a:t>フィードバック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・息の強さ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・残り時間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・ポイント</a:t>
            </a:r>
            <a:endParaRPr lang="en-US" altLang="ja-JP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85257" y="16491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無線</a:t>
            </a:r>
            <a:endParaRPr kumimoji="1" lang="ja-JP" altLang="en-US" sz="1400" dirty="0"/>
          </a:p>
        </p:txBody>
      </p:sp>
      <p:sp>
        <p:nvSpPr>
          <p:cNvPr id="97" name="正方形/長方形 96"/>
          <p:cNvSpPr/>
          <p:nvPr/>
        </p:nvSpPr>
        <p:spPr>
          <a:xfrm>
            <a:off x="4904534" y="2344415"/>
            <a:ext cx="3645558" cy="179419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289179" y="1633662"/>
            <a:ext cx="556882" cy="3063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961145" y="3509266"/>
            <a:ext cx="1851526" cy="18207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1" name="図形グループ 100"/>
          <p:cNvGrpSpPr/>
          <p:nvPr/>
        </p:nvGrpSpPr>
        <p:grpSpPr>
          <a:xfrm>
            <a:off x="1375987" y="5468125"/>
            <a:ext cx="6810117" cy="1234523"/>
            <a:chOff x="1332195" y="5446227"/>
            <a:chExt cx="6810117" cy="1234523"/>
          </a:xfrm>
        </p:grpSpPr>
        <p:sp>
          <p:nvSpPr>
            <p:cNvPr id="96" name="テキスト ボックス 95"/>
            <p:cNvSpPr txBox="1"/>
            <p:nvPr/>
          </p:nvSpPr>
          <p:spPr>
            <a:xfrm>
              <a:off x="1733669" y="5545408"/>
              <a:ext cx="62247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ü"/>
              </a:pPr>
              <a:r>
                <a:rPr lang="ja-JP" altLang="en-US" sz="2000" dirty="0" smtClean="0"/>
                <a:t>波</a:t>
              </a:r>
              <a:r>
                <a:rPr lang="en-US" altLang="ja-JP" sz="2000" dirty="0" smtClean="0"/>
                <a:t>◯</a:t>
              </a:r>
              <a:r>
                <a:rPr lang="ja-JP" altLang="en-US" sz="2000" dirty="0" smtClean="0"/>
                <a:t>さんが自動的にこちらをチラチラ見てくる。</a:t>
              </a:r>
              <a:endParaRPr lang="en-US" altLang="ja-JP" sz="2000" dirty="0" smtClean="0"/>
            </a:p>
            <a:p>
              <a:pPr marL="342900" indent="-342900">
                <a:buFont typeface="Wingdings" charset="2"/>
                <a:buChar char="ü"/>
              </a:pPr>
              <a:r>
                <a:rPr lang="ja-JP" altLang="en-US" sz="2000" dirty="0" smtClean="0"/>
                <a:t>ポイント制にする：首の角度</a:t>
              </a:r>
              <a:r>
                <a:rPr lang="en-US" altLang="ja-JP" sz="2000" dirty="0" smtClean="0"/>
                <a:t>×</a:t>
              </a:r>
              <a:r>
                <a:rPr lang="ja-JP" altLang="en-US" sz="2000" dirty="0" smtClean="0"/>
                <a:t>息の強さ。</a:t>
              </a:r>
              <a:endParaRPr lang="en-US" altLang="ja-JP" sz="2000" dirty="0" smtClean="0"/>
            </a:p>
            <a:p>
              <a:pPr marL="342900" indent="-342900">
                <a:buFont typeface="Wingdings" charset="2"/>
                <a:buChar char="ü"/>
              </a:pPr>
              <a:r>
                <a:rPr lang="ja-JP" altLang="en-US" sz="2000" dirty="0" smtClean="0"/>
                <a:t>ポイントの取り方を増やし、競い合えるようにする。</a:t>
              </a:r>
              <a:endParaRPr lang="en-US" altLang="ja-JP" sz="2000" dirty="0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332195" y="5446227"/>
              <a:ext cx="6810117" cy="123452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42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2476826"/>
            <a:ext cx="7772400" cy="195660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ja-JP" altLang="en-US" dirty="0" smtClean="0"/>
              <a:t>ご静聴ありがとうございました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91441" y="4248764"/>
            <a:ext cx="159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チーム一同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804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モチベーション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賞金が欲しい。</a:t>
            </a:r>
            <a:r>
              <a:rPr lang="ja-JP" altLang="en-US" dirty="0"/>
              <a:t>賞を取りたい。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真っ向</a:t>
            </a:r>
            <a:r>
              <a:rPr lang="ja-JP" altLang="en-US" dirty="0"/>
              <a:t>勝負で</a:t>
            </a:r>
            <a:r>
              <a:rPr lang="ja-JP" altLang="en-US" dirty="0" smtClean="0"/>
              <a:t>はきっと勝てない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でも、</a:t>
            </a:r>
            <a:r>
              <a:rPr kumimoji="1" lang="ja-JP" altLang="en-US" dirty="0" smtClean="0"/>
              <a:t>なんとか賞を取りたい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en-US" dirty="0" smtClean="0"/>
              <a:t>何より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楽し</a:t>
            </a:r>
            <a:r>
              <a:rPr lang="ja-JP" altLang="en-US" dirty="0" smtClean="0"/>
              <a:t>みながら</a:t>
            </a:r>
            <a:r>
              <a:rPr kumimoji="1" lang="ja-JP" altLang="en-US" dirty="0" smtClean="0"/>
              <a:t>作りたい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2722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アイディアを考えた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「面白い」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「お笑い」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「緊張と緩和」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「緊張」：怖い、怒られる、ハラハラ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→</a:t>
            </a:r>
            <a:r>
              <a:rPr lang="ja-JP" altLang="en-US" dirty="0" smtClean="0"/>
              <a:t>　やってはいけないこと。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→</a:t>
            </a:r>
            <a:r>
              <a:rPr lang="ja-JP" altLang="en-US" dirty="0" smtClean="0"/>
              <a:t>　通常大人がやると怒られる。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→</a:t>
            </a:r>
            <a:r>
              <a:rPr lang="ja-JP" altLang="en-US" dirty="0" smtClean="0"/>
              <a:t>　見ている人もハラハラドキドキ。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「緩和」：緊張状態からの瞬間的な変化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キーワード「ゲーム」「ドキドキ」「ワクワク」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119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2476826"/>
            <a:ext cx="7772400" cy="1956604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kumimoji="1" lang="ja-JP" altLang="en-US" dirty="0" smtClean="0"/>
              <a:t>ぶっ飛び度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何かぶっ飛ばそう</a:t>
            </a:r>
            <a:endParaRPr kumimoji="1" lang="ja-JP" altLang="en-US" dirty="0"/>
          </a:p>
        </p:txBody>
      </p:sp>
      <p:sp>
        <p:nvSpPr>
          <p:cNvPr id="2" name="等号 1"/>
          <p:cNvSpPr/>
          <p:nvPr/>
        </p:nvSpPr>
        <p:spPr>
          <a:xfrm rot="5400000">
            <a:off x="4189569" y="3314611"/>
            <a:ext cx="779061" cy="628852"/>
          </a:xfrm>
          <a:prstGeom prst="mathEqual">
            <a:avLst>
              <a:gd name="adj1" fmla="val 13072"/>
              <a:gd name="adj2" fmla="val 35642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2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2720116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ja-JP" dirty="0"/>
              <a:t>A</a:t>
            </a:r>
            <a:r>
              <a:rPr lang="ja-JP" altLang="en-US" dirty="0"/>
              <a:t>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1</a:t>
            </a:r>
            <a:r>
              <a:rPr lang="ja-JP" altLang="en-US" dirty="0"/>
              <a:t>本だけ生えて</a:t>
            </a:r>
            <a:r>
              <a:rPr lang="ja-JP" altLang="en-US" dirty="0" smtClean="0"/>
              <a:t>いる毛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抜いたらどうなるかな？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吹き飛ばして</a:t>
            </a:r>
            <a:r>
              <a:rPr lang="ja-JP" altLang="en-US" dirty="0"/>
              <a:t>みたいよね」</a:t>
            </a:r>
          </a:p>
        </p:txBody>
      </p:sp>
    </p:spTree>
    <p:extLst>
      <p:ext uri="{BB962C8B-B14F-4D97-AF65-F5344CB8AC3E}">
        <p14:creationId xmlns:p14="http://schemas.microsoft.com/office/powerpoint/2010/main" val="335569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2476826"/>
            <a:ext cx="7772400" cy="1956604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kumimoji="1" lang="ja-JP" altLang="en-US" dirty="0" smtClean="0"/>
              <a:t>瞬間的に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盛り上がった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746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作品名；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「最後の１本」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内容；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</a:t>
            </a:r>
            <a:r>
              <a:rPr lang="ja-JP" altLang="en-US" dirty="0" smtClean="0"/>
              <a:t>本だけ生えている（波</a:t>
            </a:r>
            <a:r>
              <a:rPr lang="en-US" altLang="ja-JP" dirty="0" smtClean="0"/>
              <a:t>◯</a:t>
            </a:r>
            <a:r>
              <a:rPr lang="ja-JP" altLang="en-US" dirty="0" smtClean="0"/>
              <a:t>さんの）髪の毛を、バレないように吹き飛ばすゲーム。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989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323582" y="4037025"/>
            <a:ext cx="1256314" cy="778706"/>
            <a:chOff x="1395708" y="3754779"/>
            <a:chExt cx="1672154" cy="1254113"/>
          </a:xfrm>
        </p:grpSpPr>
        <p:pic>
          <p:nvPicPr>
            <p:cNvPr id="11" name="図 10" descr="ArduinoCommunityLogo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214" y="4681542"/>
              <a:ext cx="697484" cy="295405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5708" y="3754779"/>
              <a:ext cx="1672154" cy="1254113"/>
            </a:xfrm>
            <a:prstGeom prst="rect">
              <a:avLst/>
            </a:prstGeom>
          </p:spPr>
        </p:pic>
      </p:grpSp>
      <p:pic>
        <p:nvPicPr>
          <p:cNvPr id="14" name="図 13" descr="python-logo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63" y="4724780"/>
            <a:ext cx="1856050" cy="62454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460380" y="4836532"/>
            <a:ext cx="93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0000FF"/>
                </a:solidFill>
              </a:rPr>
              <a:t>Arduino</a:t>
            </a:r>
            <a:endParaRPr kumimoji="1" lang="ja-JP" altLang="en-US" u="sng" dirty="0">
              <a:solidFill>
                <a:srgbClr val="0000FF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34299" y="4427806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0000FF"/>
                </a:solidFill>
              </a:rPr>
              <a:t>Python</a:t>
            </a:r>
            <a:endParaRPr kumimoji="1" lang="ja-JP" altLang="en-US" u="sng" dirty="0">
              <a:solidFill>
                <a:srgbClr val="0000FF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13928" y="2904921"/>
            <a:ext cx="185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①</a:t>
            </a:r>
            <a:r>
              <a:rPr kumimoji="1" lang="ja-JP" altLang="en-US" dirty="0" smtClean="0"/>
              <a:t>息データ取得</a:t>
            </a:r>
            <a:endParaRPr kumimoji="1" lang="ja-JP" altLang="en-US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6174012" y="2204851"/>
            <a:ext cx="1524613" cy="527833"/>
            <a:chOff x="5878869" y="2574576"/>
            <a:chExt cx="1844781" cy="580615"/>
          </a:xfrm>
        </p:grpSpPr>
        <p:sp>
          <p:nvSpPr>
            <p:cNvPr id="22" name="円柱 21"/>
            <p:cNvSpPr/>
            <p:nvPr/>
          </p:nvSpPr>
          <p:spPr>
            <a:xfrm rot="5400000">
              <a:off x="6552886" y="1929213"/>
              <a:ext cx="496748" cy="184478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 descr="download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36887" y="2574576"/>
              <a:ext cx="580615" cy="580616"/>
            </a:xfrm>
            <a:prstGeom prst="rect">
              <a:avLst/>
            </a:prstGeom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6530458" y="1690935"/>
            <a:ext cx="76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0000FF"/>
                </a:solidFill>
              </a:rPr>
              <a:t>マイク</a:t>
            </a:r>
            <a:endParaRPr kumimoji="1" lang="ja-JP" altLang="en-US" u="sng" dirty="0">
              <a:solidFill>
                <a:srgbClr val="0000FF"/>
              </a:solidFill>
            </a:endParaRPr>
          </a:p>
        </p:txBody>
      </p:sp>
      <p:grpSp>
        <p:nvGrpSpPr>
          <p:cNvPr id="42" name="図形グループ 41"/>
          <p:cNvGrpSpPr/>
          <p:nvPr/>
        </p:nvGrpSpPr>
        <p:grpSpPr>
          <a:xfrm>
            <a:off x="1951739" y="1772207"/>
            <a:ext cx="1273719" cy="2491977"/>
            <a:chOff x="2800441" y="1904785"/>
            <a:chExt cx="1072554" cy="2098409"/>
          </a:xfrm>
        </p:grpSpPr>
        <p:grpSp>
          <p:nvGrpSpPr>
            <p:cNvPr id="41" name="図形グループ 40"/>
            <p:cNvGrpSpPr/>
            <p:nvPr/>
          </p:nvGrpSpPr>
          <p:grpSpPr>
            <a:xfrm>
              <a:off x="2800441" y="2131090"/>
              <a:ext cx="1072554" cy="1872104"/>
              <a:chOff x="2347349" y="2191190"/>
              <a:chExt cx="805825" cy="1547194"/>
            </a:xfrm>
          </p:grpSpPr>
          <p:sp>
            <p:nvSpPr>
              <p:cNvPr id="31" name="弦 30"/>
              <p:cNvSpPr/>
              <p:nvPr/>
            </p:nvSpPr>
            <p:spPr>
              <a:xfrm rot="5400000">
                <a:off x="2293873" y="2879083"/>
                <a:ext cx="912777" cy="805825"/>
              </a:xfrm>
              <a:prstGeom prst="chord">
                <a:avLst>
                  <a:gd name="adj1" fmla="val 5410011"/>
                  <a:gd name="adj2" fmla="val 16197337"/>
                </a:avLst>
              </a:prstGeom>
              <a:solidFill>
                <a:srgbClr val="7F7F7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2417190" y="2191190"/>
                <a:ext cx="686871" cy="69865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" name="フリーフォーム 32"/>
            <p:cNvSpPr/>
            <p:nvPr/>
          </p:nvSpPr>
          <p:spPr>
            <a:xfrm>
              <a:off x="3304711" y="1904785"/>
              <a:ext cx="82187" cy="386080"/>
            </a:xfrm>
            <a:custGeom>
              <a:avLst/>
              <a:gdLst>
                <a:gd name="connsiteX0" fmla="*/ 61205 w 82187"/>
                <a:gd name="connsiteY0" fmla="*/ 0 h 386080"/>
                <a:gd name="connsiteX1" fmla="*/ 245 w 82187"/>
                <a:gd name="connsiteY1" fmla="*/ 132080 h 386080"/>
                <a:gd name="connsiteX2" fmla="*/ 81525 w 82187"/>
                <a:gd name="connsiteY2" fmla="*/ 264160 h 386080"/>
                <a:gd name="connsiteX3" fmla="*/ 40885 w 82187"/>
                <a:gd name="connsiteY3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87" h="386080">
                  <a:moveTo>
                    <a:pt x="61205" y="0"/>
                  </a:moveTo>
                  <a:cubicBezTo>
                    <a:pt x="29031" y="44026"/>
                    <a:pt x="-3142" y="88053"/>
                    <a:pt x="245" y="132080"/>
                  </a:cubicBezTo>
                  <a:cubicBezTo>
                    <a:pt x="3632" y="176107"/>
                    <a:pt x="74752" y="221827"/>
                    <a:pt x="81525" y="264160"/>
                  </a:cubicBezTo>
                  <a:cubicBezTo>
                    <a:pt x="88298" y="306493"/>
                    <a:pt x="40885" y="386080"/>
                    <a:pt x="40885" y="386080"/>
                  </a:cubicBezTo>
                </a:path>
              </a:pathLst>
            </a:cu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2085156" y="1299646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0000FF"/>
                </a:solidFill>
              </a:rPr>
              <a:t>波</a:t>
            </a:r>
            <a:r>
              <a:rPr lang="en-US" altLang="ja-JP" u="sng" dirty="0" smtClean="0">
                <a:solidFill>
                  <a:srgbClr val="0000FF"/>
                </a:solidFill>
              </a:rPr>
              <a:t>◯</a:t>
            </a:r>
            <a:r>
              <a:rPr kumimoji="1" lang="ja-JP" altLang="en-US" u="sng" dirty="0" smtClean="0">
                <a:solidFill>
                  <a:srgbClr val="0000FF"/>
                </a:solidFill>
              </a:rPr>
              <a:t>さん</a:t>
            </a:r>
            <a:endParaRPr kumimoji="1" lang="ja-JP" altLang="en-US" u="sng" dirty="0">
              <a:solidFill>
                <a:srgbClr val="0000FF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05490" y="5310831"/>
            <a:ext cx="2537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②</a:t>
            </a:r>
            <a:r>
              <a:rPr kumimoji="1" lang="ja-JP" altLang="en-US" dirty="0" smtClean="0"/>
              <a:t>データ処理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・時間測定</a:t>
            </a:r>
            <a:endParaRPr kumimoji="1"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ja-JP" altLang="en-US" dirty="0" smtClean="0"/>
              <a:t>息の強さ判定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1386" y="5326372"/>
            <a:ext cx="212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③</a:t>
            </a:r>
            <a:r>
              <a:rPr lang="ja-JP" altLang="en-US" dirty="0" smtClean="0"/>
              <a:t>モーター制御</a:t>
            </a:r>
            <a:endParaRPr kumimoji="1"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13456" y="2411472"/>
            <a:ext cx="1012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u="sng" dirty="0" smtClean="0">
                <a:solidFill>
                  <a:srgbClr val="0000FF"/>
                </a:solidFill>
              </a:rPr>
              <a:t>モーター</a:t>
            </a:r>
            <a:endParaRPr kumimoji="1" lang="en-US" altLang="ja-JP" u="sng" dirty="0" smtClean="0">
              <a:solidFill>
                <a:srgbClr val="0000FF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rgbClr val="0000FF"/>
                </a:solidFill>
              </a:rPr>
              <a:t>(</a:t>
            </a:r>
            <a:r>
              <a:rPr kumimoji="1" lang="ja-JP" altLang="en-US" sz="1400" dirty="0" smtClean="0">
                <a:solidFill>
                  <a:srgbClr val="0000FF"/>
                </a:solidFill>
              </a:rPr>
              <a:t>首・髪</a:t>
            </a:r>
            <a:r>
              <a:rPr kumimoji="1" lang="en-US" altLang="ja-JP" sz="1400" dirty="0" smtClean="0">
                <a:solidFill>
                  <a:srgbClr val="0000FF"/>
                </a:solidFill>
              </a:rPr>
              <a:t>)</a:t>
            </a:r>
            <a:endParaRPr kumimoji="1" lang="ja-JP" altLang="en-US" sz="1400" dirty="0">
              <a:solidFill>
                <a:srgbClr val="0000FF"/>
              </a:solidFill>
            </a:endParaRPr>
          </a:p>
        </p:txBody>
      </p:sp>
      <p:pic>
        <p:nvPicPr>
          <p:cNvPr id="47" name="図 46" descr="images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20" y="2865669"/>
            <a:ext cx="386135" cy="386135"/>
          </a:xfrm>
          <a:prstGeom prst="rect">
            <a:avLst/>
          </a:prstGeom>
        </p:spPr>
      </p:pic>
      <p:pic>
        <p:nvPicPr>
          <p:cNvPr id="48" name="図 47" descr="images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20" y="2077135"/>
            <a:ext cx="386135" cy="386135"/>
          </a:xfrm>
          <a:prstGeom prst="rect">
            <a:avLst/>
          </a:prstGeom>
        </p:spPr>
      </p:pic>
      <p:cxnSp>
        <p:nvCxnSpPr>
          <p:cNvPr id="54" name="カギ線コネクタ 53"/>
          <p:cNvCxnSpPr>
            <a:stCxn id="47" idx="1"/>
            <a:endCxn id="10" idx="1"/>
          </p:cNvCxnSpPr>
          <p:nvPr/>
        </p:nvCxnSpPr>
        <p:spPr>
          <a:xfrm rot="10800000" flipV="1">
            <a:off x="1323582" y="3058736"/>
            <a:ext cx="1033938" cy="1367641"/>
          </a:xfrm>
          <a:prstGeom prst="bentConnector3">
            <a:avLst>
              <a:gd name="adj1" fmla="val 12211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48" idx="1"/>
            <a:endCxn id="10" idx="1"/>
          </p:cNvCxnSpPr>
          <p:nvPr/>
        </p:nvCxnSpPr>
        <p:spPr>
          <a:xfrm rot="10800000" flipV="1">
            <a:off x="1323582" y="2270202"/>
            <a:ext cx="1033938" cy="2156175"/>
          </a:xfrm>
          <a:prstGeom prst="bentConnector3">
            <a:avLst>
              <a:gd name="adj1" fmla="val 12211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14" idx="1"/>
            <a:endCxn id="10" idx="3"/>
          </p:cNvCxnSpPr>
          <p:nvPr/>
        </p:nvCxnSpPr>
        <p:spPr>
          <a:xfrm rot="10800000">
            <a:off x="2579897" y="4426378"/>
            <a:ext cx="2241767" cy="610676"/>
          </a:xfrm>
          <a:prstGeom prst="bentConnector3">
            <a:avLst>
              <a:gd name="adj1" fmla="val 7402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25" idx="2"/>
            <a:endCxn id="16" idx="0"/>
          </p:cNvCxnSpPr>
          <p:nvPr/>
        </p:nvCxnSpPr>
        <p:spPr>
          <a:xfrm rot="10800000" flipV="1">
            <a:off x="5759300" y="2468768"/>
            <a:ext cx="1041175" cy="1959037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図 70" descr="downloa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29" y="3365580"/>
            <a:ext cx="752468" cy="752468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3843056" y="2996248"/>
            <a:ext cx="122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0000FF"/>
                </a:solidFill>
              </a:rPr>
              <a:t>スピーカー</a:t>
            </a:r>
            <a:endParaRPr kumimoji="1" lang="ja-JP" altLang="en-US" u="sng" dirty="0">
              <a:solidFill>
                <a:srgbClr val="0000FF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663496" y="2620800"/>
            <a:ext cx="151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④</a:t>
            </a:r>
            <a:r>
              <a:rPr lang="ja-JP" altLang="en-US" dirty="0" smtClean="0"/>
              <a:t>音声出力</a:t>
            </a:r>
            <a:endParaRPr kumimoji="1" lang="en-US" altLang="ja-JP" dirty="0" smtClean="0"/>
          </a:p>
        </p:txBody>
      </p:sp>
      <p:cxnSp>
        <p:nvCxnSpPr>
          <p:cNvPr id="76" name="カギ線コネクタ 75"/>
          <p:cNvCxnSpPr>
            <a:stCxn id="14" idx="1"/>
            <a:endCxn id="71" idx="2"/>
          </p:cNvCxnSpPr>
          <p:nvPr/>
        </p:nvCxnSpPr>
        <p:spPr>
          <a:xfrm rot="10800000">
            <a:off x="4421563" y="4118048"/>
            <a:ext cx="400100" cy="919006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1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8365039" cy="4525963"/>
          </a:xfrm>
        </p:spPr>
        <p:txBody>
          <a:bodyPr>
            <a:normAutofit fontScale="92500"/>
          </a:bodyPr>
          <a:lstStyle/>
          <a:p>
            <a:pPr marL="571500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筒を使い、テレビに夢中の波</a:t>
            </a:r>
            <a:r>
              <a:rPr lang="en-US" altLang="ja-JP" dirty="0" smtClean="0"/>
              <a:t>◯</a:t>
            </a:r>
            <a:r>
              <a:rPr lang="ja-JP" altLang="en-US" dirty="0" smtClean="0"/>
              <a:t>さんの</a:t>
            </a:r>
            <a:r>
              <a:rPr lang="en-US" altLang="ja-JP" dirty="0" smtClean="0">
                <a:solidFill>
                  <a:srgbClr val="0000FF"/>
                </a:solidFill>
              </a:rPr>
              <a:t>”1</a:t>
            </a:r>
            <a:r>
              <a:rPr lang="ja-JP" altLang="en-US" dirty="0" smtClean="0">
                <a:solidFill>
                  <a:srgbClr val="0000FF"/>
                </a:solidFill>
              </a:rPr>
              <a:t>本</a:t>
            </a:r>
            <a:r>
              <a:rPr lang="en-US" altLang="ja-JP" dirty="0" smtClean="0">
                <a:solidFill>
                  <a:srgbClr val="0000FF"/>
                </a:solidFill>
              </a:rPr>
              <a:t>”</a:t>
            </a:r>
            <a:r>
              <a:rPr lang="ja-JP" altLang="en-US" dirty="0" smtClean="0"/>
              <a:t>に、バレないように</a:t>
            </a:r>
            <a:r>
              <a:rPr lang="ja-JP" altLang="en-US" dirty="0" smtClean="0">
                <a:solidFill>
                  <a:srgbClr val="0000FF"/>
                </a:solidFill>
              </a:rPr>
              <a:t>息を吹きかける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71500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ちょうど良い強さの息で、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本 が吹き飛ぶ。</a:t>
            </a:r>
            <a:endParaRPr lang="en-US" altLang="ja-JP" dirty="0" smtClean="0"/>
          </a:p>
          <a:p>
            <a:pPr marL="571500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息が強すぎると、吹き飛ぶが、バレて怒られる。</a:t>
            </a:r>
            <a:endParaRPr lang="en-US" altLang="ja-JP" dirty="0" smtClean="0"/>
          </a:p>
          <a:p>
            <a:pPr marL="57150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/>
              <a:t>1</a:t>
            </a:r>
            <a:r>
              <a:rPr lang="ja-JP" altLang="en-US" dirty="0" smtClean="0"/>
              <a:t>分以内に吹き飛ばせなくても、バレて怒られる。</a:t>
            </a:r>
            <a:endParaRPr lang="en-US" altLang="ja-JP" dirty="0" smtClean="0"/>
          </a:p>
          <a:p>
            <a:pPr marL="571500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上手く成功すると、マ</a:t>
            </a:r>
            <a:r>
              <a:rPr lang="en-US" altLang="ja-JP" dirty="0" smtClean="0"/>
              <a:t>◯</a:t>
            </a:r>
            <a:r>
              <a:rPr lang="ja-JP" altLang="en-US" dirty="0" smtClean="0"/>
              <a:t>オさんが驚く。</a:t>
            </a:r>
          </a:p>
        </p:txBody>
      </p:sp>
    </p:spTree>
    <p:extLst>
      <p:ext uri="{BB962C8B-B14F-4D97-AF65-F5344CB8AC3E}">
        <p14:creationId xmlns:p14="http://schemas.microsoft.com/office/powerpoint/2010/main" val="414453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277</Words>
  <Application>Microsoft Macintosh PowerPoint</Application>
  <PresentationFormat>画面に合わせる (4:3)</PresentationFormat>
  <Paragraphs>74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ホワイト</vt:lpstr>
      <vt:lpstr>最後の1本</vt:lpstr>
      <vt:lpstr>モチベーション</vt:lpstr>
      <vt:lpstr>アイディアを考えた</vt:lpstr>
      <vt:lpstr>ぶっ飛び度  何かぶっ飛ばそう</vt:lpstr>
      <vt:lpstr>A氏 「1本だけ生えている毛 抜いたらどうなるかな？ 吹き飛ばしてみたいよね」</vt:lpstr>
      <vt:lpstr>瞬間的に 盛り上がった</vt:lpstr>
      <vt:lpstr>作品</vt:lpstr>
      <vt:lpstr>構成</vt:lpstr>
      <vt:lpstr>ゲームルール</vt:lpstr>
      <vt:lpstr>70%</vt:lpstr>
      <vt:lpstr>デモ</vt:lpstr>
      <vt:lpstr>PowerPoint プレゼンテーション</vt:lpstr>
      <vt:lpstr>今後の予定</vt:lpstr>
      <vt:lpstr>ご静聴ありがとうございました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最後の1本</dc:title>
  <dc:creator>公亮</dc:creator>
  <cp:lastModifiedBy>公亮</cp:lastModifiedBy>
  <cp:revision>29</cp:revision>
  <dcterms:created xsi:type="dcterms:W3CDTF">2017-11-17T03:05:27Z</dcterms:created>
  <dcterms:modified xsi:type="dcterms:W3CDTF">2017-11-19T09:18:23Z</dcterms:modified>
</cp:coreProperties>
</file>