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eg"/>
  <Override PartName="/ppt/media/image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3" r:id="rId4"/>
    <p:sldId id="265" r:id="rId5"/>
    <p:sldId id="264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39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588B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588B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588B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1974" y="0"/>
            <a:ext cx="7822025" cy="51435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4648200" cy="5143500"/>
          </a:xfrm>
          <a:custGeom>
            <a:avLst/>
            <a:gdLst/>
            <a:ahLst/>
            <a:cxnLst/>
            <a:rect l="l" t="t" r="r" b="b"/>
            <a:pathLst>
              <a:path w="4648200" h="5143500">
                <a:moveTo>
                  <a:pt x="4647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3362124" y="0"/>
                </a:lnTo>
                <a:lnTo>
                  <a:pt x="4647999" y="5143499"/>
                </a:lnTo>
                <a:close/>
              </a:path>
            </a:pathLst>
          </a:custGeom>
          <a:solidFill>
            <a:srgbClr val="0588B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750" y="900000"/>
            <a:ext cx="2091298" cy="9645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1165" y="271874"/>
            <a:ext cx="5305270" cy="80390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348784" y="338727"/>
            <a:ext cx="60325" cy="680720"/>
          </a:xfrm>
          <a:custGeom>
            <a:avLst/>
            <a:gdLst/>
            <a:ahLst/>
            <a:cxnLst/>
            <a:rect l="l" t="t" r="r" b="b"/>
            <a:pathLst>
              <a:path w="60325" h="680719">
                <a:moveTo>
                  <a:pt x="59699" y="680399"/>
                </a:moveTo>
                <a:lnTo>
                  <a:pt x="0" y="680399"/>
                </a:lnTo>
                <a:lnTo>
                  <a:pt x="0" y="0"/>
                </a:lnTo>
                <a:lnTo>
                  <a:pt x="59699" y="0"/>
                </a:lnTo>
                <a:lnTo>
                  <a:pt x="59699" y="680399"/>
                </a:lnTo>
                <a:close/>
              </a:path>
            </a:pathLst>
          </a:custGeom>
          <a:solidFill>
            <a:srgbClr val="0097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820099" y="501633"/>
            <a:ext cx="1921590" cy="259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0299" y="338724"/>
            <a:ext cx="7343400" cy="670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084" y="1197221"/>
            <a:ext cx="7645830" cy="2070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0594" y="4881567"/>
            <a:ext cx="160020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indabax-dsn-futminna.streamlit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04800" y="1885950"/>
            <a:ext cx="410908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solidFill>
                  <a:srgbClr val="FFFFFF"/>
                </a:solidFill>
                <a:latin typeface="Arial Black"/>
                <a:cs typeface="Arial Black"/>
              </a:rPr>
              <a:t>Indaba</a:t>
            </a:r>
            <a:r>
              <a:rPr sz="16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25" dirty="0">
                <a:solidFill>
                  <a:srgbClr val="FFFFFF"/>
                </a:solidFill>
                <a:latin typeface="Arial Black"/>
                <a:cs typeface="Arial Black"/>
              </a:rPr>
              <a:t>2025,</a:t>
            </a:r>
            <a:r>
              <a:rPr sz="16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00" spc="-10" dirty="0" err="1">
                <a:solidFill>
                  <a:srgbClr val="FFFFFF"/>
                </a:solidFill>
                <a:latin typeface="Arial Black"/>
                <a:cs typeface="Arial Black"/>
              </a:rPr>
              <a:t>Rwand</a:t>
            </a:r>
            <a:r>
              <a:rPr lang="en-GB" sz="1600" spc="-10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endParaRPr sz="1600" dirty="0">
              <a:latin typeface="Arial Black"/>
              <a:cs typeface="Arial Black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0B2C20-B4E7-44C7-B73B-452EA2BDEF6F}"/>
              </a:ext>
            </a:extLst>
          </p:cNvPr>
          <p:cNvSpPr/>
          <p:nvPr/>
        </p:nvSpPr>
        <p:spPr>
          <a:xfrm>
            <a:off x="0" y="2419350"/>
            <a:ext cx="4109085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-125" dirty="0">
                <a:solidFill>
                  <a:srgbClr val="FFFFFF"/>
                </a:solidFill>
                <a:latin typeface="Arial Black"/>
                <a:cs typeface="Arial Black"/>
              </a:rPr>
              <a:t>Democratizing CO2 Monitoring in Nigeria with AI and Low-Cost Sensors	</a:t>
            </a:r>
          </a:p>
          <a:p>
            <a:r>
              <a:rPr lang="en-US" spc="-125" dirty="0">
                <a:solidFill>
                  <a:srgbClr val="FFFFFF"/>
                </a:solidFill>
                <a:latin typeface="Arial Black"/>
                <a:cs typeface="Arial Black"/>
              </a:rPr>
              <a:t>	Presented by</a:t>
            </a:r>
          </a:p>
          <a:p>
            <a:endParaRPr lang="en-US" spc="-125" dirty="0">
              <a:solidFill>
                <a:srgbClr val="FFFFFF"/>
              </a:solidFill>
              <a:latin typeface="Arial Black"/>
              <a:cs typeface="Arial Black"/>
            </a:endParaRPr>
          </a:p>
          <a:p>
            <a:r>
              <a:rPr lang="en-US" spc="-125" dirty="0">
                <a:solidFill>
                  <a:srgbClr val="FFFFFF"/>
                </a:solidFill>
                <a:latin typeface="Arial Black"/>
                <a:cs typeface="Arial Black"/>
              </a:rPr>
              <a:t>DSN FUTMINNA</a:t>
            </a:r>
          </a:p>
          <a:p>
            <a:r>
              <a:rPr lang="en-US" sz="1100" spc="-125" dirty="0" err="1">
                <a:solidFill>
                  <a:srgbClr val="FFFFFF"/>
                </a:solidFill>
                <a:latin typeface="Arial Black"/>
                <a:cs typeface="Arial Black"/>
              </a:rPr>
              <a:t>Odunola</a:t>
            </a:r>
            <a:r>
              <a:rPr lang="en-US" sz="11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lang="en-US" sz="1100" spc="-125" dirty="0" err="1">
                <a:solidFill>
                  <a:srgbClr val="FFFFFF"/>
                </a:solidFill>
                <a:latin typeface="Arial Black"/>
                <a:cs typeface="Arial Black"/>
              </a:rPr>
              <a:t>Akimu</a:t>
            </a:r>
            <a:r>
              <a:rPr lang="en-US" sz="1100" spc="-125" dirty="0">
                <a:solidFill>
                  <a:srgbClr val="FFFFFF"/>
                </a:solidFill>
                <a:latin typeface="Arial Black"/>
                <a:cs typeface="Arial Black"/>
              </a:rPr>
              <a:t>, Bello </a:t>
            </a:r>
            <a:r>
              <a:rPr lang="en-US" sz="1100" spc="-125" dirty="0" err="1">
                <a:solidFill>
                  <a:srgbClr val="FFFFFF"/>
                </a:solidFill>
                <a:latin typeface="Arial Black"/>
                <a:cs typeface="Arial Black"/>
              </a:rPr>
              <a:t>Abdulbasit</a:t>
            </a:r>
            <a:r>
              <a:rPr lang="en-US" sz="1100" spc="-125" dirty="0">
                <a:solidFill>
                  <a:srgbClr val="FFFFFF"/>
                </a:solidFill>
                <a:latin typeface="Arial Black"/>
                <a:cs typeface="Arial Black"/>
              </a:rPr>
              <a:t>, </a:t>
            </a:r>
            <a:r>
              <a:rPr lang="en-US" sz="1100" spc="-125" dirty="0" err="1">
                <a:solidFill>
                  <a:srgbClr val="FFFFFF"/>
                </a:solidFill>
                <a:latin typeface="Arial Black"/>
                <a:cs typeface="Arial Black"/>
              </a:rPr>
              <a:t>Adebanjo</a:t>
            </a:r>
            <a:r>
              <a:rPr lang="en-US" sz="1100" spc="-1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lang="en-US" sz="1100" spc="-125" dirty="0" err="1">
                <a:solidFill>
                  <a:srgbClr val="FFFFFF"/>
                </a:solidFill>
                <a:latin typeface="Arial Black"/>
                <a:cs typeface="Arial Black"/>
              </a:rPr>
              <a:t>Aishat</a:t>
            </a:r>
            <a:r>
              <a:rPr lang="en-US" sz="1100" spc="-125" dirty="0">
                <a:solidFill>
                  <a:srgbClr val="FFFFFF"/>
                </a:solidFill>
                <a:latin typeface="Arial Black"/>
                <a:cs typeface="Arial Black"/>
              </a:rPr>
              <a:t>, Yusuf </a:t>
            </a:r>
            <a:r>
              <a:rPr lang="en-US" sz="1100" spc="-125" dirty="0" err="1">
                <a:solidFill>
                  <a:srgbClr val="FFFFFF"/>
                </a:solidFill>
                <a:latin typeface="Arial Black"/>
                <a:cs typeface="Arial Black"/>
              </a:rPr>
              <a:t>Agboola</a:t>
            </a:r>
            <a:r>
              <a:rPr lang="en-US" sz="1100" spc="-125" dirty="0">
                <a:solidFill>
                  <a:srgbClr val="FFFFFF"/>
                </a:solidFill>
                <a:latin typeface="Arial Black"/>
                <a:cs typeface="Arial Black"/>
              </a:rPr>
              <a:t>, </a:t>
            </a:r>
            <a:r>
              <a:rPr lang="en-US" sz="1100" spc="-125" dirty="0" err="1">
                <a:solidFill>
                  <a:srgbClr val="FFFFFF"/>
                </a:solidFill>
                <a:latin typeface="Arial Black"/>
                <a:cs typeface="Arial Black"/>
              </a:rPr>
              <a:t>Nenchin</a:t>
            </a:r>
            <a:r>
              <a:rPr lang="en-US" sz="1100" spc="-125" dirty="0">
                <a:solidFill>
                  <a:srgbClr val="FFFFFF"/>
                </a:solidFill>
                <a:latin typeface="Arial Black"/>
                <a:cs typeface="Arial Black"/>
              </a:rPr>
              <a:t> Emmanuel.</a:t>
            </a:r>
          </a:p>
          <a:p>
            <a:endParaRPr lang="en-US" sz="1100" spc="-125" dirty="0">
              <a:solidFill>
                <a:srgbClr val="FFFFFF"/>
              </a:solidFill>
              <a:latin typeface="Arial Black"/>
              <a:cs typeface="Arial Black"/>
            </a:endParaRPr>
          </a:p>
          <a:p>
            <a:endParaRPr lang="en-US" sz="1100" spc="-125" dirty="0">
              <a:solidFill>
                <a:srgbClr val="FFFFFF"/>
              </a:solidFill>
              <a:latin typeface="Arial Black"/>
              <a:cs typeface="Arial Black"/>
            </a:endParaRPr>
          </a:p>
          <a:p>
            <a:r>
              <a:rPr lang="en-US" sz="1100" spc="-125" dirty="0">
                <a:solidFill>
                  <a:srgbClr val="FFFFFF"/>
                </a:solidFill>
                <a:latin typeface="Arial Black"/>
                <a:cs typeface="Arial Black"/>
              </a:rPr>
              <a:t>DATA SCIENCE NIGERIA</a:t>
            </a:r>
          </a:p>
          <a:p>
            <a:endParaRPr lang="en-US" dirty="0">
              <a:ea typeface="+mj-lt"/>
              <a:cs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B1447869-1ED1-4DCA-AB8B-A46F789B2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3000" y="438150"/>
            <a:ext cx="4495800" cy="38856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0489" rIns="0" bIns="0" rtlCol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7325">
              <a:spcBef>
                <a:spcPts val="869"/>
              </a:spcBef>
            </a:pPr>
            <a:r>
              <a:rPr lang="en-GB" spc="55" dirty="0"/>
              <a:t>Challenges, Lessons and Call to Action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3AF4E0E-EDCC-40A4-AA0F-114E5EC1B766}"/>
              </a:ext>
            </a:extLst>
          </p:cNvPr>
          <p:cNvSpPr txBox="1">
            <a:spLocks/>
          </p:cNvSpPr>
          <p:nvPr/>
        </p:nvSpPr>
        <p:spPr>
          <a:xfrm>
            <a:off x="0" y="1047750"/>
            <a:ext cx="4267200" cy="448199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0489" rIns="0" bIns="0" rtlCol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§"/>
            </a:pPr>
            <a:r>
              <a:rPr lang="en-GB" sz="1400" spc="55" dirty="0"/>
              <a:t>Low-cost sensors suffer from drift and cross-sensitivity.</a:t>
            </a:r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§"/>
            </a:pPr>
            <a:r>
              <a:rPr lang="en-GB" sz="1400" spc="55" dirty="0"/>
              <a:t>Internet dependency limits deployment in remote areas.</a:t>
            </a:r>
          </a:p>
          <a:p>
            <a:pPr marL="187325">
              <a:spcBef>
                <a:spcPts val="869"/>
              </a:spcBef>
            </a:pPr>
            <a:r>
              <a:rPr lang="en-GB" sz="1400" spc="55" dirty="0"/>
              <a:t>How We Overcame Them:</a:t>
            </a:r>
          </a:p>
          <a:p>
            <a:pPr marL="187325">
              <a:spcBef>
                <a:spcPts val="869"/>
              </a:spcBef>
            </a:pPr>
            <a:r>
              <a:rPr lang="en-GB" sz="1400" spc="55" dirty="0"/>
              <a:t>Used device-aware validation, robust pre-processing, and cloud-based APIs to ensure accuracy and accessibility.</a:t>
            </a:r>
          </a:p>
          <a:p>
            <a:pPr marL="187325">
              <a:spcBef>
                <a:spcPts val="869"/>
              </a:spcBef>
            </a:pPr>
            <a:r>
              <a:rPr lang="en-GB" sz="1400" spc="55" dirty="0"/>
              <a:t>Lessons Learned:</a:t>
            </a:r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ü"/>
            </a:pPr>
            <a:r>
              <a:rPr lang="en-GB" sz="1400" spc="55" dirty="0"/>
              <a:t>Community-first design builds trust and relevance.</a:t>
            </a:r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ü"/>
            </a:pPr>
            <a:r>
              <a:rPr lang="en-GB" sz="1400" spc="55" dirty="0"/>
              <a:t>Model transparency (via SHAP) drives adoption.</a:t>
            </a:r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ü"/>
            </a:pPr>
            <a:r>
              <a:rPr lang="en-GB" sz="1400" spc="55" dirty="0"/>
              <a:t>Resilience is key for long-term deployment in diverse conditions.</a:t>
            </a:r>
          </a:p>
          <a:p>
            <a:pPr marL="187325">
              <a:spcBef>
                <a:spcPts val="869"/>
              </a:spcBef>
            </a:pPr>
            <a:endParaRPr lang="en-GB" sz="1400" spc="55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5A750F6-32FA-439B-9846-28BAA9B7D7B0}"/>
              </a:ext>
            </a:extLst>
          </p:cNvPr>
          <p:cNvSpPr txBox="1">
            <a:spLocks/>
          </p:cNvSpPr>
          <p:nvPr/>
        </p:nvSpPr>
        <p:spPr>
          <a:xfrm>
            <a:off x="4267200" y="1047750"/>
            <a:ext cx="4495800" cy="322780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0489" rIns="0" bIns="0" rtlCol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7325">
              <a:spcBef>
                <a:spcPts val="869"/>
              </a:spcBef>
            </a:pPr>
            <a:r>
              <a:rPr lang="en-GB" sz="1400" spc="55" dirty="0"/>
              <a:t>	      </a:t>
            </a:r>
            <a:r>
              <a:rPr lang="en-GB" sz="2400" spc="55" dirty="0">
                <a:latin typeface="Sitka Text" pitchFamily="2" charset="0"/>
              </a:rPr>
              <a:t>Call to Action </a:t>
            </a:r>
          </a:p>
          <a:p>
            <a:pPr marL="187325">
              <a:spcBef>
                <a:spcPts val="869"/>
              </a:spcBef>
            </a:pPr>
            <a:r>
              <a:rPr lang="en-GB" sz="1400" spc="55" dirty="0"/>
              <a:t>“If we can’t measure it, we can’t manage it.”</a:t>
            </a:r>
          </a:p>
          <a:p>
            <a:pPr marL="187325">
              <a:spcBef>
                <a:spcPts val="869"/>
              </a:spcBef>
            </a:pPr>
            <a:r>
              <a:rPr lang="en-GB" sz="1400" spc="55" dirty="0"/>
              <a:t>We invite collaborators, partners, and policymakers to join us in scaling affordable AI for environmental justice across Africa.</a:t>
            </a:r>
          </a:p>
          <a:p>
            <a:pPr marL="187325">
              <a:spcBef>
                <a:spcPts val="869"/>
              </a:spcBef>
            </a:pPr>
            <a:endParaRPr lang="en-GB" sz="1400" spc="55" dirty="0"/>
          </a:p>
          <a:p>
            <a:pPr marL="187325">
              <a:spcBef>
                <a:spcPts val="869"/>
              </a:spcBef>
            </a:pPr>
            <a:r>
              <a:rPr lang="en-GB" sz="1400" spc="55" dirty="0"/>
              <a:t>🔗 🌍 Demo App </a:t>
            </a:r>
            <a:r>
              <a:rPr lang="en-GB" sz="1400" spc="55" dirty="0">
                <a:hlinkClick r:id="rId2"/>
              </a:rPr>
              <a:t>Click here...</a:t>
            </a:r>
            <a:r>
              <a:rPr lang="en-GB" sz="1400" spc="55" dirty="0"/>
              <a:t> 	</a:t>
            </a:r>
          </a:p>
          <a:p>
            <a:pPr marL="187325">
              <a:spcBef>
                <a:spcPts val="869"/>
              </a:spcBef>
            </a:pPr>
            <a:r>
              <a:rPr lang="en-GB" sz="1400" spc="55" dirty="0"/>
              <a:t>	Let’s make air visible!</a:t>
            </a:r>
          </a:p>
          <a:p>
            <a:pPr marL="187325">
              <a:spcBef>
                <a:spcPts val="869"/>
              </a:spcBef>
            </a:pPr>
            <a:r>
              <a:rPr lang="en-GB" sz="1400" spc="55" dirty="0"/>
              <a:t>		Thank you!!!</a:t>
            </a:r>
          </a:p>
          <a:p>
            <a:pPr marL="187325">
              <a:spcBef>
                <a:spcPts val="869"/>
              </a:spcBef>
            </a:pPr>
            <a:endParaRPr lang="en-GB" sz="1400" spc="55" dirty="0"/>
          </a:p>
        </p:txBody>
      </p:sp>
    </p:spTree>
    <p:extLst>
      <p:ext uri="{BB962C8B-B14F-4D97-AF65-F5344CB8AC3E}">
        <p14:creationId xmlns:p14="http://schemas.microsoft.com/office/powerpoint/2010/main" val="363112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9045" y="361950"/>
            <a:ext cx="5127625" cy="38856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0489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869"/>
              </a:spcBef>
            </a:pPr>
            <a:r>
              <a:rPr lang="en-GB" spc="-10" dirty="0"/>
              <a:t>Problem Statement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515" y="0"/>
              <a:ext cx="430530" cy="5086985"/>
            </a:xfrm>
            <a:custGeom>
              <a:avLst/>
              <a:gdLst/>
              <a:ahLst/>
              <a:cxnLst/>
              <a:rect l="l" t="t" r="r" b="b"/>
              <a:pathLst>
                <a:path w="430530" h="5086985">
                  <a:moveTo>
                    <a:pt x="430199" y="682955"/>
                  </a:moveTo>
                  <a:lnTo>
                    <a:pt x="7289" y="682955"/>
                  </a:lnTo>
                  <a:lnTo>
                    <a:pt x="7289" y="0"/>
                  </a:lnTo>
                  <a:lnTo>
                    <a:pt x="88" y="0"/>
                  </a:lnTo>
                  <a:lnTo>
                    <a:pt x="88" y="682955"/>
                  </a:lnTo>
                  <a:lnTo>
                    <a:pt x="0" y="705154"/>
                  </a:lnTo>
                  <a:lnTo>
                    <a:pt x="88" y="5086807"/>
                  </a:lnTo>
                  <a:lnTo>
                    <a:pt x="7289" y="5086807"/>
                  </a:lnTo>
                  <a:lnTo>
                    <a:pt x="7289" y="705154"/>
                  </a:lnTo>
                  <a:lnTo>
                    <a:pt x="430199" y="705154"/>
                  </a:lnTo>
                  <a:lnTo>
                    <a:pt x="430199" y="682955"/>
                  </a:lnTo>
                  <a:close/>
                </a:path>
              </a:pathLst>
            </a:custGeom>
            <a:solidFill>
              <a:srgbClr val="058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E7B38BC-5D0A-484D-89FB-70234947B05B}"/>
              </a:ext>
            </a:extLst>
          </p:cNvPr>
          <p:cNvSpPr txBox="1">
            <a:spLocks/>
          </p:cNvSpPr>
          <p:nvPr/>
        </p:nvSpPr>
        <p:spPr>
          <a:xfrm>
            <a:off x="468515" y="1112467"/>
            <a:ext cx="4713085" cy="3158556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0489" rIns="0" bIns="0" rtlCol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7325">
              <a:spcBef>
                <a:spcPts val="869"/>
              </a:spcBef>
            </a:pPr>
            <a:r>
              <a:rPr lang="en-US" spc="-10" dirty="0"/>
              <a:t>Air pollution, particularly CO₂ emissions, remains an invisible but urgent threat in Africa. In Nigeria, the lack of affordable, real-time monitoring tools leaves rural and underserved areas in complete data darkness. Existing high-grade sensors are expensive and impractical for widespread use, making effective climate action nearly impossible. This gap calls for an innovative, low-cost solution that ensures no community is left behind in the fight for clean air.</a:t>
            </a:r>
            <a:endParaRPr lang="en-GB" spc="-1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A03323-DD98-40E3-AB8A-96869CAD0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322070"/>
            <a:ext cx="3657600" cy="3459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DB2D3-6518-4025-B0C2-AA07BFC5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00150"/>
            <a:ext cx="5181600" cy="4154984"/>
          </a:xfrm>
        </p:spPr>
        <p:txBody>
          <a:bodyPr/>
          <a:lstStyle/>
          <a:p>
            <a:pPr algn="l"/>
            <a:r>
              <a:rPr lang="en-GB" dirty="0"/>
              <a:t>1. Built an AI model to calibrate low-cost Nigerian        </a:t>
            </a:r>
            <a:r>
              <a:rPr lang="en-GB"/>
              <a:t>analog </a:t>
            </a:r>
            <a:r>
              <a:rPr lang="en-GB" dirty="0"/>
              <a:t>gas sensors.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2. Transforms noisy sensor readings into accurate CO₂ concentration estimates.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3. Enables real-time, affordable, and scalable CO₂ monitoring.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4. Uses robust tree-based ensemble models (Random    Forest, XG Boost, etc.).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5. Integrates SHAP for model transparency and feature interpretation.</a:t>
            </a:r>
            <a:br>
              <a:rPr lang="en-GB" dirty="0"/>
            </a:br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DEAEB0-21A8-449A-978F-B446A904A4F3}"/>
              </a:ext>
            </a:extLst>
          </p:cNvPr>
          <p:cNvSpPr txBox="1">
            <a:spLocks/>
          </p:cNvSpPr>
          <p:nvPr/>
        </p:nvSpPr>
        <p:spPr>
          <a:xfrm>
            <a:off x="1052700" y="514350"/>
            <a:ext cx="7343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GB" dirty="0"/>
              <a:t>Our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CC7B5-96F5-4D20-8F8B-616433691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1381124"/>
            <a:ext cx="35052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57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56677C-E20D-4B4D-8BD7-967ADDB145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0112" y="450845"/>
            <a:ext cx="7343775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GB" dirty="0"/>
              <a:t>Dataset and Data Collection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E28ECB-8040-4B5A-AF34-35EBEDF08B7E}"/>
              </a:ext>
            </a:extLst>
          </p:cNvPr>
          <p:cNvSpPr txBox="1">
            <a:spLocks/>
          </p:cNvSpPr>
          <p:nvPr/>
        </p:nvSpPr>
        <p:spPr>
          <a:xfrm>
            <a:off x="228599" y="1214049"/>
            <a:ext cx="4583725" cy="41549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GB" dirty="0"/>
              <a:t>Dataset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Collected from the </a:t>
            </a:r>
            <a:r>
              <a:rPr lang="en-GB" dirty="0" err="1"/>
              <a:t>Zindi</a:t>
            </a:r>
            <a:r>
              <a:rPr lang="en-GB" dirty="0"/>
              <a:t> Africa CO₂ Prediction Challenge.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Total of 7,307 labelled samples.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from three Nigerian-built IoT devices: Alpha, Beta, Charlie (by </a:t>
            </a:r>
            <a:r>
              <a:rPr lang="en-GB" dirty="0" err="1"/>
              <a:t>Chemotronix</a:t>
            </a:r>
            <a:r>
              <a:rPr lang="en-GB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Sensor Types: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MG811 – Direct CO₂ measurement.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MQ7 &amp; MQ9 – Detect CO, methane, LPG.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MQ135 – Multi-gas sensor (CO₂, NH₃, benzene).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Temp &amp; Humidity Sensors – Support contextual calibration.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2FFC4C-6734-471D-A65D-8AB299DC3BC2}"/>
              </a:ext>
            </a:extLst>
          </p:cNvPr>
          <p:cNvSpPr txBox="1">
            <a:spLocks/>
          </p:cNvSpPr>
          <p:nvPr/>
        </p:nvSpPr>
        <p:spPr>
          <a:xfrm>
            <a:off x="5322275" y="1230168"/>
            <a:ext cx="3821725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Data Collection Process: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Locations: Indoor/outdoor, urban/rural, and multiple Nigerian climate zones.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Each record includes:</a:t>
            </a:r>
          </a:p>
          <a:p>
            <a:endParaRPr lang="en-GB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    Raw </a:t>
            </a:r>
            <a:r>
              <a:rPr lang="en-GB" dirty="0" err="1"/>
              <a:t>analog</a:t>
            </a:r>
            <a:r>
              <a:rPr lang="en-GB" dirty="0"/>
              <a:t> outputs from sensors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    Environmental conditions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903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75750DE-B0B9-41DD-A29D-42511D70E61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3338" y="1047750"/>
            <a:ext cx="3962400" cy="25146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C94D747-3036-4E4B-81A5-4C7A6DF0D6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0" y="438150"/>
            <a:ext cx="5486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/>
              <a:t> Data Preprocessing , Insights and Feature Engineering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ADB39FA-55EC-4CDD-A705-A2773ECF40B6}"/>
              </a:ext>
            </a:extLst>
          </p:cNvPr>
          <p:cNvSpPr txBox="1">
            <a:spLocks/>
          </p:cNvSpPr>
          <p:nvPr/>
        </p:nvSpPr>
        <p:spPr>
          <a:xfrm>
            <a:off x="187569" y="1504950"/>
            <a:ext cx="4384431" cy="30469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Applied </a:t>
            </a:r>
            <a:r>
              <a:rPr lang="en-GB" dirty="0" err="1"/>
              <a:t>RobustScaler</a:t>
            </a:r>
            <a:r>
              <a:rPr lang="en-GB" dirty="0"/>
              <a:t> to reduce the impact of outliers in noisy </a:t>
            </a:r>
            <a:r>
              <a:rPr lang="en-GB" dirty="0" err="1"/>
              <a:t>analog</a:t>
            </a:r>
            <a:r>
              <a:rPr lang="en-GB" dirty="0"/>
              <a:t> readings.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Used log transformations to correct skewed sensor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Engineered interaction features (MG811 × MQ135, </a:t>
            </a:r>
            <a:r>
              <a:rPr lang="en-GB" dirty="0" err="1"/>
              <a:t>e.t.c</a:t>
            </a:r>
            <a:r>
              <a:rPr lang="en-GB" dirty="0"/>
              <a:t>.) to capture non-linear gas behaviour.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Dataset was complete, no missing values, fully ready for supervised machine learning.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E348621-3792-4F4C-A457-8181D27DEE9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58153" y="3562351"/>
            <a:ext cx="369277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06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515" y="0"/>
              <a:ext cx="430530" cy="5086985"/>
            </a:xfrm>
            <a:custGeom>
              <a:avLst/>
              <a:gdLst/>
              <a:ahLst/>
              <a:cxnLst/>
              <a:rect l="l" t="t" r="r" b="b"/>
              <a:pathLst>
                <a:path w="430530" h="5086985">
                  <a:moveTo>
                    <a:pt x="430199" y="682955"/>
                  </a:moveTo>
                  <a:lnTo>
                    <a:pt x="7289" y="682955"/>
                  </a:lnTo>
                  <a:lnTo>
                    <a:pt x="7289" y="0"/>
                  </a:lnTo>
                  <a:lnTo>
                    <a:pt x="88" y="0"/>
                  </a:lnTo>
                  <a:lnTo>
                    <a:pt x="88" y="682955"/>
                  </a:lnTo>
                  <a:lnTo>
                    <a:pt x="0" y="705154"/>
                  </a:lnTo>
                  <a:lnTo>
                    <a:pt x="88" y="5086807"/>
                  </a:lnTo>
                  <a:lnTo>
                    <a:pt x="7289" y="5086807"/>
                  </a:lnTo>
                  <a:lnTo>
                    <a:pt x="7289" y="705154"/>
                  </a:lnTo>
                  <a:lnTo>
                    <a:pt x="430199" y="705154"/>
                  </a:lnTo>
                  <a:lnTo>
                    <a:pt x="430199" y="682955"/>
                  </a:lnTo>
                  <a:close/>
                </a:path>
              </a:pathLst>
            </a:custGeom>
            <a:solidFill>
              <a:srgbClr val="058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C10FF7D-DAC3-4860-A8C3-9A319DB1A581}"/>
              </a:ext>
            </a:extLst>
          </p:cNvPr>
          <p:cNvSpPr txBox="1">
            <a:spLocks/>
          </p:cNvSpPr>
          <p:nvPr/>
        </p:nvSpPr>
        <p:spPr>
          <a:xfrm>
            <a:off x="749084" y="460111"/>
            <a:ext cx="5486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US" dirty="0"/>
              <a:t> Data Preprocessing , Insights and Feature Engineering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1A8B925-B237-4EB7-A17A-01654234992A}"/>
              </a:ext>
            </a:extLst>
          </p:cNvPr>
          <p:cNvSpPr txBox="1">
            <a:spLocks/>
          </p:cNvSpPr>
          <p:nvPr/>
        </p:nvSpPr>
        <p:spPr>
          <a:xfrm>
            <a:off x="4759569" y="1166448"/>
            <a:ext cx="4384431" cy="36009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r>
              <a:rPr lang="en-GB" dirty="0"/>
              <a:t>Key Data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MG811 showed the strongest correlation with true CO₂ levels (Pearson r ≈ 0.10).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MQ sensors exhibited noise and drift, reinforcing the need for AI-based calibration.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Temperature and humidity indirectly affected sensor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Cross-sensor features significantly improved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Sensor readings varied across devices, required device-aware validation strategy.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8C1C5C-FDEA-4991-8A99-07C1DB250A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8515" y="1197221"/>
            <a:ext cx="4103486" cy="3486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F04D489-C9F4-48BE-A194-D6AD5DF7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051265"/>
            <a:ext cx="3505200" cy="3997941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1943" y="343679"/>
            <a:ext cx="3884858" cy="38856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0489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869"/>
              </a:spcBef>
            </a:pPr>
            <a:r>
              <a:rPr lang="en-GB" spc="55" dirty="0"/>
              <a:t>Implementation and Deployment </a:t>
            </a:r>
            <a:endParaRPr spc="55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515" y="0"/>
              <a:ext cx="430530" cy="5086985"/>
            </a:xfrm>
            <a:custGeom>
              <a:avLst/>
              <a:gdLst/>
              <a:ahLst/>
              <a:cxnLst/>
              <a:rect l="l" t="t" r="r" b="b"/>
              <a:pathLst>
                <a:path w="430530" h="5086985">
                  <a:moveTo>
                    <a:pt x="430199" y="682955"/>
                  </a:moveTo>
                  <a:lnTo>
                    <a:pt x="7289" y="682955"/>
                  </a:lnTo>
                  <a:lnTo>
                    <a:pt x="7289" y="0"/>
                  </a:lnTo>
                  <a:lnTo>
                    <a:pt x="88" y="0"/>
                  </a:lnTo>
                  <a:lnTo>
                    <a:pt x="88" y="682955"/>
                  </a:lnTo>
                  <a:lnTo>
                    <a:pt x="0" y="705154"/>
                  </a:lnTo>
                  <a:lnTo>
                    <a:pt x="88" y="5086807"/>
                  </a:lnTo>
                  <a:lnTo>
                    <a:pt x="7289" y="5086807"/>
                  </a:lnTo>
                  <a:lnTo>
                    <a:pt x="7289" y="705154"/>
                  </a:lnTo>
                  <a:lnTo>
                    <a:pt x="430199" y="705154"/>
                  </a:lnTo>
                  <a:lnTo>
                    <a:pt x="430199" y="682955"/>
                  </a:lnTo>
                  <a:close/>
                </a:path>
              </a:pathLst>
            </a:custGeom>
            <a:solidFill>
              <a:srgbClr val="058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D8AEF46F-49CA-4EF9-99E2-C7D34F1F2242}"/>
              </a:ext>
            </a:extLst>
          </p:cNvPr>
          <p:cNvSpPr txBox="1">
            <a:spLocks/>
          </p:cNvSpPr>
          <p:nvPr/>
        </p:nvSpPr>
        <p:spPr>
          <a:xfrm>
            <a:off x="518853" y="895350"/>
            <a:ext cx="5043747" cy="403571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0489" rIns="0" bIns="0" rtlCol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358775" indent="-171450">
              <a:spcBef>
                <a:spcPts val="869"/>
              </a:spcBef>
              <a:buFont typeface="Wingdings" panose="05000000000000000000" pitchFamily="2" charset="2"/>
              <a:buChar char="§"/>
            </a:pPr>
            <a:r>
              <a:rPr lang="en-GB" sz="1200" spc="55" dirty="0"/>
              <a:t>Built and optimized ensemble ML models (</a:t>
            </a:r>
            <a:r>
              <a:rPr lang="en-GB" sz="1200" spc="55" dirty="0" err="1"/>
              <a:t>XGBoost</a:t>
            </a:r>
            <a:r>
              <a:rPr lang="en-GB" sz="1200" spc="55" dirty="0"/>
              <a:t>, </a:t>
            </a:r>
            <a:r>
              <a:rPr lang="en-GB" sz="1200" spc="55" dirty="0" err="1"/>
              <a:t>LightGBM</a:t>
            </a:r>
            <a:r>
              <a:rPr lang="en-GB" sz="1200" spc="55" dirty="0"/>
              <a:t>, etc.).</a:t>
            </a:r>
          </a:p>
          <a:p>
            <a:pPr marL="358775" indent="-171450">
              <a:spcBef>
                <a:spcPts val="869"/>
              </a:spcBef>
              <a:buFont typeface="Wingdings" panose="05000000000000000000" pitchFamily="2" charset="2"/>
              <a:buChar char="§"/>
            </a:pPr>
            <a:r>
              <a:rPr lang="en-GB" sz="1200" spc="55" dirty="0"/>
              <a:t>Trained on low-cost Nigerian sensors mapped to reference-grade CO₂ data.</a:t>
            </a:r>
          </a:p>
          <a:p>
            <a:pPr marL="358775" indent="-171450">
              <a:spcBef>
                <a:spcPts val="869"/>
              </a:spcBef>
              <a:buFont typeface="Wingdings" panose="05000000000000000000" pitchFamily="2" charset="2"/>
              <a:buChar char="§"/>
            </a:pPr>
            <a:r>
              <a:rPr lang="en-GB" sz="1200" spc="55" dirty="0"/>
              <a:t>Achieved R² &gt; 0.95 with generalization across all sensor types (Alpha, Beta, Charlie).</a:t>
            </a:r>
          </a:p>
          <a:p>
            <a:pPr marL="187325">
              <a:spcBef>
                <a:spcPts val="869"/>
              </a:spcBef>
            </a:pPr>
            <a:r>
              <a:rPr lang="en-GB" sz="1200" spc="55" dirty="0"/>
              <a:t>Web Platform Deployment:</a:t>
            </a:r>
          </a:p>
          <a:p>
            <a:pPr marL="187325">
              <a:spcBef>
                <a:spcPts val="869"/>
              </a:spcBef>
            </a:pPr>
            <a:r>
              <a:rPr lang="en-GB" sz="1200" spc="55" dirty="0"/>
              <a:t>Developed a </a:t>
            </a:r>
            <a:r>
              <a:rPr lang="en-GB" sz="1200" spc="55" dirty="0" err="1"/>
              <a:t>Streamlit</a:t>
            </a:r>
            <a:r>
              <a:rPr lang="en-GB" sz="1200" spc="55" dirty="0"/>
              <a:t> web app for real-time prediction and analysis.</a:t>
            </a:r>
          </a:p>
          <a:p>
            <a:pPr marL="187325">
              <a:spcBef>
                <a:spcPts val="869"/>
              </a:spcBef>
            </a:pPr>
            <a:r>
              <a:rPr lang="en-GB" sz="1200" spc="55" dirty="0"/>
              <a:t>Key features:</a:t>
            </a:r>
          </a:p>
          <a:p>
            <a:pPr marL="358775" indent="-171450">
              <a:spcBef>
                <a:spcPts val="869"/>
              </a:spcBef>
              <a:buFont typeface="Arial" panose="020B0604020202020204" pitchFamily="34" charset="0"/>
              <a:buChar char="•"/>
            </a:pPr>
            <a:r>
              <a:rPr lang="en-GB" sz="1200" spc="55" dirty="0"/>
              <a:t>Sensor data upload</a:t>
            </a:r>
          </a:p>
          <a:p>
            <a:pPr marL="358775" indent="-171450">
              <a:spcBef>
                <a:spcPts val="869"/>
              </a:spcBef>
              <a:buFont typeface="Arial" panose="020B0604020202020204" pitchFamily="34" charset="0"/>
              <a:buChar char="•"/>
            </a:pPr>
            <a:r>
              <a:rPr lang="en-GB" sz="1200" spc="55" dirty="0"/>
              <a:t>Instant CO₂ prediction output</a:t>
            </a:r>
          </a:p>
          <a:p>
            <a:pPr marL="358775" indent="-171450">
              <a:spcBef>
                <a:spcPts val="869"/>
              </a:spcBef>
              <a:buFont typeface="Arial" panose="020B0604020202020204" pitchFamily="34" charset="0"/>
              <a:buChar char="•"/>
            </a:pPr>
            <a:r>
              <a:rPr lang="en-GB" sz="1200" spc="55" dirty="0"/>
              <a:t>SHAP-based model </a:t>
            </a:r>
            <a:r>
              <a:rPr lang="en-GB" sz="1200" spc="55" dirty="0" err="1"/>
              <a:t>explainability</a:t>
            </a:r>
            <a:r>
              <a:rPr lang="en-GB" sz="1200" spc="55" dirty="0"/>
              <a:t> </a:t>
            </a:r>
          </a:p>
          <a:p>
            <a:pPr marL="358775" indent="-171450">
              <a:spcBef>
                <a:spcPts val="869"/>
              </a:spcBef>
              <a:buFont typeface="Arial" panose="020B0604020202020204" pitchFamily="34" charset="0"/>
              <a:buChar char="•"/>
            </a:pPr>
            <a:r>
              <a:rPr lang="en-GB" sz="1200" spc="55" dirty="0"/>
              <a:t>Visual dashboard for stakeholders</a:t>
            </a:r>
          </a:p>
          <a:p>
            <a:pPr marL="358775" indent="-171450">
              <a:spcBef>
                <a:spcPts val="869"/>
              </a:spcBef>
              <a:buFont typeface="Arial" panose="020B0604020202020204" pitchFamily="34" charset="0"/>
              <a:buChar char="•"/>
            </a:pPr>
            <a:r>
              <a:rPr lang="en-GB" sz="1200" spc="55" dirty="0"/>
              <a:t>Hosted on </a:t>
            </a:r>
            <a:r>
              <a:rPr lang="en-GB" sz="1200" spc="55" dirty="0" err="1"/>
              <a:t>Streamlit</a:t>
            </a:r>
            <a:r>
              <a:rPr lang="en-GB" sz="1200" spc="55" dirty="0"/>
              <a:t> Cloud for public and research access.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60354" y="500990"/>
            <a:ext cx="3124200" cy="38856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0489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869"/>
              </a:spcBef>
            </a:pPr>
            <a:r>
              <a:rPr lang="en-GB" spc="-10" dirty="0"/>
              <a:t>Sustainability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515" y="0"/>
              <a:ext cx="430530" cy="5086985"/>
            </a:xfrm>
            <a:custGeom>
              <a:avLst/>
              <a:gdLst/>
              <a:ahLst/>
              <a:cxnLst/>
              <a:rect l="l" t="t" r="r" b="b"/>
              <a:pathLst>
                <a:path w="430530" h="5086985">
                  <a:moveTo>
                    <a:pt x="430199" y="682955"/>
                  </a:moveTo>
                  <a:lnTo>
                    <a:pt x="7289" y="682955"/>
                  </a:lnTo>
                  <a:lnTo>
                    <a:pt x="7289" y="0"/>
                  </a:lnTo>
                  <a:lnTo>
                    <a:pt x="88" y="0"/>
                  </a:lnTo>
                  <a:lnTo>
                    <a:pt x="88" y="682955"/>
                  </a:lnTo>
                  <a:lnTo>
                    <a:pt x="0" y="705154"/>
                  </a:lnTo>
                  <a:lnTo>
                    <a:pt x="88" y="5086807"/>
                  </a:lnTo>
                  <a:lnTo>
                    <a:pt x="7289" y="5086807"/>
                  </a:lnTo>
                  <a:lnTo>
                    <a:pt x="7289" y="705154"/>
                  </a:lnTo>
                  <a:lnTo>
                    <a:pt x="430199" y="705154"/>
                  </a:lnTo>
                  <a:lnTo>
                    <a:pt x="430199" y="682955"/>
                  </a:lnTo>
                  <a:close/>
                </a:path>
              </a:pathLst>
            </a:custGeom>
            <a:solidFill>
              <a:srgbClr val="058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337C059-E2AE-47D6-91A7-03E316E67DDE}"/>
              </a:ext>
            </a:extLst>
          </p:cNvPr>
          <p:cNvSpPr txBox="1">
            <a:spLocks/>
          </p:cNvSpPr>
          <p:nvPr/>
        </p:nvSpPr>
        <p:spPr>
          <a:xfrm>
            <a:off x="468515" y="1504950"/>
            <a:ext cx="8232079" cy="329705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0489" rIns="0" bIns="0" rtlCol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v"/>
            </a:pPr>
            <a:r>
              <a:rPr lang="en-GB" spc="-10" dirty="0"/>
              <a:t>Open-sourcing the platform to promote transparency and community reuse.</a:t>
            </a:r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v"/>
            </a:pPr>
            <a:r>
              <a:rPr lang="en-GB" spc="-10" dirty="0"/>
              <a:t>Seek multi-stakeholder funding (e.g., climate NGOs, academic grants).</a:t>
            </a:r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v"/>
            </a:pPr>
            <a:r>
              <a:rPr lang="en-GB" spc="-10" dirty="0"/>
              <a:t>Integrate platform into school curricula, citizen science, and public health initiatives.</a:t>
            </a:r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v"/>
            </a:pPr>
            <a:r>
              <a:rPr lang="en-GB" spc="-10" dirty="0"/>
              <a:t>Enable user feedback loops to improve interface and usability. </a:t>
            </a:r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v"/>
            </a:pPr>
            <a:r>
              <a:rPr lang="en-GB" spc="-10" dirty="0"/>
              <a:t>Deploy automated model retraining pipelines (e.g., monthly updates).</a:t>
            </a:r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v"/>
            </a:pPr>
            <a:r>
              <a:rPr lang="en-GB" spc="-10" dirty="0"/>
              <a:t>Monitor data drift and fine-tune models with new sensor logs.</a:t>
            </a:r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v"/>
            </a:pPr>
            <a:r>
              <a:rPr lang="en-GB" spc="-10" dirty="0"/>
              <a:t>Build API endpoints for integration with 3rd-party tools (e.g., smart city systems, educational platforms).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0299" y="338724"/>
            <a:ext cx="5127625" cy="388567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0489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869"/>
              </a:spcBef>
            </a:pPr>
            <a:r>
              <a:rPr lang="en-GB" spc="55" dirty="0"/>
              <a:t>Impact and Future work</a:t>
            </a:r>
            <a:endParaRPr spc="6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" name="object 4"/>
            <p:cNvSpPr/>
            <p:nvPr/>
          </p:nvSpPr>
          <p:spPr>
            <a:xfrm>
              <a:off x="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6C9E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4800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0" y="5097779"/>
              <a:ext cx="3048000" cy="45720"/>
            </a:xfrm>
            <a:custGeom>
              <a:avLst/>
              <a:gdLst/>
              <a:ahLst/>
              <a:cxnLst/>
              <a:rect l="l" t="t" r="r" b="b"/>
              <a:pathLst>
                <a:path w="3048000" h="45720">
                  <a:moveTo>
                    <a:pt x="3047999" y="45599"/>
                  </a:moveTo>
                  <a:lnTo>
                    <a:pt x="0" y="45599"/>
                  </a:lnTo>
                  <a:lnTo>
                    <a:pt x="0" y="0"/>
                  </a:lnTo>
                  <a:lnTo>
                    <a:pt x="3047999" y="0"/>
                  </a:lnTo>
                  <a:lnTo>
                    <a:pt x="3047999" y="45599"/>
                  </a:lnTo>
                  <a:close/>
                </a:path>
              </a:pathLst>
            </a:custGeom>
            <a:solidFill>
              <a:srgbClr val="3776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8515" y="0"/>
              <a:ext cx="430530" cy="5086985"/>
            </a:xfrm>
            <a:custGeom>
              <a:avLst/>
              <a:gdLst/>
              <a:ahLst/>
              <a:cxnLst/>
              <a:rect l="l" t="t" r="r" b="b"/>
              <a:pathLst>
                <a:path w="430530" h="5086985">
                  <a:moveTo>
                    <a:pt x="430199" y="682955"/>
                  </a:moveTo>
                  <a:lnTo>
                    <a:pt x="7289" y="682955"/>
                  </a:lnTo>
                  <a:lnTo>
                    <a:pt x="7289" y="0"/>
                  </a:lnTo>
                  <a:lnTo>
                    <a:pt x="88" y="0"/>
                  </a:lnTo>
                  <a:lnTo>
                    <a:pt x="88" y="682955"/>
                  </a:lnTo>
                  <a:lnTo>
                    <a:pt x="0" y="705154"/>
                  </a:lnTo>
                  <a:lnTo>
                    <a:pt x="88" y="5086807"/>
                  </a:lnTo>
                  <a:lnTo>
                    <a:pt x="7289" y="5086807"/>
                  </a:lnTo>
                  <a:lnTo>
                    <a:pt x="7289" y="705154"/>
                  </a:lnTo>
                  <a:lnTo>
                    <a:pt x="430199" y="705154"/>
                  </a:lnTo>
                  <a:lnTo>
                    <a:pt x="430199" y="682955"/>
                  </a:lnTo>
                  <a:close/>
                </a:path>
              </a:pathLst>
            </a:custGeom>
            <a:solidFill>
              <a:srgbClr val="058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AFB0C8AC-9A1F-4271-BD9E-662F81FE04C3}"/>
              </a:ext>
            </a:extLst>
          </p:cNvPr>
          <p:cNvSpPr txBox="1">
            <a:spLocks/>
          </p:cNvSpPr>
          <p:nvPr/>
        </p:nvSpPr>
        <p:spPr>
          <a:xfrm>
            <a:off x="4191000" y="1115506"/>
            <a:ext cx="4800600" cy="3989553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0489" rIns="0" bIns="0" rtlCol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87325">
              <a:spcBef>
                <a:spcPts val="869"/>
              </a:spcBef>
            </a:pPr>
            <a:r>
              <a:rPr lang="en-US" sz="1200" spc="55" dirty="0"/>
              <a:t>Expected Outcomes:</a:t>
            </a:r>
          </a:p>
          <a:p>
            <a:pPr marL="473075" indent="-285750">
              <a:spcBef>
                <a:spcPts val="869"/>
              </a:spcBef>
              <a:buFont typeface="+mj-lt"/>
              <a:buAutoNum type="romanLcPeriod"/>
            </a:pPr>
            <a:r>
              <a:rPr lang="en-US" sz="1200" spc="55" dirty="0"/>
              <a:t>Empower communities, schools, and local governments with real-time air quality data.</a:t>
            </a:r>
          </a:p>
          <a:p>
            <a:pPr marL="473075" indent="-285750">
              <a:spcBef>
                <a:spcPts val="869"/>
              </a:spcBef>
              <a:buFont typeface="+mj-lt"/>
              <a:buAutoNum type="romanLcPeriod"/>
            </a:pPr>
            <a:r>
              <a:rPr lang="en-US" sz="1200" spc="55" dirty="0"/>
              <a:t>Support policy formulation and public health alerts in areas lacking environmental monitoring infrastructure.</a:t>
            </a:r>
          </a:p>
          <a:p>
            <a:pPr marL="473075" indent="-285750">
              <a:spcBef>
                <a:spcPts val="869"/>
              </a:spcBef>
              <a:buFont typeface="+mj-lt"/>
              <a:buAutoNum type="romanLcPeriod"/>
            </a:pPr>
            <a:r>
              <a:rPr lang="en-US" sz="1200" spc="55" dirty="0"/>
              <a:t>Create data visibility in regions affected by climate change and pollution. </a:t>
            </a:r>
          </a:p>
          <a:p>
            <a:pPr marL="187325">
              <a:spcBef>
                <a:spcPts val="869"/>
              </a:spcBef>
            </a:pPr>
            <a:r>
              <a:rPr lang="en-US" sz="1200" spc="55" dirty="0"/>
              <a:t>Future Scalability </a:t>
            </a:r>
          </a:p>
          <a:p>
            <a:pPr marL="473075" indent="-285750">
              <a:spcBef>
                <a:spcPts val="869"/>
              </a:spcBef>
              <a:buFont typeface="+mj-lt"/>
              <a:buAutoNum type="romanLcPeriod"/>
            </a:pPr>
            <a:r>
              <a:rPr lang="en-US" sz="1200" spc="55" dirty="0"/>
              <a:t>Expand to other pollutants (e.g., NO₂, PM2.5) using multi-gas sensor integration.</a:t>
            </a:r>
          </a:p>
          <a:p>
            <a:pPr marL="473075" indent="-285750">
              <a:spcBef>
                <a:spcPts val="869"/>
              </a:spcBef>
              <a:buFont typeface="+mj-lt"/>
              <a:buAutoNum type="romanLcPeriod"/>
            </a:pPr>
            <a:r>
              <a:rPr lang="en-US" sz="1200" spc="55" dirty="0"/>
              <a:t>Deploy in rural, industrial, and cross-border African regions with minimal infrastructure.</a:t>
            </a:r>
          </a:p>
          <a:p>
            <a:pPr marL="473075" indent="-285750">
              <a:spcBef>
                <a:spcPts val="869"/>
              </a:spcBef>
              <a:buFont typeface="+mj-lt"/>
              <a:buAutoNum type="romanLcPeriod"/>
            </a:pPr>
            <a:r>
              <a:rPr lang="en-US" sz="1200" spc="55" dirty="0"/>
              <a:t>Enable offline/edge deployment through model compression for areas with poor connectivity.</a:t>
            </a:r>
          </a:p>
          <a:p>
            <a:pPr marL="473075" indent="-285750">
              <a:spcBef>
                <a:spcPts val="869"/>
              </a:spcBef>
              <a:buFont typeface="+mj-lt"/>
              <a:buAutoNum type="romanLcPeriod"/>
            </a:pPr>
            <a:r>
              <a:rPr lang="en-US" sz="1200" spc="55" dirty="0"/>
              <a:t>Collaborate with NGOs, government agencies, and academic institutions for continent-wide rollout.</a:t>
            </a:r>
            <a:endParaRPr lang="en-GB" sz="1200" spc="60" dirty="0"/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80E944B-6898-4C13-92AD-33CB844F6274}"/>
              </a:ext>
            </a:extLst>
          </p:cNvPr>
          <p:cNvSpPr txBox="1">
            <a:spLocks/>
          </p:cNvSpPr>
          <p:nvPr/>
        </p:nvSpPr>
        <p:spPr>
          <a:xfrm>
            <a:off x="487415" y="1050103"/>
            <a:ext cx="3322585" cy="3574054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110489" rIns="0" bIns="0" rtlCol="0">
            <a:spAutoFit/>
          </a:bodyPr>
          <a:lstStyle>
            <a:lvl1pPr>
              <a:defRPr sz="1800" b="1" i="0">
                <a:solidFill>
                  <a:srgbClr val="0588BB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q"/>
            </a:pPr>
            <a:r>
              <a:rPr lang="en-US" sz="1200" spc="55" dirty="0"/>
              <a:t>Model Accuracy: Achieved R² &gt; 0.95, RMSE &lt; 5 ppm, strong predictive performance across all devices.</a:t>
            </a:r>
          </a:p>
          <a:p>
            <a:pPr marL="358775" indent="-171450">
              <a:spcBef>
                <a:spcPts val="869"/>
              </a:spcBef>
              <a:buFont typeface="Wingdings" panose="05000000000000000000" pitchFamily="2" charset="2"/>
              <a:buChar char="q"/>
            </a:pPr>
            <a:endParaRPr lang="en-US" sz="1200" spc="55" dirty="0"/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q"/>
            </a:pPr>
            <a:r>
              <a:rPr lang="en-US" sz="1200" spc="55" dirty="0"/>
              <a:t>Accessibility: Enables low-cost CO₂ monitoring in underserved regions using locally built sensors.</a:t>
            </a:r>
          </a:p>
          <a:p>
            <a:pPr marL="358775" indent="-171450">
              <a:spcBef>
                <a:spcPts val="869"/>
              </a:spcBef>
              <a:buFont typeface="Wingdings" panose="05000000000000000000" pitchFamily="2" charset="2"/>
              <a:buChar char="q"/>
            </a:pPr>
            <a:endParaRPr lang="en-US" sz="1200" spc="55" dirty="0"/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q"/>
            </a:pPr>
            <a:r>
              <a:rPr lang="en-US" sz="1200" spc="55" dirty="0"/>
              <a:t>Transparency: Integrates SHAP </a:t>
            </a:r>
            <a:r>
              <a:rPr lang="en-US" sz="1200" spc="55" dirty="0" err="1"/>
              <a:t>explainability</a:t>
            </a:r>
            <a:r>
              <a:rPr lang="en-US" sz="1200" spc="55" dirty="0"/>
              <a:t>, making predictions interpretable for non-technical users.</a:t>
            </a:r>
          </a:p>
          <a:p>
            <a:pPr marL="358775" indent="-171450">
              <a:spcBef>
                <a:spcPts val="869"/>
              </a:spcBef>
              <a:buFont typeface="Wingdings" panose="05000000000000000000" pitchFamily="2" charset="2"/>
              <a:buChar char="q"/>
            </a:pPr>
            <a:endParaRPr lang="en-US" sz="1200" spc="55" dirty="0"/>
          </a:p>
          <a:p>
            <a:pPr marL="473075" indent="-285750">
              <a:spcBef>
                <a:spcPts val="869"/>
              </a:spcBef>
              <a:buFont typeface="Wingdings" panose="05000000000000000000" pitchFamily="2" charset="2"/>
              <a:buChar char="q"/>
            </a:pPr>
            <a:r>
              <a:rPr lang="en-US" sz="1200" spc="55" dirty="0"/>
              <a:t>Deployment Readiness: Live web app already hosted on </a:t>
            </a:r>
            <a:r>
              <a:rPr lang="en-US" sz="1200" spc="55" dirty="0" err="1"/>
              <a:t>Streamlit</a:t>
            </a:r>
            <a:r>
              <a:rPr lang="en-US" sz="1200" spc="55" dirty="0"/>
              <a:t> Cloud and accessible to stakeholders. </a:t>
            </a:r>
            <a:endParaRPr lang="en-GB" sz="1200" spc="6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783</Words>
  <Application>Microsoft Office PowerPoint</Application>
  <PresentationFormat>On-screen Show (16:9)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Arial MT</vt:lpstr>
      <vt:lpstr>Calibri</vt:lpstr>
      <vt:lpstr>Sitka Text</vt:lpstr>
      <vt:lpstr>Times New Roman</vt:lpstr>
      <vt:lpstr>Wingdings</vt:lpstr>
      <vt:lpstr>Office Theme</vt:lpstr>
      <vt:lpstr>PowerPoint Presentation</vt:lpstr>
      <vt:lpstr>Problem Statement</vt:lpstr>
      <vt:lpstr>1. Built an AI model to calibrate low-cost Nigerian        analog gas sensors.  2. Transforms noisy sensor readings into accurate CO₂ concentration estimates.  3. Enables real-time, affordable, and scalable CO₂ monitoring.  4. Uses robust tree-based ensemble models (Random    Forest, XG Boost, etc.).  5. Integrates SHAP for model transparency and feature interpretation. </vt:lpstr>
      <vt:lpstr>Dataset and Data Collection</vt:lpstr>
      <vt:lpstr> Data Preprocessing , Insights and Feature Engineering</vt:lpstr>
      <vt:lpstr>PowerPoint Presentation</vt:lpstr>
      <vt:lpstr>Implementation and Deployment </vt:lpstr>
      <vt:lpstr>Sustainability</vt:lpstr>
      <vt:lpstr>Impact and Future work</vt:lpstr>
      <vt:lpstr>Challenges, Lessons and Call to 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Abdulbasit Bello</dc:creator>
  <cp:lastModifiedBy>bellobasit790@gmail.com</cp:lastModifiedBy>
  <cp:revision>26</cp:revision>
  <dcterms:created xsi:type="dcterms:W3CDTF">2025-06-27T14:25:43Z</dcterms:created>
  <dcterms:modified xsi:type="dcterms:W3CDTF">2025-06-27T20:31:19Z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2025-05-28T00:00:00Z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2025-05-28T00:00:00Z</vt:filetime>
  </property>
</Properties>
</file>