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1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5"/>
    <p:restoredTop sz="96281"/>
  </p:normalViewPr>
  <p:slideViewPr>
    <p:cSldViewPr snapToGrid="0" snapToObjects="1">
      <p:cViewPr>
        <p:scale>
          <a:sx n="79" d="100"/>
          <a:sy n="79" d="100"/>
        </p:scale>
        <p:origin x="1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3C6E-E32A-F94F-B08E-77F158EF8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97341"/>
            <a:ext cx="9448800" cy="1029948"/>
          </a:xfrm>
        </p:spPr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799A7-E9B3-C545-B19A-618EB994C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Planning for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E855B-DC99-B243-8B1F-2A7B840D76FF}"/>
              </a:ext>
            </a:extLst>
          </p:cNvPr>
          <p:cNvSpPr txBox="1"/>
          <p:nvPr/>
        </p:nvSpPr>
        <p:spPr>
          <a:xfrm>
            <a:off x="1371599" y="2436232"/>
            <a:ext cx="5544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err="1"/>
              <a:t>GameCo</a:t>
            </a:r>
            <a:endParaRPr lang="en-US" sz="6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782E2-6588-6B4C-AC3C-E7F9DDC7FB72}"/>
              </a:ext>
            </a:extLst>
          </p:cNvPr>
          <p:cNvSpPr txBox="1"/>
          <p:nvPr/>
        </p:nvSpPr>
        <p:spPr>
          <a:xfrm>
            <a:off x="8649613" y="2405454"/>
            <a:ext cx="21707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 10- Final</a:t>
            </a:r>
          </a:p>
          <a:p>
            <a:r>
              <a:rPr lang="en-US" sz="1600" dirty="0"/>
              <a:t>Project Presentation</a:t>
            </a:r>
          </a:p>
          <a:p>
            <a:r>
              <a:rPr lang="en-US" sz="1600" dirty="0" err="1"/>
              <a:t>Euikyu</a:t>
            </a:r>
            <a:r>
              <a:rPr lang="en-US" sz="1600" dirty="0"/>
              <a:t> Kim</a:t>
            </a:r>
          </a:p>
          <a:p>
            <a:r>
              <a:rPr lang="en-US" sz="1600" dirty="0"/>
              <a:t>July 9</a:t>
            </a:r>
            <a:r>
              <a:rPr lang="en-US" sz="1600" baseline="30000" dirty="0"/>
              <a:t>th</a:t>
            </a:r>
            <a:r>
              <a:rPr lang="en-US" sz="16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06636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FEC-5C68-B04B-864D-182383E5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51D5-E221-E24F-9CB2-5F69144E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4131387"/>
            <a:ext cx="10490200" cy="466013"/>
          </a:xfrm>
        </p:spPr>
        <p:txBody>
          <a:bodyPr/>
          <a:lstStyle/>
          <a:p>
            <a:r>
              <a:rPr lang="en-US" i="1" dirty="0">
                <a:solidFill>
                  <a:srgbClr val="FFFF00"/>
                </a:solidFill>
              </a:rPr>
              <a:t>“No! Global sales is declining especially in North America region!”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0902043-B7E7-804C-8B99-0098C6276E05}"/>
              </a:ext>
            </a:extLst>
          </p:cNvPr>
          <p:cNvSpPr txBox="1">
            <a:spLocks/>
          </p:cNvSpPr>
          <p:nvPr/>
        </p:nvSpPr>
        <p:spPr>
          <a:xfrm>
            <a:off x="1033174" y="3637369"/>
            <a:ext cx="10490200" cy="41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global sales stayed the same over time?</a:t>
            </a:r>
          </a:p>
        </p:txBody>
      </p:sp>
    </p:spTree>
    <p:extLst>
      <p:ext uri="{BB962C8B-B14F-4D97-AF65-F5344CB8AC3E}">
        <p14:creationId xmlns:p14="http://schemas.microsoft.com/office/powerpoint/2010/main" val="82933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FEC-5C68-B04B-864D-182383E5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Reason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51D5-E221-E24F-9CB2-5F69144E7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2034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BE38-561B-084E-9576-257991D2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CEA583-55D9-4644-B686-4B6B07FCB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771" y="444229"/>
            <a:ext cx="5773783" cy="60583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B2C19-9F9D-9F44-BE2F-99259E43B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 dirty="0"/>
              <a:t>”…this is due to </a:t>
            </a:r>
            <a:r>
              <a:rPr lang="en-US" b="1" i="1" dirty="0"/>
              <a:t>pricing changes</a:t>
            </a:r>
            <a:r>
              <a:rPr lang="en-US" i="1" dirty="0"/>
              <a:t>, along with the possibility that upcoming </a:t>
            </a:r>
            <a:r>
              <a:rPr lang="en-US" b="1" i="1" dirty="0"/>
              <a:t>hardware revisions</a:t>
            </a:r>
            <a:r>
              <a:rPr lang="en-US" i="1" dirty="0"/>
              <a:t>, including Scorpio, PlayStation Neo, and the Xbox One S making consumers wary about buying current-gen consoles…”</a:t>
            </a:r>
          </a:p>
          <a:p>
            <a:endParaRPr lang="en-US" sz="1400" dirty="0"/>
          </a:p>
          <a:p>
            <a:r>
              <a:rPr lang="en-US" sz="1400" dirty="0"/>
              <a:t>- From</a:t>
            </a:r>
            <a:r>
              <a:rPr lang="en-US" sz="1400" i="1" dirty="0"/>
              <a:t> </a:t>
            </a:r>
            <a:r>
              <a:rPr lang="en-US" sz="1400" dirty="0"/>
              <a:t>the article</a:t>
            </a:r>
            <a:r>
              <a:rPr lang="en-US" sz="1400" i="1" dirty="0"/>
              <a:t> "</a:t>
            </a:r>
            <a:r>
              <a:rPr lang="en-US" sz="1400" i="1" u="sng" dirty="0"/>
              <a:t>June 2016 NPD: Video Game Sales Shoot Downward, Overwatch Is June's Top Game</a:t>
            </a:r>
            <a:r>
              <a:rPr lang="en-US" sz="1400" i="1" dirty="0"/>
              <a:t>” </a:t>
            </a:r>
            <a:r>
              <a:rPr lang="en-US" sz="1400" dirty="0"/>
              <a:t>by Elise </a:t>
            </a:r>
            <a:r>
              <a:rPr lang="en-US" sz="1400" dirty="0" err="1"/>
              <a:t>Favis</a:t>
            </a:r>
            <a:r>
              <a:rPr lang="en-US" sz="1400" dirty="0"/>
              <a:t> at ‘Game Informer’</a:t>
            </a:r>
          </a:p>
        </p:txBody>
      </p:sp>
    </p:spTree>
    <p:extLst>
      <p:ext uri="{BB962C8B-B14F-4D97-AF65-F5344CB8AC3E}">
        <p14:creationId xmlns:p14="http://schemas.microsoft.com/office/powerpoint/2010/main" val="361842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FEC-5C68-B04B-864D-182383E5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Suggestion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51D5-E221-E24F-9CB2-5F69144E7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108861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3CC1-0AD9-534D-BD20-EAA8CF1E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05057"/>
            <a:ext cx="4114800" cy="1600200"/>
          </a:xfrm>
        </p:spPr>
        <p:txBody>
          <a:bodyPr/>
          <a:lstStyle/>
          <a:p>
            <a:r>
              <a:rPr lang="en-US" dirty="0"/>
              <a:t>Opportunity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CA4839-6C77-8F4E-A72B-7D55255F7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969" y="1524000"/>
            <a:ext cx="6936280" cy="40654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4DFB-EAEE-7549-9211-C303C973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Sales in '</a:t>
            </a:r>
            <a:r>
              <a:rPr lang="en-US" sz="2400" b="1" dirty="0"/>
              <a:t>NA</a:t>
            </a:r>
            <a:r>
              <a:rPr lang="en-US" sz="2400" dirty="0"/>
              <a:t>' and the Global has a </a:t>
            </a:r>
            <a:r>
              <a:rPr lang="en-US" sz="2400" b="1" dirty="0"/>
              <a:t>strong positive correlation</a:t>
            </a:r>
            <a:r>
              <a:rPr lang="en-US" sz="2400" dirty="0"/>
              <a:t>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19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3CC1-0AD9-534D-BD20-EAA8CF1E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05057"/>
            <a:ext cx="4114800" cy="1600200"/>
          </a:xfrm>
        </p:spPr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4DFB-EAEE-7549-9211-C303C973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'</a:t>
            </a:r>
            <a:r>
              <a:rPr lang="en-US" sz="2400" b="1" dirty="0"/>
              <a:t>NA</a:t>
            </a:r>
            <a:r>
              <a:rPr lang="en-US" sz="2400" dirty="0"/>
              <a:t>' sales accounts for </a:t>
            </a:r>
            <a:r>
              <a:rPr lang="en-US" sz="2400" b="1" dirty="0"/>
              <a:t>a large portion </a:t>
            </a:r>
            <a:r>
              <a:rPr lang="en-US" sz="2400" dirty="0"/>
              <a:t>of the </a:t>
            </a:r>
            <a:r>
              <a:rPr lang="en-US" sz="2400" b="1" dirty="0"/>
              <a:t>Global</a:t>
            </a:r>
            <a:r>
              <a:rPr lang="en-US" sz="2400" dirty="0"/>
              <a:t> sales.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B7CB44-500C-ED4A-BBA9-312CC22C7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0" r="1167"/>
          <a:stretch/>
        </p:blipFill>
        <p:spPr>
          <a:xfrm>
            <a:off x="4599709" y="1503880"/>
            <a:ext cx="7426036" cy="4049063"/>
          </a:xfrm>
        </p:spPr>
      </p:pic>
    </p:spTree>
    <p:extLst>
      <p:ext uri="{BB962C8B-B14F-4D97-AF65-F5344CB8AC3E}">
        <p14:creationId xmlns:p14="http://schemas.microsoft.com/office/powerpoint/2010/main" val="31300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407B49-46AA-8041-BA6B-B8048356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710" y="5446670"/>
            <a:ext cx="10820400" cy="95939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In many genres, ‘</a:t>
            </a:r>
            <a:r>
              <a:rPr lang="en-US" sz="2400" b="1" dirty="0"/>
              <a:t>NA</a:t>
            </a:r>
            <a:r>
              <a:rPr lang="en-US" sz="2400" dirty="0"/>
              <a:t>’ has the biggest market share among other region. such as </a:t>
            </a:r>
            <a:r>
              <a:rPr lang="en-US" sz="2400" b="1" dirty="0"/>
              <a:t>Platforms, Shooters, and Sports</a:t>
            </a:r>
            <a:r>
              <a:rPr lang="en-US" sz="2400" dirty="0"/>
              <a:t>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26487EE-7125-5C4D-97E5-7648795D8F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35" b="3663"/>
          <a:stretch/>
        </p:blipFill>
        <p:spPr>
          <a:xfrm>
            <a:off x="1887162" y="465788"/>
            <a:ext cx="8649496" cy="4565638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4901DB-02D1-F34D-882C-A25B9488458B}"/>
              </a:ext>
            </a:extLst>
          </p:cNvPr>
          <p:cNvSpPr/>
          <p:nvPr/>
        </p:nvSpPr>
        <p:spPr>
          <a:xfrm rot="2632184">
            <a:off x="2644048" y="4120309"/>
            <a:ext cx="473725" cy="550843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C16EAA-748C-044A-B0AB-A7AB3DE7E4F8}"/>
              </a:ext>
            </a:extLst>
          </p:cNvPr>
          <p:cNvSpPr/>
          <p:nvPr/>
        </p:nvSpPr>
        <p:spPr>
          <a:xfrm rot="2632184">
            <a:off x="3637796" y="4110189"/>
            <a:ext cx="473725" cy="623361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8B8DA8-4827-924F-929F-54419C02C580}"/>
              </a:ext>
            </a:extLst>
          </p:cNvPr>
          <p:cNvSpPr/>
          <p:nvPr/>
        </p:nvSpPr>
        <p:spPr>
          <a:xfrm rot="2632184">
            <a:off x="4141649" y="4138181"/>
            <a:ext cx="473725" cy="623361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D2256A-BEC5-7848-A779-EB0D097065CB}"/>
              </a:ext>
            </a:extLst>
          </p:cNvPr>
          <p:cNvSpPr/>
          <p:nvPr/>
        </p:nvSpPr>
        <p:spPr>
          <a:xfrm rot="2632184">
            <a:off x="4701485" y="4110189"/>
            <a:ext cx="473725" cy="623361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747C6D-6A41-D74D-81C7-0839B2EA91B9}"/>
              </a:ext>
            </a:extLst>
          </p:cNvPr>
          <p:cNvSpPr/>
          <p:nvPr/>
        </p:nvSpPr>
        <p:spPr>
          <a:xfrm rot="2632184">
            <a:off x="5224000" y="4119520"/>
            <a:ext cx="473725" cy="623361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63E3D0-1A4B-254C-AA6A-9455AFFE2C42}"/>
              </a:ext>
            </a:extLst>
          </p:cNvPr>
          <p:cNvSpPr/>
          <p:nvPr/>
        </p:nvSpPr>
        <p:spPr>
          <a:xfrm rot="2632184">
            <a:off x="6222375" y="4128851"/>
            <a:ext cx="473725" cy="623361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5FE18E-CB46-4649-851E-0E0690BC20C4}"/>
              </a:ext>
            </a:extLst>
          </p:cNvPr>
          <p:cNvSpPr/>
          <p:nvPr/>
        </p:nvSpPr>
        <p:spPr>
          <a:xfrm rot="2632184">
            <a:off x="7254850" y="4110189"/>
            <a:ext cx="473725" cy="623361"/>
          </a:xfrm>
          <a:prstGeom prst="ellipse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E50A-84E5-B14F-84F7-AEB31FCB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5946354" cy="1600200"/>
          </a:xfrm>
        </p:spPr>
        <p:txBody>
          <a:bodyPr/>
          <a:lstStyle/>
          <a:p>
            <a:r>
              <a:rPr lang="en-US" dirty="0"/>
              <a:t>OPPOTUNITY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F677276-4262-D145-9B57-CA43711098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524" t="2380" r="11344"/>
          <a:stretch/>
        </p:blipFill>
        <p:spPr>
          <a:xfrm>
            <a:off x="6728913" y="1524000"/>
            <a:ext cx="5281392" cy="46102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61AB5-2A4F-8246-8B49-5D4DC4C9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5946354" cy="30944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Genres such as </a:t>
            </a:r>
            <a:r>
              <a:rPr lang="en-US" b="1" dirty="0"/>
              <a:t>Action</a:t>
            </a:r>
            <a:r>
              <a:rPr lang="en-US" dirty="0"/>
              <a:t>, </a:t>
            </a:r>
            <a:r>
              <a:rPr lang="en-US" b="1" dirty="0"/>
              <a:t>Fighting</a:t>
            </a:r>
            <a:r>
              <a:rPr lang="en-US" dirty="0"/>
              <a:t>, </a:t>
            </a:r>
            <a:r>
              <a:rPr lang="en-US" b="1" dirty="0"/>
              <a:t>Platform</a:t>
            </a:r>
            <a:r>
              <a:rPr lang="en-US" dirty="0"/>
              <a:t>, </a:t>
            </a:r>
            <a:r>
              <a:rPr lang="en-US" b="1" dirty="0"/>
              <a:t>Puzzle</a:t>
            </a:r>
            <a:r>
              <a:rPr lang="en-US" dirty="0"/>
              <a:t>, </a:t>
            </a:r>
            <a:r>
              <a:rPr lang="en-US" b="1" dirty="0"/>
              <a:t>Racing</a:t>
            </a:r>
            <a:r>
              <a:rPr lang="en-US" dirty="0"/>
              <a:t>, </a:t>
            </a:r>
            <a:r>
              <a:rPr lang="en-US" b="1" dirty="0"/>
              <a:t>Shooter</a:t>
            </a:r>
            <a:r>
              <a:rPr lang="en-US" dirty="0"/>
              <a:t>, and </a:t>
            </a:r>
            <a:r>
              <a:rPr lang="en-US" b="1" dirty="0"/>
              <a:t>Sports</a:t>
            </a:r>
            <a:r>
              <a:rPr lang="en-US" dirty="0"/>
              <a:t> account for more than 50%, respectively, of global sales in NA.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share of the group of these 7 genres is overwhelming.</a:t>
            </a:r>
          </a:p>
        </p:txBody>
      </p:sp>
    </p:spTree>
    <p:extLst>
      <p:ext uri="{BB962C8B-B14F-4D97-AF65-F5344CB8AC3E}">
        <p14:creationId xmlns:p14="http://schemas.microsoft.com/office/powerpoint/2010/main" val="367452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9DC8-9657-F040-AE52-2B9E08DA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52C9-9C95-4445-B5BA-5F41052B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600" dirty="0"/>
              <a:t>Europe:  Steadily rising in sales for over 30 years.</a:t>
            </a:r>
          </a:p>
          <a:p>
            <a:endParaRPr lang="en-US" sz="2600" dirty="0"/>
          </a:p>
          <a:p>
            <a:r>
              <a:rPr lang="en-US" sz="2600" dirty="0"/>
              <a:t>North America: Still accounts for a large portion of global sales.</a:t>
            </a:r>
          </a:p>
          <a:p>
            <a:endParaRPr lang="en-US" sz="2600" dirty="0"/>
          </a:p>
          <a:p>
            <a:r>
              <a:rPr lang="en-US" sz="2600" dirty="0"/>
              <a:t>Managing genres and prices that are strong by region.</a:t>
            </a:r>
          </a:p>
        </p:txBody>
      </p:sp>
    </p:spTree>
    <p:extLst>
      <p:ext uri="{BB962C8B-B14F-4D97-AF65-F5344CB8AC3E}">
        <p14:creationId xmlns:p14="http://schemas.microsoft.com/office/powerpoint/2010/main" val="330519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652C9-9C95-4445-B5BA-5F41052B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933300"/>
            <a:ext cx="10820400" cy="4024125"/>
          </a:xfrm>
        </p:spPr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65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E37B-3E4E-8D4E-B748-333F4956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1D2D-C842-B24B-A0A2-2BB27447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  <a:p>
            <a:pPr lvl="1"/>
            <a:r>
              <a:rPr lang="en-US" dirty="0"/>
              <a:t>What’s in data?</a:t>
            </a:r>
          </a:p>
          <a:p>
            <a:pPr lvl="1"/>
            <a:r>
              <a:rPr lang="en-US" dirty="0"/>
              <a:t> Is global sales stayed the same over time?</a:t>
            </a:r>
          </a:p>
          <a:p>
            <a:endParaRPr lang="en-US" dirty="0"/>
          </a:p>
          <a:p>
            <a:r>
              <a:rPr lang="en-US" dirty="0"/>
              <a:t>REASON</a:t>
            </a:r>
          </a:p>
          <a:p>
            <a:endParaRPr lang="en-US" dirty="0"/>
          </a:p>
          <a:p>
            <a:r>
              <a:rPr lang="en-US" dirty="0"/>
              <a:t>SUGGESTION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8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FEC-5C68-B04B-864D-182383E5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51D5-E221-E24F-9CB2-5F69144E7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in data?</a:t>
            </a:r>
          </a:p>
        </p:txBody>
      </p:sp>
    </p:spTree>
    <p:extLst>
      <p:ext uri="{BB962C8B-B14F-4D97-AF65-F5344CB8AC3E}">
        <p14:creationId xmlns:p14="http://schemas.microsoft.com/office/powerpoint/2010/main" val="3260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DDA9E57-76CF-494B-BD82-87E3716B59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107" b="4653"/>
          <a:stretch/>
        </p:blipFill>
        <p:spPr>
          <a:xfrm>
            <a:off x="681727" y="484768"/>
            <a:ext cx="10821840" cy="40580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3E2EC-3E76-B348-BE42-A3F827CFD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940077"/>
            <a:ext cx="10820400" cy="151042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Sales in ‘</a:t>
            </a:r>
            <a:r>
              <a:rPr lang="en-US" sz="2400" b="1" dirty="0"/>
              <a:t>NA</a:t>
            </a:r>
            <a:r>
              <a:rPr lang="en-US" sz="2400" dirty="0"/>
              <a:t>’ and ‘</a:t>
            </a:r>
            <a:r>
              <a:rPr lang="en-US" sz="2400" b="1" dirty="0"/>
              <a:t>Japan</a:t>
            </a:r>
            <a:r>
              <a:rPr lang="en-US" sz="2400" dirty="0"/>
              <a:t>’ flows very oppositely.</a:t>
            </a:r>
          </a:p>
          <a:p>
            <a:pPr marL="342900" indent="-342900">
              <a:buAutoNum type="arabicPeriod"/>
            </a:pPr>
            <a:r>
              <a:rPr lang="en-US" altLang="ko" sz="2400" dirty="0"/>
              <a:t>Sales in the ‘</a:t>
            </a:r>
            <a:r>
              <a:rPr lang="en-US" altLang="ko" sz="2400" b="1" dirty="0"/>
              <a:t>EU</a:t>
            </a:r>
            <a:r>
              <a:rPr lang="en-US" altLang="ko" sz="2400" dirty="0"/>
              <a:t>’ and ‘</a:t>
            </a:r>
            <a:r>
              <a:rPr lang="en-US" altLang="ko" sz="2400" b="1" dirty="0"/>
              <a:t>Other</a:t>
            </a:r>
            <a:r>
              <a:rPr lang="en-US" altLang="ko" sz="2400" dirty="0"/>
              <a:t>’ have steadily risen, albeit slightly. (</a:t>
            </a:r>
            <a:r>
              <a:rPr lang="en-US" altLang="ko" sz="2400" b="1" dirty="0"/>
              <a:t>EU</a:t>
            </a:r>
            <a:r>
              <a:rPr lang="en-US" altLang="ko" sz="2400" dirty="0"/>
              <a:t> &gt; </a:t>
            </a:r>
            <a:r>
              <a:rPr lang="en-US" altLang="ko" sz="2400" b="1" dirty="0"/>
              <a:t>Other</a:t>
            </a:r>
            <a:r>
              <a:rPr lang="en-US" altLang="ko" sz="2400" dirty="0"/>
              <a:t>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400" dirty="0"/>
              <a:t>Sales in '</a:t>
            </a:r>
            <a:r>
              <a:rPr lang="en-US" sz="2400" b="1" dirty="0"/>
              <a:t>EU</a:t>
            </a:r>
            <a:r>
              <a:rPr lang="en-US" sz="2400" dirty="0"/>
              <a:t>' overtook '</a:t>
            </a:r>
            <a:r>
              <a:rPr lang="en-US" sz="2400" b="1" dirty="0"/>
              <a:t>NA</a:t>
            </a:r>
            <a:r>
              <a:rPr lang="en-US" sz="2400" dirty="0"/>
              <a:t>' for the first time since 1980, the first year of this dataset.</a:t>
            </a:r>
            <a:endParaRPr lang="en-US" altLang="ko" sz="2400" dirty="0"/>
          </a:p>
          <a:p>
            <a:pPr marL="342900" indent="-342900">
              <a:buAutoNum type="arabicPeriod"/>
            </a:pPr>
            <a:r>
              <a:rPr lang="en-US" sz="2400" dirty="0"/>
              <a:t>‘</a:t>
            </a:r>
            <a:r>
              <a:rPr lang="en-US" sz="2400" b="1" dirty="0"/>
              <a:t>NA</a:t>
            </a:r>
            <a:r>
              <a:rPr lang="en-US" sz="2400" dirty="0"/>
              <a:t>’s global share ranges from 28% (1995) to 93% (1980-81).</a:t>
            </a:r>
          </a:p>
        </p:txBody>
      </p:sp>
    </p:spTree>
    <p:extLst>
      <p:ext uri="{BB962C8B-B14F-4D97-AF65-F5344CB8AC3E}">
        <p14:creationId xmlns:p14="http://schemas.microsoft.com/office/powerpoint/2010/main" val="6036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2D4A-066A-844E-A9B5-41897799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4552"/>
            <a:ext cx="4114800" cy="1600200"/>
          </a:xfrm>
        </p:spPr>
        <p:txBody>
          <a:bodyPr/>
          <a:lstStyle/>
          <a:p>
            <a:r>
              <a:rPr lang="en-US" dirty="0"/>
              <a:t>Close up</a:t>
            </a:r>
            <a:br>
              <a:rPr lang="en-US" dirty="0"/>
            </a:br>
            <a:r>
              <a:rPr lang="en-US" dirty="0"/>
              <a:t>to 2008-2016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34D7F-E9BC-2342-ACD2-3FE2C061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589551"/>
            <a:ext cx="4114800" cy="309448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While sales in '</a:t>
            </a:r>
            <a:r>
              <a:rPr lang="en-US" sz="2400" b="1" dirty="0"/>
              <a:t>NA</a:t>
            </a:r>
            <a:r>
              <a:rPr lang="en-US" sz="2400" dirty="0"/>
              <a:t>' falls…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'</a:t>
            </a:r>
            <a:r>
              <a:rPr lang="en-US" sz="2400" b="1" dirty="0"/>
              <a:t>EU</a:t>
            </a:r>
            <a:r>
              <a:rPr lang="en-US" sz="2400" dirty="0"/>
              <a:t>,' </a:t>
            </a:r>
            <a:r>
              <a:rPr lang="en-US" sz="2400" b="1" dirty="0"/>
              <a:t>'Japan</a:t>
            </a:r>
            <a:r>
              <a:rPr lang="en-US" sz="2400" dirty="0"/>
              <a:t>,' and '</a:t>
            </a:r>
            <a:r>
              <a:rPr lang="en-US" sz="2400" b="1" dirty="0"/>
              <a:t>Other</a:t>
            </a:r>
            <a:r>
              <a:rPr lang="en-US" sz="2400" dirty="0"/>
              <a:t>' are edging up.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In 2015, the '</a:t>
            </a:r>
            <a:r>
              <a:rPr lang="en-US" sz="2400" b="1" dirty="0"/>
              <a:t>EU</a:t>
            </a:r>
            <a:r>
              <a:rPr lang="en-US" sz="2400" dirty="0"/>
              <a:t>' overtook '</a:t>
            </a:r>
            <a:r>
              <a:rPr lang="en-US" sz="2400" b="1" dirty="0"/>
              <a:t>NA</a:t>
            </a:r>
            <a:r>
              <a:rPr lang="en-US" sz="2400" dirty="0"/>
              <a:t>' in sales.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66F1FE-68E8-ED4C-B874-05797C1B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3979" y="888188"/>
            <a:ext cx="6266935" cy="5330496"/>
          </a:xfrm>
        </p:spPr>
      </p:pic>
    </p:spTree>
    <p:extLst>
      <p:ext uri="{BB962C8B-B14F-4D97-AF65-F5344CB8AC3E}">
        <p14:creationId xmlns:p14="http://schemas.microsoft.com/office/powerpoint/2010/main" val="106938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FCE2-3EB3-EA40-9159-E0F64F44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73065"/>
            <a:ext cx="6873240" cy="730684"/>
          </a:xfrm>
        </p:spPr>
        <p:txBody>
          <a:bodyPr/>
          <a:lstStyle/>
          <a:p>
            <a:r>
              <a:rPr lang="en-US" dirty="0" err="1"/>
              <a:t>Keypoint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E60DB-DB9D-3744-8A07-B9802AF62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92055"/>
            <a:ext cx="6873240" cy="3958225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Since 2008, sales in…</a:t>
            </a:r>
          </a:p>
          <a:p>
            <a:pPr marL="800100" lvl="1" indent="-342900">
              <a:buAutoNum type="arabicParenR"/>
            </a:pPr>
            <a:r>
              <a:rPr lang="en-US" sz="2000" dirty="0"/>
              <a:t>'</a:t>
            </a:r>
            <a:r>
              <a:rPr lang="en-US" sz="2000" b="1" dirty="0"/>
              <a:t>NA</a:t>
            </a:r>
            <a:r>
              <a:rPr lang="en-US" sz="2000" dirty="0"/>
              <a:t>’ is declining,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000" dirty="0"/>
              <a:t>'</a:t>
            </a:r>
            <a:r>
              <a:rPr lang="en-US" sz="2000" b="1" dirty="0"/>
              <a:t>EU</a:t>
            </a:r>
            <a:r>
              <a:rPr lang="en-US" sz="2000" dirty="0"/>
              <a:t>,' '</a:t>
            </a:r>
            <a:r>
              <a:rPr lang="en-US" sz="2000" b="1" dirty="0"/>
              <a:t>Japan</a:t>
            </a:r>
            <a:r>
              <a:rPr lang="en-US" sz="2000" dirty="0"/>
              <a:t>,' and '</a:t>
            </a:r>
            <a:r>
              <a:rPr lang="en-US" sz="2000" b="1" dirty="0"/>
              <a:t>Other</a:t>
            </a:r>
            <a:r>
              <a:rPr lang="en-US" sz="2000" dirty="0"/>
              <a:t>' are increasing.</a:t>
            </a:r>
          </a:p>
          <a:p>
            <a:pPr marL="800100" lvl="1" indent="-342900">
              <a:buFont typeface="+mj-lt"/>
              <a:buAutoNum type="arabicParenR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2400" dirty="0"/>
              <a:t>A</a:t>
            </a:r>
            <a:r>
              <a:rPr lang="en-US" sz="2400" dirty="0"/>
              <a:t>s of October 2016, global share in sales is as follows.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000" dirty="0"/>
              <a:t>'</a:t>
            </a:r>
            <a:r>
              <a:rPr lang="en-US" sz="2000" b="1" dirty="0"/>
              <a:t>EU</a:t>
            </a:r>
            <a:r>
              <a:rPr lang="en-US" sz="2000" dirty="0"/>
              <a:t>’- 38%</a:t>
            </a: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sz="2000" dirty="0"/>
              <a:t>'</a:t>
            </a:r>
            <a:r>
              <a:rPr lang="en-US" sz="2000" b="1" dirty="0"/>
              <a:t>NA</a:t>
            </a:r>
            <a:r>
              <a:rPr lang="en-US" sz="2000" dirty="0"/>
              <a:t>’- 32%</a:t>
            </a: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sz="2000" dirty="0"/>
              <a:t>'</a:t>
            </a:r>
            <a:r>
              <a:rPr lang="en-US" sz="2000" b="1" dirty="0"/>
              <a:t>Japan</a:t>
            </a:r>
            <a:r>
              <a:rPr lang="en-US" sz="2000" dirty="0"/>
              <a:t>’- 19%</a:t>
            </a:r>
          </a:p>
          <a:p>
            <a:pPr marL="800100" lvl="1" indent="-342900">
              <a:buFont typeface="Arial" panose="020B0604020202020204" pitchFamily="34" charset="0"/>
              <a:buAutoNum type="arabicParenR"/>
            </a:pPr>
            <a:r>
              <a:rPr lang="en-US" sz="2000" dirty="0"/>
              <a:t>'</a:t>
            </a:r>
            <a:r>
              <a:rPr lang="en-US" sz="2000" b="1" dirty="0"/>
              <a:t>Other</a:t>
            </a:r>
            <a:r>
              <a:rPr lang="en-US" sz="2000" dirty="0"/>
              <a:t>’- 13%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D335342-BF5A-BF45-AFCA-ED6D2A2105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0940" r="2356"/>
          <a:stretch/>
        </p:blipFill>
        <p:spPr>
          <a:xfrm>
            <a:off x="7861238" y="751241"/>
            <a:ext cx="3644962" cy="54674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44BB8A-1B64-D941-A877-EB49CD3C30DD}"/>
              </a:ext>
            </a:extLst>
          </p:cNvPr>
          <p:cNvSpPr txBox="1"/>
          <p:nvPr/>
        </p:nvSpPr>
        <p:spPr>
          <a:xfrm>
            <a:off x="8899301" y="2833352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38</a:t>
            </a:r>
            <a:r>
              <a:rPr lang="en-US" sz="1200" b="1" dirty="0"/>
              <a:t>%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38DEB-6054-3B4E-9A1E-042D41032069}"/>
              </a:ext>
            </a:extLst>
          </p:cNvPr>
          <p:cNvSpPr txBox="1"/>
          <p:nvPr/>
        </p:nvSpPr>
        <p:spPr>
          <a:xfrm>
            <a:off x="8937938" y="3158662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r>
              <a:rPr lang="en-US" sz="1200" b="1" dirty="0"/>
              <a:t>%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11772-7CB5-D44F-8B71-7C323B09FE70}"/>
              </a:ext>
            </a:extLst>
          </p:cNvPr>
          <p:cNvSpPr txBox="1"/>
          <p:nvPr/>
        </p:nvSpPr>
        <p:spPr>
          <a:xfrm>
            <a:off x="8886422" y="387987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</a:t>
            </a:r>
            <a:r>
              <a:rPr lang="en-US" sz="1200" b="1" dirty="0"/>
              <a:t>%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7DA78-80A6-E24C-8984-3C29A2BEF447}"/>
              </a:ext>
            </a:extLst>
          </p:cNvPr>
          <p:cNvSpPr txBox="1"/>
          <p:nvPr/>
        </p:nvSpPr>
        <p:spPr>
          <a:xfrm>
            <a:off x="8899301" y="4266241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</a:t>
            </a:r>
            <a:r>
              <a:rPr lang="en-US" sz="1200" b="1" dirty="0"/>
              <a:t>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750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FEC-5C68-B04B-864D-182383E5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51D5-E221-E24F-9CB2-5F69144E7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global sales stayed the same over time?</a:t>
            </a:r>
          </a:p>
        </p:txBody>
      </p:sp>
    </p:spTree>
    <p:extLst>
      <p:ext uri="{BB962C8B-B14F-4D97-AF65-F5344CB8AC3E}">
        <p14:creationId xmlns:p14="http://schemas.microsoft.com/office/powerpoint/2010/main" val="380223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7518FE5-7454-C94B-90D7-E2A4DC76B0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159" b="4835"/>
          <a:stretch/>
        </p:blipFill>
        <p:spPr>
          <a:xfrm>
            <a:off x="1248336" y="277092"/>
            <a:ext cx="9695329" cy="4940111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407B49-46AA-8041-BA6B-B8048356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5548979"/>
            <a:ext cx="10820400" cy="72119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Global sales have fallen sharply since 2008 till now, October 2016.</a:t>
            </a:r>
          </a:p>
        </p:txBody>
      </p:sp>
    </p:spTree>
    <p:extLst>
      <p:ext uri="{BB962C8B-B14F-4D97-AF65-F5344CB8AC3E}">
        <p14:creationId xmlns:p14="http://schemas.microsoft.com/office/powerpoint/2010/main" val="249219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4A005E-6084-B84B-96BA-C14C6494B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8" t="3759" r="10547" b="2968"/>
          <a:stretch/>
        </p:blipFill>
        <p:spPr>
          <a:xfrm>
            <a:off x="5035735" y="1524000"/>
            <a:ext cx="6343290" cy="444572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33029E-E08A-8448-A5E9-4154290B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4552"/>
            <a:ext cx="4114800" cy="1600200"/>
          </a:xfrm>
        </p:spPr>
        <p:txBody>
          <a:bodyPr/>
          <a:lstStyle/>
          <a:p>
            <a:r>
              <a:rPr lang="en-US" dirty="0"/>
              <a:t>Close up</a:t>
            </a:r>
            <a:br>
              <a:rPr lang="en-US" dirty="0"/>
            </a:br>
            <a:r>
              <a:rPr lang="en-US" dirty="0"/>
              <a:t>to 2008-2016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F233D1-1546-5440-8769-C50CCFBC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589551"/>
            <a:ext cx="4114800" cy="3094485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Compared to the year 2008, the peak of global sales, it </a:t>
            </a:r>
            <a:r>
              <a:rPr lang="en-US" sz="2400" b="1" dirty="0"/>
              <a:t>fell 9.6 times </a:t>
            </a:r>
            <a:r>
              <a:rPr lang="en-US" sz="2400" dirty="0"/>
              <a:t>this year, 2016.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Compared to last year, 2015, it </a:t>
            </a:r>
            <a:r>
              <a:rPr lang="en-US" sz="2400" b="1" dirty="0"/>
              <a:t>fell 3.7 times </a:t>
            </a:r>
            <a:r>
              <a:rPr lang="en-US" sz="2400" dirty="0"/>
              <a:t>this year, 2016. (This is the </a:t>
            </a:r>
            <a:r>
              <a:rPr lang="en-US" sz="2400" b="1" dirty="0"/>
              <a:t>deepest annual fall</a:t>
            </a:r>
            <a:r>
              <a:rPr lang="en-US" sz="2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936804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532</TotalTime>
  <Words>505</Words>
  <Application>Microsoft Macintosh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sales analysis</vt:lpstr>
      <vt:lpstr>Contents</vt:lpstr>
      <vt:lpstr>Facts</vt:lpstr>
      <vt:lpstr>PowerPoint Presentation</vt:lpstr>
      <vt:lpstr>Close up to 2008-2016</vt:lpstr>
      <vt:lpstr>Keypoint</vt:lpstr>
      <vt:lpstr>Facts</vt:lpstr>
      <vt:lpstr>PowerPoint Presentation</vt:lpstr>
      <vt:lpstr>Close up to 2008-2016</vt:lpstr>
      <vt:lpstr>Facts</vt:lpstr>
      <vt:lpstr>Reason</vt:lpstr>
      <vt:lpstr>Why?</vt:lpstr>
      <vt:lpstr>Suggestion</vt:lpstr>
      <vt:lpstr>Opportunity</vt:lpstr>
      <vt:lpstr>Opportunity</vt:lpstr>
      <vt:lpstr>PowerPoint Presentation</vt:lpstr>
      <vt:lpstr>OPPOTUNITY</vt:lpstr>
      <vt:lpstr>Suggestion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Microsoft Office User</dc:creator>
  <cp:lastModifiedBy>Microsoft Office User</cp:lastModifiedBy>
  <cp:revision>40</cp:revision>
  <dcterms:created xsi:type="dcterms:W3CDTF">2023-07-08T22:16:52Z</dcterms:created>
  <dcterms:modified xsi:type="dcterms:W3CDTF">2023-07-09T21:45:50Z</dcterms:modified>
</cp:coreProperties>
</file>