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4630400" cy="8229600"/>
  <p:notesSz cx="8229600" cy="14630400"/>
  <p:embeddedFontLst>
    <p:embeddedFont>
      <p:font typeface="Petrona"/>
      <p:regular r:id="rId19"/>
    </p:embeddedFont>
    <p:embeddedFont>
      <p:font typeface="Petrona"/>
      <p:regular r:id="rId20"/>
    </p:embeddedFont>
    <p:embeddedFont>
      <p:font typeface="Petrona"/>
      <p:regular r:id="rId21"/>
    </p:embeddedFont>
    <p:embeddedFont>
      <p:font typeface="Petrona"/>
      <p:regular r:id="rId22"/>
    </p:embeddedFont>
    <p:embeddedFont>
      <p:font typeface="Inter"/>
      <p:regular r:id="rId23"/>
    </p:embeddedFont>
    <p:embeddedFont>
      <p:font typeface="Inter"/>
      <p:regular r:id="rId24"/>
    </p:embeddedFont>
    <p:embeddedFont>
      <p:font typeface="Inter"/>
      <p:regular r:id="rId25"/>
    </p:embeddedFont>
    <p:embeddedFont>
      <p:font typeface="Inter"/>
      <p:regular r:id="rId2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font" Target="fonts/font1.fntdata"/><Relationship Id="rId20" Type="http://schemas.openxmlformats.org/officeDocument/2006/relationships/font" Target="fonts/font2.fntdata"/><Relationship Id="rId21" Type="http://schemas.openxmlformats.org/officeDocument/2006/relationships/font" Target="fonts/font3.fntdata"/><Relationship Id="rId22" Type="http://schemas.openxmlformats.org/officeDocument/2006/relationships/font" Target="fonts/font4.fntdata"/><Relationship Id="rId23" Type="http://schemas.openxmlformats.org/officeDocument/2006/relationships/font" Target="fonts/font5.fntdata"/><Relationship Id="rId24" Type="http://schemas.openxmlformats.org/officeDocument/2006/relationships/font" Target="fonts/font6.fntdata"/><Relationship Id="rId25" Type="http://schemas.openxmlformats.org/officeDocument/2006/relationships/font" Target="fonts/font7.fntdata"/><Relationship Id="rId26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2" Type="http://schemas.openxmlformats.org/officeDocument/2006/relationships/image" Target="../media/image-1010-2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2" Type="http://schemas.openxmlformats.org/officeDocument/2006/relationships/image" Target="../media/image-1011-2.pn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2" Type="http://schemas.openxmlformats.org/officeDocument/2006/relationships/image" Target="../media/image-1012-2.png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2" Type="http://schemas.openxmlformats.org/officeDocument/2006/relationships/image" Target="../media/image-1013-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bRhZcuiL7IyXCEA49PSuXcklSXB7oHGV#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image" Target="../media/image-5-10.png"/><Relationship Id="rId11" Type="http://schemas.openxmlformats.org/officeDocument/2006/relationships/image" Target="../media/image-5-11.png"/><Relationship Id="rId12" Type="http://schemas.openxmlformats.org/officeDocument/2006/relationships/slideLayout" Target="../slideLayouts/slideLayout6.xml"/><Relationship Id="rId1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46878"/>
            <a:ext cx="7556421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Analisis Sentimen Ulasan Restoran dengan Model IBM Granite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5219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Nama 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Muhamad Hilman Nur Hakim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94040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Wawasan &amp; Insight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2205276"/>
            <a:ext cx="3501509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876CD4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Pola Menarik: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1530906" y="2907030"/>
            <a:ext cx="27643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Distribusi sentimen yang relatif seimbang.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530906" y="4086463"/>
            <a:ext cx="276439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Fokus ulasan pada "food", "service", dan "place".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56321" y="2205276"/>
            <a:ext cx="3501509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876CD4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Insight Bermanfaat: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5593437" y="2907030"/>
            <a:ext cx="27643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Pentingnya kualitas makanan dan layanan.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5593437" y="4086463"/>
            <a:ext cx="276439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Potensi menggunakan wordcloud untuk identifikasi masalah spesifik.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5593437" y="5991701"/>
            <a:ext cx="276439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Kemampuan model AI untuk pemahaman pelanggan skala besar.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77478"/>
            <a:ext cx="4763333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Rekomendasi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793790" y="349972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Fokus pada peningkatan kualitas makanan dan layanan.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394192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Implementasikan sistem pemantauan dan respons ulasan negatif.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38411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Gunakan analisis sentimen untuk pengambilan keputusan berbasis data.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18922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Manfaatkan ulasan positif untuk pemasaran dan motivasi staf.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21813"/>
            <a:ext cx="5284946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Kesimpulan &amp; Next Step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93790" y="317087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Kesimpulan: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Analisis sentimen dengan Granite berhasil memberikan pemahaman yang berharga tentang ulasan pelanggan dengan kinerja model yang baik.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759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Next Step: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1817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Analisis error pada prediksi yang salah.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603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Eksplorasi 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fine-tuning</a:t>
            </a:r>
            <a:pPr algn="l" lvl="1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model.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0256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Perbandingan dengan model atau metode lain.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7447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Analisis topik ulasan.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5420"/>
            <a:ext cx="675322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Latar Belakang &amp; Tujuan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766655"/>
            <a:ext cx="3572470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876CD4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Latar Belakang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793790" y="3440073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Pentingnya memahami sentimen pelanggan dalam industri restoran. Tantangan menganalisis ulasan dalam jumlah besar secara manual.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2766655"/>
            <a:ext cx="3572470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876CD4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Tujuan Proyek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8336637" y="3468410"/>
            <a:ext cx="55075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Menganalisis sentimen (positif/negatif) ulasan restoran menggunakan model AI.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8336637" y="4647843"/>
            <a:ext cx="55075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Mengidentifikasi pola dan insight dari ulasan pelanggan.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8336637" y="5827276"/>
            <a:ext cx="55075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Menyediakan rekomendasi praktis untuk bisnis.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126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8758" y="606862"/>
            <a:ext cx="5793224" cy="724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700"/>
              </a:lnSpc>
              <a:buNone/>
            </a:pPr>
            <a:r>
              <a:rPr lang="en-US" sz="45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Dataset</a:t>
            </a:r>
            <a:endParaRPr lang="en-US" sz="4550" dirty="0"/>
          </a:p>
        </p:txBody>
      </p:sp>
      <p:sp>
        <p:nvSpPr>
          <p:cNvPr id="4" name="Shape 1"/>
          <p:cNvSpPr/>
          <p:nvPr/>
        </p:nvSpPr>
        <p:spPr>
          <a:xfrm>
            <a:off x="6258758" y="1661993"/>
            <a:ext cx="7599283" cy="1592699"/>
          </a:xfrm>
          <a:prstGeom prst="roundRect">
            <a:avLst>
              <a:gd name="adj" fmla="val 5820"/>
            </a:avLst>
          </a:prstGeom>
          <a:solidFill>
            <a:srgbClr val="022349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381" y="1953578"/>
            <a:ext cx="434459" cy="34754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34463" y="1937742"/>
            <a:ext cx="3475911" cy="4343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Sumber Data</a:t>
            </a:r>
            <a:endParaRPr lang="en-US" sz="2700" dirty="0"/>
          </a:p>
        </p:txBody>
      </p:sp>
      <p:sp>
        <p:nvSpPr>
          <p:cNvPr id="7" name="Text 3"/>
          <p:cNvSpPr/>
          <p:nvPr/>
        </p:nvSpPr>
        <p:spPr>
          <a:xfrm>
            <a:off x="7134463" y="2592705"/>
            <a:ext cx="6502956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File "</a:t>
            </a:r>
            <a:pPr algn="l" indent="0" marL="0">
              <a:lnSpc>
                <a:spcPts val="2750"/>
              </a:lnSpc>
              <a:buNone/>
            </a:pPr>
            <a:r>
              <a:rPr lang="en-US" sz="1700" u="sng" dirty="0">
                <a:solidFill>
                  <a:srgbClr val="876CD4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/content/Restaurant_Reviews.tsv</a:t>
            </a:r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6258758" y="3585686"/>
            <a:ext cx="3475911" cy="4343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b="1" dirty="0">
                <a:solidFill>
                  <a:srgbClr val="D783D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Deskripsi Singkat:</a:t>
            </a:r>
            <a:endParaRPr lang="en-US" sz="2700" dirty="0"/>
          </a:p>
        </p:txBody>
      </p:sp>
      <p:sp>
        <p:nvSpPr>
          <p:cNvPr id="9" name="Shape 5"/>
          <p:cNvSpPr/>
          <p:nvPr/>
        </p:nvSpPr>
        <p:spPr>
          <a:xfrm>
            <a:off x="6258758" y="4351020"/>
            <a:ext cx="7599283" cy="1349812"/>
          </a:xfrm>
          <a:prstGeom prst="roundRect">
            <a:avLst>
              <a:gd name="adj" fmla="val 6867"/>
            </a:avLst>
          </a:prstGeom>
          <a:solidFill>
            <a:srgbClr val="0C0524">
              <a:alpha val="95000"/>
            </a:srgbClr>
          </a:solidFill>
          <a:ln w="30480">
            <a:solidFill>
              <a:srgbClr val="48367C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509861" y="4602123"/>
            <a:ext cx="2896553" cy="3620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Jumlah ulasan</a:t>
            </a:r>
            <a:endParaRPr lang="en-US" sz="2250" dirty="0"/>
          </a:p>
        </p:txBody>
      </p:sp>
      <p:sp>
        <p:nvSpPr>
          <p:cNvPr id="11" name="Text 7"/>
          <p:cNvSpPr/>
          <p:nvPr/>
        </p:nvSpPr>
        <p:spPr>
          <a:xfrm>
            <a:off x="6509861" y="5096589"/>
            <a:ext cx="7097078" cy="3531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1000</a:t>
            </a:r>
            <a:endParaRPr lang="en-US" sz="1700" dirty="0"/>
          </a:p>
        </p:txBody>
      </p:sp>
      <p:sp>
        <p:nvSpPr>
          <p:cNvPr id="12" name="Shape 8"/>
          <p:cNvSpPr/>
          <p:nvPr/>
        </p:nvSpPr>
        <p:spPr>
          <a:xfrm>
            <a:off x="6258758" y="5921454"/>
            <a:ext cx="7599283" cy="1702951"/>
          </a:xfrm>
          <a:prstGeom prst="roundRect">
            <a:avLst>
              <a:gd name="adj" fmla="val 5443"/>
            </a:avLst>
          </a:prstGeom>
          <a:solidFill>
            <a:srgbClr val="0C0524">
              <a:alpha val="95000"/>
            </a:srgbClr>
          </a:solidFill>
          <a:ln w="30480">
            <a:solidFill>
              <a:srgbClr val="48367C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6509861" y="6172557"/>
            <a:ext cx="2896553" cy="3620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Kolom</a:t>
            </a:r>
            <a:endParaRPr lang="en-US" sz="2250" dirty="0"/>
          </a:p>
        </p:txBody>
      </p:sp>
      <p:sp>
        <p:nvSpPr>
          <p:cNvPr id="14" name="Text 10"/>
          <p:cNvSpPr/>
          <p:nvPr/>
        </p:nvSpPr>
        <p:spPr>
          <a:xfrm>
            <a:off x="6509861" y="6667024"/>
            <a:ext cx="7097078" cy="706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'Review' (teks ulasan), 'Liked' (label sentimen asli: 1=positif, 0=negatif)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521" y="431006"/>
            <a:ext cx="4114205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Metodologi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548521" y="1337072"/>
            <a:ext cx="2468523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90A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Alur Analisis:</a:t>
            </a: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548521" y="1821775"/>
            <a:ext cx="156686" cy="940356"/>
          </a:xfrm>
          <a:prstGeom prst="roundRect">
            <a:avLst>
              <a:gd name="adj" fmla="val 42012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861893" y="1978462"/>
            <a:ext cx="205704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Pemuatan Data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83550" y="2918817"/>
            <a:ext cx="156686" cy="940356"/>
          </a:xfrm>
          <a:prstGeom prst="roundRect">
            <a:avLst>
              <a:gd name="adj" fmla="val 42012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096923" y="3075503"/>
            <a:ext cx="205704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Prapemrosesan Teks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1018699" y="4015859"/>
            <a:ext cx="156686" cy="940356"/>
          </a:xfrm>
          <a:prstGeom prst="roundRect">
            <a:avLst>
              <a:gd name="adj" fmla="val 42012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332071" y="4172545"/>
            <a:ext cx="272557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Analisis Sentimen dengan AI</a:t>
            </a: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1253728" y="5112901"/>
            <a:ext cx="156686" cy="940356"/>
          </a:xfrm>
          <a:prstGeom prst="roundRect">
            <a:avLst>
              <a:gd name="adj" fmla="val 42012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567101" y="5269587"/>
            <a:ext cx="205704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Visualisasi Hasil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1018699" y="6209943"/>
            <a:ext cx="156686" cy="940356"/>
          </a:xfrm>
          <a:prstGeom prst="roundRect">
            <a:avLst>
              <a:gd name="adj" fmla="val 42012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332071" y="6366629"/>
            <a:ext cx="205704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Evaluasi Model</a:t>
            </a:r>
            <a:endParaRPr lang="en-US" sz="1600" dirty="0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3915" y="1356598"/>
            <a:ext cx="6575584" cy="6575584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7513915" y="8108394"/>
            <a:ext cx="2850594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Tools AI yang Digunakan:</a:t>
            </a:r>
            <a:endParaRPr lang="en-US" sz="1900" dirty="0"/>
          </a:p>
        </p:txBody>
      </p:sp>
      <p:sp>
        <p:nvSpPr>
          <p:cNvPr id="16" name="Text 13"/>
          <p:cNvSpPr/>
          <p:nvPr/>
        </p:nvSpPr>
        <p:spPr>
          <a:xfrm>
            <a:off x="7513915" y="8573572"/>
            <a:ext cx="6575584" cy="250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IBM Granite (melalui Replicate API)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906" y="604123"/>
            <a:ext cx="5976699" cy="720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50"/>
              </a:lnSpc>
              <a:buNone/>
            </a:pPr>
            <a:r>
              <a:rPr lang="en-US" sz="45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Proses Prapemrosesan</a:t>
            </a:r>
            <a:endParaRPr lang="en-US" sz="4500" dirty="0"/>
          </a:p>
        </p:txBody>
      </p:sp>
      <p:sp>
        <p:nvSpPr>
          <p:cNvPr id="3" name="Text 1"/>
          <p:cNvSpPr/>
          <p:nvPr/>
        </p:nvSpPr>
        <p:spPr>
          <a:xfrm>
            <a:off x="768906" y="1654493"/>
            <a:ext cx="3460313" cy="432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b="1" dirty="0">
                <a:solidFill>
                  <a:srgbClr val="876CD4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Langkah-langkah:</a:t>
            </a:r>
            <a:endParaRPr lang="en-US" sz="2700" dirty="0"/>
          </a:p>
        </p:txBody>
      </p:sp>
      <p:sp>
        <p:nvSpPr>
          <p:cNvPr id="4" name="Shape 2"/>
          <p:cNvSpPr/>
          <p:nvPr/>
        </p:nvSpPr>
        <p:spPr>
          <a:xfrm>
            <a:off x="768906" y="2745819"/>
            <a:ext cx="4217670" cy="1994535"/>
          </a:xfrm>
          <a:prstGeom prst="roundRect">
            <a:avLst>
              <a:gd name="adj" fmla="val 7335"/>
            </a:avLst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906" y="2715339"/>
            <a:ext cx="4217670" cy="121920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235" y="2416373"/>
            <a:ext cx="659011" cy="65901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745879" y="2581156"/>
            <a:ext cx="263604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050" b="1" dirty="0">
                <a:solidFill>
                  <a:srgbClr val="FFFFF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050" dirty="0"/>
          </a:p>
        </p:txBody>
      </p:sp>
      <p:sp>
        <p:nvSpPr>
          <p:cNvPr id="8" name="Text 4"/>
          <p:cNvSpPr/>
          <p:nvPr/>
        </p:nvSpPr>
        <p:spPr>
          <a:xfrm>
            <a:off x="1019056" y="3295055"/>
            <a:ext cx="2883575" cy="360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Pembersihan Data</a:t>
            </a:r>
            <a:endParaRPr lang="en-US" sz="2250" dirty="0"/>
          </a:p>
        </p:txBody>
      </p:sp>
      <p:sp>
        <p:nvSpPr>
          <p:cNvPr id="9" name="Text 5"/>
          <p:cNvSpPr/>
          <p:nvPr/>
        </p:nvSpPr>
        <p:spPr>
          <a:xfrm>
            <a:off x="1019056" y="3787259"/>
            <a:ext cx="371736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Penghapusan duplikat</a:t>
            </a:r>
            <a:endParaRPr lang="en-US" sz="1700" dirty="0"/>
          </a:p>
        </p:txBody>
      </p:sp>
      <p:sp>
        <p:nvSpPr>
          <p:cNvPr id="10" name="Shape 6"/>
          <p:cNvSpPr/>
          <p:nvPr/>
        </p:nvSpPr>
        <p:spPr>
          <a:xfrm>
            <a:off x="5206246" y="2745819"/>
            <a:ext cx="4217789" cy="1994535"/>
          </a:xfrm>
          <a:prstGeom prst="roundRect">
            <a:avLst>
              <a:gd name="adj" fmla="val 7335"/>
            </a:avLst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246" y="2715339"/>
            <a:ext cx="4217789" cy="121920"/>
          </a:xfrm>
          <a:prstGeom prst="rect">
            <a:avLst/>
          </a:prstGeom>
        </p:spPr>
      </p:pic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575" y="2416373"/>
            <a:ext cx="659011" cy="65901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183219" y="2581156"/>
            <a:ext cx="263604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050" b="1" dirty="0">
                <a:solidFill>
                  <a:srgbClr val="FFFFF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050" dirty="0"/>
          </a:p>
        </p:txBody>
      </p:sp>
      <p:sp>
        <p:nvSpPr>
          <p:cNvPr id="14" name="Text 8"/>
          <p:cNvSpPr/>
          <p:nvPr/>
        </p:nvSpPr>
        <p:spPr>
          <a:xfrm>
            <a:off x="5456396" y="3295055"/>
            <a:ext cx="2883575" cy="360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Normalisasi Teks</a:t>
            </a:r>
            <a:endParaRPr lang="en-US" sz="2250" dirty="0"/>
          </a:p>
        </p:txBody>
      </p:sp>
      <p:sp>
        <p:nvSpPr>
          <p:cNvPr id="15" name="Text 9"/>
          <p:cNvSpPr/>
          <p:nvPr/>
        </p:nvSpPr>
        <p:spPr>
          <a:xfrm>
            <a:off x="5456396" y="3787259"/>
            <a:ext cx="3717488" cy="7029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Lowercasing, penghapusan karakter non-alfabet</a:t>
            </a:r>
            <a:endParaRPr lang="en-US" sz="1700" dirty="0"/>
          </a:p>
        </p:txBody>
      </p:sp>
      <p:sp>
        <p:nvSpPr>
          <p:cNvPr id="16" name="Shape 10"/>
          <p:cNvSpPr/>
          <p:nvPr/>
        </p:nvSpPr>
        <p:spPr>
          <a:xfrm>
            <a:off x="9643705" y="2745819"/>
            <a:ext cx="4217789" cy="1994535"/>
          </a:xfrm>
          <a:prstGeom prst="roundRect">
            <a:avLst>
              <a:gd name="adj" fmla="val 7335"/>
            </a:avLst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3705" y="2715339"/>
            <a:ext cx="4217789" cy="121920"/>
          </a:xfrm>
          <a:prstGeom prst="rect">
            <a:avLst/>
          </a:prstGeom>
        </p:spPr>
      </p:pic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3035" y="2416373"/>
            <a:ext cx="659011" cy="659011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1620679" y="2581156"/>
            <a:ext cx="263604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050" b="1" dirty="0">
                <a:solidFill>
                  <a:srgbClr val="FFFFF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050" dirty="0"/>
          </a:p>
        </p:txBody>
      </p:sp>
      <p:sp>
        <p:nvSpPr>
          <p:cNvPr id="20" name="Text 12"/>
          <p:cNvSpPr/>
          <p:nvPr/>
        </p:nvSpPr>
        <p:spPr>
          <a:xfrm>
            <a:off x="9893856" y="3295055"/>
            <a:ext cx="2883575" cy="360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Tokenisasi</a:t>
            </a:r>
            <a:endParaRPr lang="en-US" sz="2250" dirty="0"/>
          </a:p>
        </p:txBody>
      </p:sp>
      <p:sp>
        <p:nvSpPr>
          <p:cNvPr id="21" name="Shape 13"/>
          <p:cNvSpPr/>
          <p:nvPr/>
        </p:nvSpPr>
        <p:spPr>
          <a:xfrm>
            <a:off x="768906" y="5289471"/>
            <a:ext cx="6436400" cy="1159788"/>
          </a:xfrm>
          <a:prstGeom prst="roundRect">
            <a:avLst>
              <a:gd name="adj" fmla="val 12615"/>
            </a:avLst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906" y="5258991"/>
            <a:ext cx="6436400" cy="121920"/>
          </a:xfrm>
          <a:prstGeom prst="rect">
            <a:avLst/>
          </a:prstGeom>
        </p:spPr>
      </p:pic>
      <p:pic>
        <p:nvPicPr>
          <p:cNvPr id="23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7540" y="4960025"/>
            <a:ext cx="659011" cy="659011"/>
          </a:xfrm>
          <a:prstGeom prst="rect">
            <a:avLst/>
          </a:prstGeom>
        </p:spPr>
      </p:pic>
      <p:sp>
        <p:nvSpPr>
          <p:cNvPr id="24" name="Text 14"/>
          <p:cNvSpPr/>
          <p:nvPr/>
        </p:nvSpPr>
        <p:spPr>
          <a:xfrm>
            <a:off x="3855184" y="5124807"/>
            <a:ext cx="263604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050" b="1" dirty="0">
                <a:solidFill>
                  <a:srgbClr val="FFFFF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2050" dirty="0"/>
          </a:p>
        </p:txBody>
      </p:sp>
      <p:sp>
        <p:nvSpPr>
          <p:cNvPr id="25" name="Text 15"/>
          <p:cNvSpPr/>
          <p:nvPr/>
        </p:nvSpPr>
        <p:spPr>
          <a:xfrm>
            <a:off x="1019056" y="5838706"/>
            <a:ext cx="3093006" cy="360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Penghapusan Stopword</a:t>
            </a:r>
            <a:endParaRPr lang="en-US" sz="2250" dirty="0"/>
          </a:p>
        </p:txBody>
      </p:sp>
      <p:sp>
        <p:nvSpPr>
          <p:cNvPr id="26" name="Shape 16"/>
          <p:cNvSpPr/>
          <p:nvPr/>
        </p:nvSpPr>
        <p:spPr>
          <a:xfrm>
            <a:off x="7424976" y="5289471"/>
            <a:ext cx="6436519" cy="1159788"/>
          </a:xfrm>
          <a:prstGeom prst="roundRect">
            <a:avLst>
              <a:gd name="adj" fmla="val 12615"/>
            </a:avLst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27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4976" y="5258991"/>
            <a:ext cx="6436519" cy="121920"/>
          </a:xfrm>
          <a:prstGeom prst="rect">
            <a:avLst/>
          </a:prstGeom>
        </p:spPr>
      </p:pic>
      <p:pic>
        <p:nvPicPr>
          <p:cNvPr id="28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13730" y="4960025"/>
            <a:ext cx="659011" cy="659011"/>
          </a:xfrm>
          <a:prstGeom prst="rect">
            <a:avLst/>
          </a:prstGeom>
        </p:spPr>
      </p:pic>
      <p:sp>
        <p:nvSpPr>
          <p:cNvPr id="29" name="Text 17"/>
          <p:cNvSpPr/>
          <p:nvPr/>
        </p:nvSpPr>
        <p:spPr>
          <a:xfrm>
            <a:off x="10511373" y="5124807"/>
            <a:ext cx="263604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050" b="1" dirty="0">
                <a:solidFill>
                  <a:srgbClr val="FFFFF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5</a:t>
            </a:r>
            <a:endParaRPr lang="en-US" sz="2050" dirty="0"/>
          </a:p>
        </p:txBody>
      </p:sp>
      <p:sp>
        <p:nvSpPr>
          <p:cNvPr id="30" name="Text 18"/>
          <p:cNvSpPr/>
          <p:nvPr/>
        </p:nvSpPr>
        <p:spPr>
          <a:xfrm>
            <a:off x="7675126" y="5838706"/>
            <a:ext cx="2883575" cy="3604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Lemmatization</a:t>
            </a:r>
            <a:endParaRPr lang="en-US" sz="2250" dirty="0"/>
          </a:p>
        </p:txBody>
      </p:sp>
      <p:sp>
        <p:nvSpPr>
          <p:cNvPr id="31" name="Shape 19"/>
          <p:cNvSpPr/>
          <p:nvPr/>
        </p:nvSpPr>
        <p:spPr>
          <a:xfrm>
            <a:off x="768906" y="6696313"/>
            <a:ext cx="13092589" cy="933450"/>
          </a:xfrm>
          <a:prstGeom prst="roundRect">
            <a:avLst>
              <a:gd name="adj" fmla="val 9886"/>
            </a:avLst>
          </a:prstGeom>
          <a:solidFill>
            <a:srgbClr val="1C113B"/>
          </a:solidFill>
          <a:ln/>
        </p:spPr>
      </p:sp>
      <p:pic>
        <p:nvPicPr>
          <p:cNvPr id="32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8576" y="7030045"/>
            <a:ext cx="274558" cy="219670"/>
          </a:xfrm>
          <a:prstGeom prst="rect">
            <a:avLst/>
          </a:prstGeom>
        </p:spPr>
      </p:pic>
      <p:sp>
        <p:nvSpPr>
          <p:cNvPr id="33" name="Text 20"/>
          <p:cNvSpPr/>
          <p:nvPr/>
        </p:nvSpPr>
        <p:spPr>
          <a:xfrm>
            <a:off x="1482804" y="6970871"/>
            <a:ext cx="12159020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Contoh: (Sertakan contoh ulasan sebelum dan sesudah prapemrosesan)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21318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Analisis Sentimen dengan Granite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6280190" y="2849999"/>
            <a:ext cx="3664744" cy="2791539"/>
          </a:xfrm>
          <a:prstGeom prst="roundRect">
            <a:avLst>
              <a:gd name="adj" fmla="val 3413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08443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Model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6514624" y="3592592"/>
            <a:ext cx="31958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IBM Granite 3.2 8B Instruct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748" y="2849999"/>
            <a:ext cx="3664863" cy="2791539"/>
          </a:xfrm>
          <a:prstGeom prst="roundRect">
            <a:avLst>
              <a:gd name="adj" fmla="val 3413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182" y="308443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Proses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10406182" y="3592592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Mengirimkan ulasan yang telah diproses ke model untuk mendapatkan prediksi sentimen ('positive'/'negative').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868352"/>
            <a:ext cx="7556421" cy="1339929"/>
          </a:xfrm>
          <a:prstGeom prst="roundRect">
            <a:avLst>
              <a:gd name="adj" fmla="val 7110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610278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Output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6514624" y="6610945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Kolom 'Predicted_Sentiment' (1=positif, 0=negatif)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35148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Visualisasi Data - Distribusi Sentimen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3963829"/>
            <a:ext cx="5083493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FFB071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Jenis Visualisasi: Grafik Batang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793790" y="475059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Menunjukkan jumlah ulasan yang diprediksi positif dan negatif oleh model.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73155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Visual: (Sertakan grafik batang hasil eksekusi kode)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4840" y="491014"/>
            <a:ext cx="6204228" cy="5859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00"/>
              </a:lnSpc>
              <a:buNone/>
            </a:pPr>
            <a:r>
              <a:rPr lang="en-US" sz="3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Visualisasi Data - Wordcloud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624840" y="1523167"/>
            <a:ext cx="2812137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876CD4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Jenis Visualisasi: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624840" y="2053114"/>
            <a:ext cx="6472595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Wordcloud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624840" y="2517338"/>
            <a:ext cx="2812137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83D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Deskripsi: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624840" y="3047286"/>
            <a:ext cx="6472595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Menampilkan kata-kata yang paling sering muncul dalam ulasan yang telah diproses, dengan ukuran kata yang menunjukkan frekuensinya.</a:t>
            </a:r>
            <a:endParaRPr lang="en-US" sz="14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0585" y="1545550"/>
            <a:ext cx="6472595" cy="647259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540585" y="8219003"/>
            <a:ext cx="6472595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Visual: (Sertakan gambar wordcloud hasil eksekusi kode)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84753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Evaluasi Model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1969175"/>
            <a:ext cx="3572470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14083A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Tujuan: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793790" y="275594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Mengukur kinerja model Granite dalam memprediksi sentimen.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459004"/>
            <a:ext cx="3572470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Metrik: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793790" y="4359116"/>
            <a:ext cx="304800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0.8992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829270" y="539091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Akurasi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4125278" y="4359116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0.9125</a:t>
            </a:r>
            <a:endParaRPr lang="en-US" sz="5850" dirty="0"/>
          </a:p>
        </p:txBody>
      </p:sp>
      <p:sp>
        <p:nvSpPr>
          <p:cNvPr id="9" name="Text 7"/>
          <p:cNvSpPr/>
          <p:nvPr/>
        </p:nvSpPr>
        <p:spPr>
          <a:xfrm>
            <a:off x="4160758" y="539091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Presisi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7456884" y="4359116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0.8831</a:t>
            </a:r>
            <a:endParaRPr lang="en-US" sz="5850" dirty="0"/>
          </a:p>
        </p:txBody>
      </p:sp>
      <p:sp>
        <p:nvSpPr>
          <p:cNvPr id="11" name="Text 9"/>
          <p:cNvSpPr/>
          <p:nvPr/>
        </p:nvSpPr>
        <p:spPr>
          <a:xfrm>
            <a:off x="7492365" y="539091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Recall</a:t>
            </a:r>
            <a:endParaRPr lang="en-US" sz="2300" dirty="0"/>
          </a:p>
        </p:txBody>
      </p:sp>
      <p:sp>
        <p:nvSpPr>
          <p:cNvPr id="12" name="Text 10"/>
          <p:cNvSpPr/>
          <p:nvPr/>
        </p:nvSpPr>
        <p:spPr>
          <a:xfrm>
            <a:off x="10788491" y="4359116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0.8975</a:t>
            </a:r>
            <a:endParaRPr lang="en-US" sz="5850" dirty="0"/>
          </a:p>
        </p:txBody>
      </p:sp>
      <p:sp>
        <p:nvSpPr>
          <p:cNvPr id="13" name="Text 11"/>
          <p:cNvSpPr/>
          <p:nvPr/>
        </p:nvSpPr>
        <p:spPr>
          <a:xfrm>
            <a:off x="10823972" y="539091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F1-Score</a:t>
            </a:r>
            <a:endParaRPr lang="en-US" sz="2300" dirty="0"/>
          </a:p>
        </p:txBody>
      </p:sp>
      <p:sp>
        <p:nvSpPr>
          <p:cNvPr id="14" name="Shape 12"/>
          <p:cNvSpPr/>
          <p:nvPr/>
        </p:nvSpPr>
        <p:spPr>
          <a:xfrm>
            <a:off x="793790" y="6018133"/>
            <a:ext cx="13042821" cy="1326713"/>
          </a:xfrm>
          <a:prstGeom prst="roundRect">
            <a:avLst>
              <a:gd name="adj" fmla="val 7181"/>
            </a:avLst>
          </a:prstGeom>
          <a:solidFill>
            <a:srgbClr val="022349"/>
          </a:solidFill>
          <a:ln/>
        </p:spPr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604" y="6362224"/>
            <a:ext cx="283488" cy="226814"/>
          </a:xfrm>
          <a:prstGeom prst="rect">
            <a:avLst/>
          </a:prstGeom>
        </p:spPr>
      </p:pic>
      <p:sp>
        <p:nvSpPr>
          <p:cNvPr id="16" name="Text 13"/>
          <p:cNvSpPr/>
          <p:nvPr/>
        </p:nvSpPr>
        <p:spPr>
          <a:xfrm>
            <a:off x="1530906" y="6301621"/>
            <a:ext cx="120788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Interpretasi: Jelaskan arti setiap metrik dan bagaimana kinerja model secara keseluruhan (misalnya, akurasi 90% menunjukkan model cukup baik).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2025-08-27T07:36:17Z</dcterms:created>
  <dcterms:modified xsi:type="dcterms:W3CDTF">2025-08-27T07:36:17Z</dcterms:modified>
</cp:coreProperties>
</file>