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9" roundtripDataSignature="AMtx7mjCPWDzn/oijewbrA0nZM0pmQYc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45BC6D-F9D8-4EBD-AFD0-9E049A31E0B3}">
  <a:tblStyle styleId="{AF45BC6D-F9D8-4EBD-AFD0-9E049A31E0B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eb7ca6a43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eb7ca6a43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7"/>
          <p:cNvGrpSpPr/>
          <p:nvPr/>
        </p:nvGrpSpPr>
        <p:grpSpPr>
          <a:xfrm>
            <a:off x="7343003" y="3409675"/>
            <a:ext cx="1691422" cy="1732548"/>
            <a:chOff x="7343003" y="3409675"/>
            <a:chExt cx="1691422" cy="1732548"/>
          </a:xfrm>
        </p:grpSpPr>
        <p:grpSp>
          <p:nvGrpSpPr>
            <p:cNvPr id="11" name="Google Shape;11;p27"/>
            <p:cNvGrpSpPr/>
            <p:nvPr/>
          </p:nvGrpSpPr>
          <p:grpSpPr>
            <a:xfrm>
              <a:off x="7343003" y="4453711"/>
              <a:ext cx="316800" cy="688512"/>
              <a:chOff x="7343003" y="4453711"/>
              <a:chExt cx="316800" cy="688512"/>
            </a:xfrm>
          </p:grpSpPr>
          <p:sp>
            <p:nvSpPr>
              <p:cNvPr id="12" name="Google Shape;12;p27"/>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7"/>
            <p:cNvGrpSpPr/>
            <p:nvPr/>
          </p:nvGrpSpPr>
          <p:grpSpPr>
            <a:xfrm>
              <a:off x="7801210" y="4105700"/>
              <a:ext cx="316800" cy="1036523"/>
              <a:chOff x="7801210" y="4105700"/>
              <a:chExt cx="316800" cy="1036523"/>
            </a:xfrm>
          </p:grpSpPr>
          <p:sp>
            <p:nvSpPr>
              <p:cNvPr id="15" name="Google Shape;15;p27"/>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7"/>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7"/>
            <p:cNvGrpSpPr/>
            <p:nvPr/>
          </p:nvGrpSpPr>
          <p:grpSpPr>
            <a:xfrm>
              <a:off x="8259418" y="3757688"/>
              <a:ext cx="316800" cy="1384535"/>
              <a:chOff x="8259418" y="3757688"/>
              <a:chExt cx="316800" cy="1384535"/>
            </a:xfrm>
          </p:grpSpPr>
          <p:sp>
            <p:nvSpPr>
              <p:cNvPr id="19" name="Google Shape;19;p27"/>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7"/>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7"/>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7"/>
            <p:cNvGrpSpPr/>
            <p:nvPr/>
          </p:nvGrpSpPr>
          <p:grpSpPr>
            <a:xfrm>
              <a:off x="8717625" y="3409675"/>
              <a:ext cx="316800" cy="1732548"/>
              <a:chOff x="8717625" y="3409675"/>
              <a:chExt cx="316800" cy="1732548"/>
            </a:xfrm>
          </p:grpSpPr>
          <p:sp>
            <p:nvSpPr>
              <p:cNvPr id="24" name="Google Shape;24;p27"/>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7"/>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7"/>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7"/>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7"/>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7"/>
          <p:cNvGrpSpPr/>
          <p:nvPr/>
        </p:nvGrpSpPr>
        <p:grpSpPr>
          <a:xfrm>
            <a:off x="5043503" y="0"/>
            <a:ext cx="3814072" cy="3839102"/>
            <a:chOff x="5043503" y="0"/>
            <a:chExt cx="3814072" cy="3839102"/>
          </a:xfrm>
        </p:grpSpPr>
        <p:sp>
          <p:nvSpPr>
            <p:cNvPr id="30" name="Google Shape;30;p27"/>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7"/>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7"/>
            <p:cNvGrpSpPr/>
            <p:nvPr/>
          </p:nvGrpSpPr>
          <p:grpSpPr>
            <a:xfrm>
              <a:off x="7647812" y="2704283"/>
              <a:ext cx="635219" cy="635219"/>
              <a:chOff x="6725724" y="2701260"/>
              <a:chExt cx="1208101" cy="1208100"/>
            </a:xfrm>
          </p:grpSpPr>
          <p:sp>
            <p:nvSpPr>
              <p:cNvPr id="33" name="Google Shape;33;p27"/>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7"/>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7"/>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7"/>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7"/>
            <p:cNvGrpSpPr/>
            <p:nvPr/>
          </p:nvGrpSpPr>
          <p:grpSpPr>
            <a:xfrm>
              <a:off x="7952720" y="179238"/>
              <a:ext cx="873165" cy="873003"/>
              <a:chOff x="7754428" y="208725"/>
              <a:chExt cx="541800" cy="541800"/>
            </a:xfrm>
          </p:grpSpPr>
          <p:sp>
            <p:nvSpPr>
              <p:cNvPr id="38" name="Google Shape;38;p27"/>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7"/>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7"/>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7"/>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7"/>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7"/>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7"/>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7"/>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7"/>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36"/>
          <p:cNvGrpSpPr/>
          <p:nvPr/>
        </p:nvGrpSpPr>
        <p:grpSpPr>
          <a:xfrm>
            <a:off x="52" y="4099200"/>
            <a:ext cx="9144036" cy="1044300"/>
            <a:chOff x="52" y="4099200"/>
            <a:chExt cx="9144036" cy="1044300"/>
          </a:xfrm>
        </p:grpSpPr>
        <p:grpSp>
          <p:nvGrpSpPr>
            <p:cNvPr id="143" name="Google Shape;143;p36"/>
            <p:cNvGrpSpPr/>
            <p:nvPr/>
          </p:nvGrpSpPr>
          <p:grpSpPr>
            <a:xfrm>
              <a:off x="52" y="4309200"/>
              <a:ext cx="231622" cy="834300"/>
              <a:chOff x="2688737" y="4301380"/>
              <a:chExt cx="231900" cy="834300"/>
            </a:xfrm>
          </p:grpSpPr>
          <p:sp>
            <p:nvSpPr>
              <p:cNvPr id="144" name="Google Shape;144;p3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6"/>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36"/>
            <p:cNvGrpSpPr/>
            <p:nvPr/>
          </p:nvGrpSpPr>
          <p:grpSpPr>
            <a:xfrm>
              <a:off x="371406" y="4099200"/>
              <a:ext cx="231622" cy="1044300"/>
              <a:chOff x="2688737" y="4091380"/>
              <a:chExt cx="231900" cy="1044300"/>
            </a:xfrm>
          </p:grpSpPr>
          <p:sp>
            <p:nvSpPr>
              <p:cNvPr id="149" name="Google Shape;149;p3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6"/>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6"/>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36"/>
            <p:cNvGrpSpPr/>
            <p:nvPr/>
          </p:nvGrpSpPr>
          <p:grpSpPr>
            <a:xfrm>
              <a:off x="742761" y="4309200"/>
              <a:ext cx="231622" cy="834300"/>
              <a:chOff x="2688737" y="4301380"/>
              <a:chExt cx="231900" cy="834300"/>
            </a:xfrm>
          </p:grpSpPr>
          <p:sp>
            <p:nvSpPr>
              <p:cNvPr id="155" name="Google Shape;155;p3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6"/>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36"/>
            <p:cNvGrpSpPr/>
            <p:nvPr/>
          </p:nvGrpSpPr>
          <p:grpSpPr>
            <a:xfrm>
              <a:off x="1114115" y="4518900"/>
              <a:ext cx="231622" cy="624600"/>
              <a:chOff x="2688737" y="4511080"/>
              <a:chExt cx="231900" cy="624600"/>
            </a:xfrm>
          </p:grpSpPr>
          <p:sp>
            <p:nvSpPr>
              <p:cNvPr id="160" name="Google Shape;160;p3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36"/>
            <p:cNvGrpSpPr/>
            <p:nvPr/>
          </p:nvGrpSpPr>
          <p:grpSpPr>
            <a:xfrm>
              <a:off x="1856753" y="4099200"/>
              <a:ext cx="231600" cy="1044300"/>
              <a:chOff x="1856753" y="4099200"/>
              <a:chExt cx="231600" cy="1044300"/>
            </a:xfrm>
          </p:grpSpPr>
          <p:sp>
            <p:nvSpPr>
              <p:cNvPr id="164" name="Google Shape;164;p36"/>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6"/>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6"/>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6"/>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6"/>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36"/>
            <p:cNvGrpSpPr/>
            <p:nvPr/>
          </p:nvGrpSpPr>
          <p:grpSpPr>
            <a:xfrm>
              <a:off x="2228107" y="4309200"/>
              <a:ext cx="231600" cy="834300"/>
              <a:chOff x="2228107" y="4309200"/>
              <a:chExt cx="231600" cy="834300"/>
            </a:xfrm>
          </p:grpSpPr>
          <p:sp>
            <p:nvSpPr>
              <p:cNvPr id="170" name="Google Shape;170;p36"/>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6"/>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6"/>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6"/>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36"/>
            <p:cNvGrpSpPr/>
            <p:nvPr/>
          </p:nvGrpSpPr>
          <p:grpSpPr>
            <a:xfrm>
              <a:off x="2599462" y="4518900"/>
              <a:ext cx="231600" cy="624600"/>
              <a:chOff x="2599462" y="4518900"/>
              <a:chExt cx="231600" cy="624600"/>
            </a:xfrm>
          </p:grpSpPr>
          <p:sp>
            <p:nvSpPr>
              <p:cNvPr id="175" name="Google Shape;175;p36"/>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6"/>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6"/>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36"/>
            <p:cNvGrpSpPr/>
            <p:nvPr/>
          </p:nvGrpSpPr>
          <p:grpSpPr>
            <a:xfrm>
              <a:off x="3342171" y="4099200"/>
              <a:ext cx="231600" cy="1044300"/>
              <a:chOff x="3342171" y="4099200"/>
              <a:chExt cx="231600" cy="1044300"/>
            </a:xfrm>
          </p:grpSpPr>
          <p:sp>
            <p:nvSpPr>
              <p:cNvPr id="179" name="Google Shape;179;p36"/>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6"/>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6"/>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6"/>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6"/>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6"/>
            <p:cNvGrpSpPr/>
            <p:nvPr/>
          </p:nvGrpSpPr>
          <p:grpSpPr>
            <a:xfrm>
              <a:off x="3713525" y="4309200"/>
              <a:ext cx="231600" cy="834300"/>
              <a:chOff x="3713525" y="4309200"/>
              <a:chExt cx="231600" cy="834300"/>
            </a:xfrm>
          </p:grpSpPr>
          <p:sp>
            <p:nvSpPr>
              <p:cNvPr id="185" name="Google Shape;185;p36"/>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6"/>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6"/>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6"/>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36"/>
            <p:cNvGrpSpPr/>
            <p:nvPr/>
          </p:nvGrpSpPr>
          <p:grpSpPr>
            <a:xfrm>
              <a:off x="1485398" y="4309200"/>
              <a:ext cx="231600" cy="834300"/>
              <a:chOff x="1485398" y="4309200"/>
              <a:chExt cx="231600" cy="834300"/>
            </a:xfrm>
          </p:grpSpPr>
          <p:sp>
            <p:nvSpPr>
              <p:cNvPr id="190" name="Google Shape;190;p36"/>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6"/>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6"/>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6"/>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36"/>
            <p:cNvGrpSpPr/>
            <p:nvPr/>
          </p:nvGrpSpPr>
          <p:grpSpPr>
            <a:xfrm>
              <a:off x="4084879" y="4518900"/>
              <a:ext cx="231600" cy="624600"/>
              <a:chOff x="4084879" y="4518900"/>
              <a:chExt cx="231600" cy="624600"/>
            </a:xfrm>
          </p:grpSpPr>
          <p:sp>
            <p:nvSpPr>
              <p:cNvPr id="195" name="Google Shape;195;p36"/>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6"/>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6"/>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36"/>
            <p:cNvGrpSpPr/>
            <p:nvPr/>
          </p:nvGrpSpPr>
          <p:grpSpPr>
            <a:xfrm>
              <a:off x="2970816" y="4309200"/>
              <a:ext cx="231600" cy="834300"/>
              <a:chOff x="2970816" y="4309200"/>
              <a:chExt cx="231600" cy="834300"/>
            </a:xfrm>
          </p:grpSpPr>
          <p:sp>
            <p:nvSpPr>
              <p:cNvPr id="199" name="Google Shape;199;p36"/>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6"/>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6"/>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6"/>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36"/>
            <p:cNvGrpSpPr/>
            <p:nvPr/>
          </p:nvGrpSpPr>
          <p:grpSpPr>
            <a:xfrm>
              <a:off x="4456234" y="4309200"/>
              <a:ext cx="231600" cy="834300"/>
              <a:chOff x="4456234" y="4309200"/>
              <a:chExt cx="231600" cy="834300"/>
            </a:xfrm>
          </p:grpSpPr>
          <p:sp>
            <p:nvSpPr>
              <p:cNvPr id="204" name="Google Shape;204;p36"/>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6"/>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6"/>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6"/>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36"/>
            <p:cNvGrpSpPr/>
            <p:nvPr/>
          </p:nvGrpSpPr>
          <p:grpSpPr>
            <a:xfrm>
              <a:off x="4827588" y="4099200"/>
              <a:ext cx="231600" cy="1044300"/>
              <a:chOff x="4827588" y="4099200"/>
              <a:chExt cx="231600" cy="1044300"/>
            </a:xfrm>
          </p:grpSpPr>
          <p:sp>
            <p:nvSpPr>
              <p:cNvPr id="209" name="Google Shape;209;p36"/>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6"/>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6"/>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6"/>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6"/>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36"/>
            <p:cNvGrpSpPr/>
            <p:nvPr/>
          </p:nvGrpSpPr>
          <p:grpSpPr>
            <a:xfrm>
              <a:off x="5198943" y="4309200"/>
              <a:ext cx="231600" cy="834300"/>
              <a:chOff x="5198943" y="4309200"/>
              <a:chExt cx="231600" cy="834300"/>
            </a:xfrm>
          </p:grpSpPr>
          <p:sp>
            <p:nvSpPr>
              <p:cNvPr id="215" name="Google Shape;215;p36"/>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6"/>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6"/>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6"/>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36"/>
            <p:cNvGrpSpPr/>
            <p:nvPr/>
          </p:nvGrpSpPr>
          <p:grpSpPr>
            <a:xfrm>
              <a:off x="5570297" y="4518900"/>
              <a:ext cx="231600" cy="624600"/>
              <a:chOff x="5570297" y="4518900"/>
              <a:chExt cx="231600" cy="624600"/>
            </a:xfrm>
          </p:grpSpPr>
          <p:sp>
            <p:nvSpPr>
              <p:cNvPr id="220" name="Google Shape;220;p36"/>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6"/>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6"/>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36"/>
            <p:cNvGrpSpPr/>
            <p:nvPr/>
          </p:nvGrpSpPr>
          <p:grpSpPr>
            <a:xfrm>
              <a:off x="5941652" y="4309200"/>
              <a:ext cx="231600" cy="834300"/>
              <a:chOff x="5941652" y="4309200"/>
              <a:chExt cx="231600" cy="834300"/>
            </a:xfrm>
          </p:grpSpPr>
          <p:sp>
            <p:nvSpPr>
              <p:cNvPr id="224" name="Google Shape;224;p36"/>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6"/>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6"/>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6"/>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36"/>
            <p:cNvGrpSpPr/>
            <p:nvPr/>
          </p:nvGrpSpPr>
          <p:grpSpPr>
            <a:xfrm>
              <a:off x="6313006" y="4099200"/>
              <a:ext cx="231600" cy="1044300"/>
              <a:chOff x="6313006" y="4099200"/>
              <a:chExt cx="231600" cy="1044300"/>
            </a:xfrm>
          </p:grpSpPr>
          <p:sp>
            <p:nvSpPr>
              <p:cNvPr id="229" name="Google Shape;229;p36"/>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6"/>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6"/>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6"/>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6"/>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36"/>
            <p:cNvGrpSpPr/>
            <p:nvPr/>
          </p:nvGrpSpPr>
          <p:grpSpPr>
            <a:xfrm>
              <a:off x="6684361" y="4309200"/>
              <a:ext cx="231600" cy="834300"/>
              <a:chOff x="6684361" y="4309200"/>
              <a:chExt cx="231600" cy="834300"/>
            </a:xfrm>
          </p:grpSpPr>
          <p:sp>
            <p:nvSpPr>
              <p:cNvPr id="235" name="Google Shape;235;p36"/>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6"/>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6"/>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6"/>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36"/>
            <p:cNvGrpSpPr/>
            <p:nvPr/>
          </p:nvGrpSpPr>
          <p:grpSpPr>
            <a:xfrm>
              <a:off x="7055715" y="4518900"/>
              <a:ext cx="231600" cy="624600"/>
              <a:chOff x="7055715" y="4518900"/>
              <a:chExt cx="231600" cy="624600"/>
            </a:xfrm>
          </p:grpSpPr>
          <p:sp>
            <p:nvSpPr>
              <p:cNvPr id="240" name="Google Shape;240;p36"/>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6"/>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6"/>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36"/>
            <p:cNvGrpSpPr/>
            <p:nvPr/>
          </p:nvGrpSpPr>
          <p:grpSpPr>
            <a:xfrm>
              <a:off x="7798424" y="4099200"/>
              <a:ext cx="231600" cy="1044300"/>
              <a:chOff x="7798424" y="4099200"/>
              <a:chExt cx="231600" cy="1044300"/>
            </a:xfrm>
          </p:grpSpPr>
          <p:sp>
            <p:nvSpPr>
              <p:cNvPr id="244" name="Google Shape;244;p36"/>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6"/>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6"/>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6"/>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6"/>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36"/>
            <p:cNvGrpSpPr/>
            <p:nvPr/>
          </p:nvGrpSpPr>
          <p:grpSpPr>
            <a:xfrm>
              <a:off x="8169779" y="4309200"/>
              <a:ext cx="231600" cy="834300"/>
              <a:chOff x="8169779" y="4309200"/>
              <a:chExt cx="231600" cy="834300"/>
            </a:xfrm>
          </p:grpSpPr>
          <p:sp>
            <p:nvSpPr>
              <p:cNvPr id="250" name="Google Shape;250;p36"/>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6"/>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6"/>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6"/>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36"/>
            <p:cNvGrpSpPr/>
            <p:nvPr/>
          </p:nvGrpSpPr>
          <p:grpSpPr>
            <a:xfrm>
              <a:off x="7427070" y="4309200"/>
              <a:ext cx="231600" cy="834300"/>
              <a:chOff x="7427070" y="4309200"/>
              <a:chExt cx="231600" cy="834300"/>
            </a:xfrm>
          </p:grpSpPr>
          <p:sp>
            <p:nvSpPr>
              <p:cNvPr id="255" name="Google Shape;255;p36"/>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6"/>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6"/>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6"/>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36"/>
            <p:cNvGrpSpPr/>
            <p:nvPr/>
          </p:nvGrpSpPr>
          <p:grpSpPr>
            <a:xfrm>
              <a:off x="8541133" y="4518900"/>
              <a:ext cx="231600" cy="624600"/>
              <a:chOff x="8541133" y="4518900"/>
              <a:chExt cx="231600" cy="624600"/>
            </a:xfrm>
          </p:grpSpPr>
          <p:sp>
            <p:nvSpPr>
              <p:cNvPr id="260" name="Google Shape;260;p36"/>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6"/>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6"/>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6"/>
            <p:cNvGrpSpPr/>
            <p:nvPr/>
          </p:nvGrpSpPr>
          <p:grpSpPr>
            <a:xfrm>
              <a:off x="8912488" y="4309200"/>
              <a:ext cx="231600" cy="834300"/>
              <a:chOff x="8912488" y="4309200"/>
              <a:chExt cx="231600" cy="834300"/>
            </a:xfrm>
          </p:grpSpPr>
          <p:sp>
            <p:nvSpPr>
              <p:cNvPr id="264" name="Google Shape;264;p36"/>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6"/>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6"/>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6"/>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36"/>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36"/>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3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3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28"/>
          <p:cNvGrpSpPr/>
          <p:nvPr/>
        </p:nvGrpSpPr>
        <p:grpSpPr>
          <a:xfrm>
            <a:off x="625966" y="299376"/>
            <a:ext cx="999312" cy="999312"/>
            <a:chOff x="348199" y="179450"/>
            <a:chExt cx="1116300" cy="1116300"/>
          </a:xfrm>
        </p:grpSpPr>
        <p:sp>
          <p:nvSpPr>
            <p:cNvPr id="51" name="Google Shape;51;p2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2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2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2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29"/>
          <p:cNvGrpSpPr/>
          <p:nvPr/>
        </p:nvGrpSpPr>
        <p:grpSpPr>
          <a:xfrm>
            <a:off x="146769" y="3406"/>
            <a:ext cx="1233214" cy="1384535"/>
            <a:chOff x="146769" y="3406"/>
            <a:chExt cx="1233214" cy="1384535"/>
          </a:xfrm>
        </p:grpSpPr>
        <p:grpSp>
          <p:nvGrpSpPr>
            <p:cNvPr id="58" name="Google Shape;58;p29"/>
            <p:cNvGrpSpPr/>
            <p:nvPr/>
          </p:nvGrpSpPr>
          <p:grpSpPr>
            <a:xfrm>
              <a:off x="1063183" y="3406"/>
              <a:ext cx="316800" cy="688513"/>
              <a:chOff x="1063183" y="3406"/>
              <a:chExt cx="316800" cy="688513"/>
            </a:xfrm>
          </p:grpSpPr>
          <p:sp>
            <p:nvSpPr>
              <p:cNvPr id="59" name="Google Shape;59;p29"/>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9"/>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9"/>
            <p:cNvGrpSpPr/>
            <p:nvPr/>
          </p:nvGrpSpPr>
          <p:grpSpPr>
            <a:xfrm>
              <a:off x="604976" y="3406"/>
              <a:ext cx="316800" cy="1036524"/>
              <a:chOff x="604976" y="3406"/>
              <a:chExt cx="316800" cy="1036524"/>
            </a:xfrm>
          </p:grpSpPr>
          <p:sp>
            <p:nvSpPr>
              <p:cNvPr id="62" name="Google Shape;62;p29"/>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9"/>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9"/>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29"/>
            <p:cNvGrpSpPr/>
            <p:nvPr/>
          </p:nvGrpSpPr>
          <p:grpSpPr>
            <a:xfrm>
              <a:off x="146769" y="3406"/>
              <a:ext cx="316800" cy="1384535"/>
              <a:chOff x="146769" y="3406"/>
              <a:chExt cx="316800" cy="1384535"/>
            </a:xfrm>
          </p:grpSpPr>
          <p:sp>
            <p:nvSpPr>
              <p:cNvPr id="66" name="Google Shape;66;p29"/>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9"/>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9"/>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9"/>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29"/>
          <p:cNvGrpSpPr/>
          <p:nvPr/>
        </p:nvGrpSpPr>
        <p:grpSpPr>
          <a:xfrm>
            <a:off x="6775084" y="2904008"/>
            <a:ext cx="2186147" cy="2239500"/>
            <a:chOff x="6775084" y="2904008"/>
            <a:chExt cx="2186147" cy="2239500"/>
          </a:xfrm>
        </p:grpSpPr>
        <p:grpSp>
          <p:nvGrpSpPr>
            <p:cNvPr id="71" name="Google Shape;71;p29"/>
            <p:cNvGrpSpPr/>
            <p:nvPr/>
          </p:nvGrpSpPr>
          <p:grpSpPr>
            <a:xfrm>
              <a:off x="6775084" y="4253708"/>
              <a:ext cx="409500" cy="889800"/>
              <a:chOff x="6775084" y="4253708"/>
              <a:chExt cx="409500" cy="889800"/>
            </a:xfrm>
          </p:grpSpPr>
          <p:sp>
            <p:nvSpPr>
              <p:cNvPr id="72" name="Google Shape;72;p29"/>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9"/>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29"/>
            <p:cNvGrpSpPr/>
            <p:nvPr/>
          </p:nvGrpSpPr>
          <p:grpSpPr>
            <a:xfrm>
              <a:off x="7367299" y="3804008"/>
              <a:ext cx="409500" cy="1339500"/>
              <a:chOff x="7367299" y="3804008"/>
              <a:chExt cx="409500" cy="1339500"/>
            </a:xfrm>
          </p:grpSpPr>
          <p:sp>
            <p:nvSpPr>
              <p:cNvPr id="75" name="Google Shape;75;p29"/>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9"/>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9"/>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29"/>
            <p:cNvGrpSpPr/>
            <p:nvPr/>
          </p:nvGrpSpPr>
          <p:grpSpPr>
            <a:xfrm>
              <a:off x="7959516" y="3354008"/>
              <a:ext cx="409500" cy="1789500"/>
              <a:chOff x="7959516" y="3354008"/>
              <a:chExt cx="409500" cy="1789500"/>
            </a:xfrm>
          </p:grpSpPr>
          <p:sp>
            <p:nvSpPr>
              <p:cNvPr id="79" name="Google Shape;79;p29"/>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9"/>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9"/>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9"/>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29"/>
            <p:cNvGrpSpPr/>
            <p:nvPr/>
          </p:nvGrpSpPr>
          <p:grpSpPr>
            <a:xfrm>
              <a:off x="8551731" y="2904008"/>
              <a:ext cx="409500" cy="2239500"/>
              <a:chOff x="8551731" y="2904008"/>
              <a:chExt cx="409500" cy="2239500"/>
            </a:xfrm>
          </p:grpSpPr>
          <p:sp>
            <p:nvSpPr>
              <p:cNvPr id="84" name="Google Shape;84;p29"/>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9"/>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9"/>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9"/>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9"/>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29"/>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30"/>
          <p:cNvGrpSpPr/>
          <p:nvPr/>
        </p:nvGrpSpPr>
        <p:grpSpPr>
          <a:xfrm>
            <a:off x="625966" y="299376"/>
            <a:ext cx="999312" cy="999312"/>
            <a:chOff x="348199" y="179450"/>
            <a:chExt cx="1116300" cy="1116300"/>
          </a:xfrm>
        </p:grpSpPr>
        <p:sp>
          <p:nvSpPr>
            <p:cNvPr id="93" name="Google Shape;93;p3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30"/>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30"/>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31"/>
          <p:cNvGrpSpPr/>
          <p:nvPr/>
        </p:nvGrpSpPr>
        <p:grpSpPr>
          <a:xfrm>
            <a:off x="625966" y="299376"/>
            <a:ext cx="999312" cy="999312"/>
            <a:chOff x="348199" y="179450"/>
            <a:chExt cx="1116300" cy="1116300"/>
          </a:xfrm>
        </p:grpSpPr>
        <p:sp>
          <p:nvSpPr>
            <p:cNvPr id="101" name="Google Shape;101;p3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32"/>
          <p:cNvGrpSpPr/>
          <p:nvPr/>
        </p:nvGrpSpPr>
        <p:grpSpPr>
          <a:xfrm>
            <a:off x="625966" y="299376"/>
            <a:ext cx="999312" cy="999312"/>
            <a:chOff x="348199" y="179450"/>
            <a:chExt cx="1116300" cy="1116300"/>
          </a:xfrm>
        </p:grpSpPr>
        <p:sp>
          <p:nvSpPr>
            <p:cNvPr id="107" name="Google Shape;107;p3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32"/>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32"/>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3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33"/>
          <p:cNvGrpSpPr/>
          <p:nvPr/>
        </p:nvGrpSpPr>
        <p:grpSpPr>
          <a:xfrm>
            <a:off x="6866714" y="1255"/>
            <a:ext cx="2267380" cy="2601741"/>
            <a:chOff x="6790514" y="1255"/>
            <a:chExt cx="2267380" cy="2601741"/>
          </a:xfrm>
        </p:grpSpPr>
        <p:grpSp>
          <p:nvGrpSpPr>
            <p:cNvPr id="114" name="Google Shape;114;p33"/>
            <p:cNvGrpSpPr/>
            <p:nvPr/>
          </p:nvGrpSpPr>
          <p:grpSpPr>
            <a:xfrm>
              <a:off x="7067536" y="1255"/>
              <a:ext cx="1990358" cy="1990303"/>
              <a:chOff x="7067536" y="1255"/>
              <a:chExt cx="1990358" cy="1990303"/>
            </a:xfrm>
          </p:grpSpPr>
          <p:sp>
            <p:nvSpPr>
              <p:cNvPr id="115" name="Google Shape;115;p33"/>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3"/>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3"/>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33"/>
            <p:cNvGrpSpPr/>
            <p:nvPr/>
          </p:nvGrpSpPr>
          <p:grpSpPr>
            <a:xfrm>
              <a:off x="8207126" y="1807997"/>
              <a:ext cx="795000" cy="795000"/>
              <a:chOff x="8207126" y="1807997"/>
              <a:chExt cx="795000" cy="795000"/>
            </a:xfrm>
          </p:grpSpPr>
          <p:sp>
            <p:nvSpPr>
              <p:cNvPr id="119" name="Google Shape;119;p33"/>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3"/>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3"/>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33"/>
            <p:cNvGrpSpPr/>
            <p:nvPr/>
          </p:nvGrpSpPr>
          <p:grpSpPr>
            <a:xfrm>
              <a:off x="6790514" y="118857"/>
              <a:ext cx="548700" cy="548700"/>
              <a:chOff x="6790514" y="118857"/>
              <a:chExt cx="548700" cy="548700"/>
            </a:xfrm>
          </p:grpSpPr>
          <p:sp>
            <p:nvSpPr>
              <p:cNvPr id="123" name="Google Shape;123;p33"/>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3"/>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33"/>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3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34"/>
          <p:cNvGrpSpPr/>
          <p:nvPr/>
        </p:nvGrpSpPr>
        <p:grpSpPr>
          <a:xfrm>
            <a:off x="625966" y="299376"/>
            <a:ext cx="999312" cy="999312"/>
            <a:chOff x="348199" y="179450"/>
            <a:chExt cx="1116300" cy="1116300"/>
          </a:xfrm>
        </p:grpSpPr>
        <p:sp>
          <p:nvSpPr>
            <p:cNvPr id="129" name="Google Shape;129;p3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34"/>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34"/>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34"/>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3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35"/>
          <p:cNvGrpSpPr/>
          <p:nvPr/>
        </p:nvGrpSpPr>
        <p:grpSpPr>
          <a:xfrm>
            <a:off x="713373" y="3847119"/>
            <a:ext cx="825392" cy="825392"/>
            <a:chOff x="348199" y="179450"/>
            <a:chExt cx="1116300" cy="1116300"/>
          </a:xfrm>
        </p:grpSpPr>
        <p:sp>
          <p:nvSpPr>
            <p:cNvPr id="137" name="Google Shape;137;p3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35"/>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3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imieta/EvolveProgram-PythonDataAanlysis/tree/987a51aff185124ffef883a5e0c1b19c8bb12b4c/Session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python.org/3/library/os.html"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github.com/kimieta/EvolveProgram-PythonDataAanlysis/blob/ca6fbb06dffd9a502f90c9a29c5994cfd7e4b568/Session1/session1.ipynb" TargetMode="External"/><Relationship Id="rId4" Type="http://schemas.openxmlformats.org/officeDocument/2006/relationships/hyperlink" Target="https://github.com/kimieta/EvolveProgram-PythonDataAanlysis/blob/ca6fbb06dffd9a502f90c9a29c5994cfd7e4b568/Session1/Data%20Analysis%201.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GB"/>
              <a:t>Data Analysis 1 (Python)</a:t>
            </a:r>
            <a:endParaRPr/>
          </a:p>
        </p:txBody>
      </p:sp>
      <p:sp>
        <p:nvSpPr>
          <p:cNvPr id="278" name="Google Shape;278;p1"/>
          <p:cNvSpPr txBox="1"/>
          <p:nvPr>
            <p:ph idx="1" type="subTitle"/>
          </p:nvPr>
        </p:nvSpPr>
        <p:spPr>
          <a:xfrm>
            <a:off x="824000" y="3596300"/>
            <a:ext cx="4459800" cy="985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SzPct val="136752"/>
              <a:buNone/>
            </a:pPr>
            <a:r>
              <a:rPr b="1" lang="en-GB" sz="3600">
                <a:latin typeface="Maven Pro"/>
                <a:ea typeface="Maven Pro"/>
                <a:cs typeface="Maven Pro"/>
                <a:sym typeface="Maven Pro"/>
              </a:rPr>
              <a:t>Reading files, summarising and describing data,</a:t>
            </a:r>
            <a:br>
              <a:rPr b="1" lang="en-GB" sz="3600">
                <a:latin typeface="Maven Pro"/>
                <a:ea typeface="Maven Pro"/>
                <a:cs typeface="Maven Pro"/>
                <a:sym typeface="Maven Pro"/>
              </a:rPr>
            </a:br>
            <a:r>
              <a:rPr b="1" lang="en-GB" sz="3600">
                <a:latin typeface="Maven Pro"/>
                <a:ea typeface="Maven Pro"/>
                <a:cs typeface="Maven Pro"/>
                <a:sym typeface="Maven Pro"/>
              </a:rPr>
              <a:t>Correlation and covariance </a:t>
            </a:r>
            <a:endParaRPr b="1" sz="3600">
              <a:latin typeface="Maven Pro"/>
              <a:ea typeface="Maven Pro"/>
              <a:cs typeface="Maven Pro"/>
              <a:sym typeface="Maven Pro"/>
            </a:endParaRPr>
          </a:p>
          <a:p>
            <a:pPr indent="0" lvl="0" marL="0" rtl="0" algn="l">
              <a:lnSpc>
                <a:spcPct val="100000"/>
              </a:lnSpc>
              <a:spcBef>
                <a:spcPts val="0"/>
              </a:spcBef>
              <a:spcAft>
                <a:spcPts val="0"/>
              </a:spcAft>
              <a:buSzPct val="136752"/>
              <a:buNone/>
            </a:pPr>
            <a:r>
              <a:t/>
            </a:r>
            <a:endParaRPr b="1" sz="3600">
              <a:latin typeface="Maven Pro"/>
              <a:ea typeface="Maven Pro"/>
              <a:cs typeface="Maven Pro"/>
              <a:sym typeface="Maven Pro"/>
            </a:endParaRPr>
          </a:p>
          <a:p>
            <a:pPr indent="0" lvl="0" marL="0" rtl="0" algn="l">
              <a:lnSpc>
                <a:spcPct val="100000"/>
              </a:lnSpc>
              <a:spcBef>
                <a:spcPts val="0"/>
              </a:spcBef>
              <a:spcAft>
                <a:spcPts val="0"/>
              </a:spcAft>
              <a:buSzPct val="136752"/>
              <a:buNone/>
            </a:pPr>
            <a:r>
              <a:rPr lang="en-GB" sz="3600">
                <a:latin typeface="Maven Pro"/>
                <a:ea typeface="Maven Pro"/>
                <a:cs typeface="Maven Pro"/>
                <a:sym typeface="Maven Pro"/>
              </a:rPr>
              <a:t>Files inc. in: </a:t>
            </a:r>
            <a:r>
              <a:rPr lang="en-GB" sz="3600" u="sng">
                <a:solidFill>
                  <a:schemeClr val="hlink"/>
                </a:solidFill>
                <a:latin typeface="Maven Pro"/>
                <a:ea typeface="Maven Pro"/>
                <a:cs typeface="Maven Pro"/>
                <a:sym typeface="Maven Pro"/>
                <a:hlinkClick r:id="rId3"/>
              </a:rPr>
              <a:t>https://github.com/kimieta/EvolveProgram-PythonDataAanlysis/tree/987a51aff185124ffef883a5e0c1b19c8bb12b4c/Session1</a:t>
            </a:r>
            <a:endParaRPr sz="3600">
              <a:latin typeface="Maven Pro"/>
              <a:ea typeface="Maven Pro"/>
              <a:cs typeface="Maven Pro"/>
              <a:sym typeface="Maven Pro"/>
            </a:endParaRPr>
          </a:p>
          <a:p>
            <a:pPr indent="0" lvl="0" marL="0" rtl="0" algn="l">
              <a:lnSpc>
                <a:spcPct val="100000"/>
              </a:lnSpc>
              <a:spcBef>
                <a:spcPts val="0"/>
              </a:spcBef>
              <a:spcAft>
                <a:spcPts val="0"/>
              </a:spcAft>
              <a:buSzPct val="136752"/>
              <a:buNone/>
            </a:pPr>
            <a:r>
              <a:t/>
            </a:r>
            <a:endParaRPr sz="3600">
              <a:latin typeface="Maven Pro"/>
              <a:ea typeface="Maven Pro"/>
              <a:cs typeface="Maven Pro"/>
              <a:sym typeface="Maven Pro"/>
            </a:endParaRPr>
          </a:p>
          <a:p>
            <a:pPr indent="0" lvl="0" marL="0" rtl="0" algn="l">
              <a:lnSpc>
                <a:spcPct val="100000"/>
              </a:lnSpc>
              <a:spcBef>
                <a:spcPts val="0"/>
              </a:spcBef>
              <a:spcAft>
                <a:spcPts val="0"/>
              </a:spcAft>
              <a:buSzPct val="136752"/>
              <a:buNone/>
            </a:pPr>
            <a:r>
              <a:t/>
            </a:r>
            <a:endParaRPr sz="36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0"/>
          <p:cNvSpPr txBox="1"/>
          <p:nvPr>
            <p:ph type="title"/>
          </p:nvPr>
        </p:nvSpPr>
        <p:spPr>
          <a:xfrm>
            <a:off x="1303800" y="598575"/>
            <a:ext cx="7030500" cy="58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en-GB" sz="1300">
                <a:latin typeface="Nunito"/>
                <a:ea typeface="Nunito"/>
                <a:cs typeface="Nunito"/>
                <a:sym typeface="Nunito"/>
              </a:rPr>
              <a:t>Method 2: </a:t>
            </a:r>
            <a:r>
              <a:rPr b="0" lang="en-GB" sz="1300">
                <a:latin typeface="Nunito"/>
                <a:ea typeface="Nunito"/>
                <a:cs typeface="Nunito"/>
                <a:sym typeface="Nunito"/>
              </a:rPr>
              <a:t>Change our working directory (useful to know)</a:t>
            </a:r>
            <a:endParaRPr b="0" sz="1300">
              <a:latin typeface="Nunito"/>
              <a:ea typeface="Nunito"/>
              <a:cs typeface="Nunito"/>
              <a:sym typeface="Nunito"/>
            </a:endParaRPr>
          </a:p>
        </p:txBody>
      </p:sp>
      <p:sp>
        <p:nvSpPr>
          <p:cNvPr id="338" name="Google Shape;338;p10"/>
          <p:cNvSpPr txBox="1"/>
          <p:nvPr>
            <p:ph idx="1" type="body"/>
          </p:nvPr>
        </p:nvSpPr>
        <p:spPr>
          <a:xfrm>
            <a:off x="1303800" y="111802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300"/>
              <a:buNone/>
            </a:pPr>
            <a:r>
              <a:rPr lang="en-GB" sz="1200"/>
              <a:t>This requires the OS package which provides easy functions that allow us to interact and get Operating System information. For more information see </a:t>
            </a:r>
            <a:r>
              <a:rPr lang="en-GB" sz="1200">
                <a:solidFill>
                  <a:schemeClr val="hlink"/>
                </a:solidFill>
                <a:uFill>
                  <a:noFill/>
                </a:uFill>
                <a:hlinkClick r:id="rId3"/>
              </a:rPr>
              <a:t>https://docs.python.org/3/library/os.html</a:t>
            </a:r>
            <a:endParaRPr sz="1200"/>
          </a:p>
          <a:p>
            <a:pPr indent="0" lvl="0" marL="0" rtl="0" algn="l">
              <a:lnSpc>
                <a:spcPct val="135714"/>
              </a:lnSpc>
              <a:spcBef>
                <a:spcPts val="0"/>
              </a:spcBef>
              <a:spcAft>
                <a:spcPts val="0"/>
              </a:spcAft>
              <a:buSzPts val="1300"/>
              <a:buNone/>
            </a:pPr>
            <a:r>
              <a:rPr lang="en-GB" sz="1200"/>
              <a:t> </a:t>
            </a:r>
            <a:endParaRPr sz="1200"/>
          </a:p>
          <a:p>
            <a:pPr indent="0" lvl="0" marL="0" rtl="0" algn="l">
              <a:lnSpc>
                <a:spcPct val="135714"/>
              </a:lnSpc>
              <a:spcBef>
                <a:spcPts val="0"/>
              </a:spcBef>
              <a:spcAft>
                <a:spcPts val="0"/>
              </a:spcAft>
              <a:buSzPts val="1300"/>
              <a:buNone/>
            </a:pPr>
            <a:r>
              <a:rPr lang="en-GB" sz="1200"/>
              <a:t>In order to find a file in a different working directory:</a:t>
            </a:r>
            <a:endParaRPr sz="1200"/>
          </a:p>
          <a:p>
            <a:pPr indent="-304800" lvl="0" marL="457200" rtl="0" algn="l">
              <a:lnSpc>
                <a:spcPct val="135714"/>
              </a:lnSpc>
              <a:spcBef>
                <a:spcPts val="0"/>
              </a:spcBef>
              <a:spcAft>
                <a:spcPts val="0"/>
              </a:spcAft>
              <a:buSzPts val="1200"/>
              <a:buChar char="●"/>
            </a:pPr>
            <a:r>
              <a:rPr lang="en-GB" sz="1200"/>
              <a:t>Check your current Working Directory</a:t>
            </a:r>
            <a:endParaRPr sz="1200"/>
          </a:p>
          <a:p>
            <a:pPr indent="-304800" lvl="0" marL="457200" rtl="0" algn="l">
              <a:lnSpc>
                <a:spcPct val="135714"/>
              </a:lnSpc>
              <a:spcBef>
                <a:spcPts val="0"/>
              </a:spcBef>
              <a:spcAft>
                <a:spcPts val="0"/>
              </a:spcAft>
              <a:buSzPts val="1200"/>
              <a:buChar char="●"/>
            </a:pPr>
            <a:r>
              <a:rPr lang="en-GB" sz="1200"/>
              <a:t>Specify the Path to the Data Folder</a:t>
            </a:r>
            <a:endParaRPr sz="1200"/>
          </a:p>
          <a:p>
            <a:pPr indent="-304800" lvl="0" marL="457200" rtl="0" algn="l">
              <a:lnSpc>
                <a:spcPct val="135714"/>
              </a:lnSpc>
              <a:spcBef>
                <a:spcPts val="0"/>
              </a:spcBef>
              <a:spcAft>
                <a:spcPts val="0"/>
              </a:spcAft>
              <a:buSzPts val="1200"/>
              <a:buChar char="●"/>
            </a:pPr>
            <a:r>
              <a:rPr lang="en-GB" sz="1200"/>
              <a:t>Read the CSV File</a:t>
            </a:r>
            <a:endParaRPr sz="950">
              <a:solidFill>
                <a:srgbClr val="CCCCCC"/>
              </a:solidFill>
              <a:highlight>
                <a:srgbClr val="1F1F1F"/>
              </a:highlight>
              <a:latin typeface="Courier New"/>
              <a:ea typeface="Courier New"/>
              <a:cs typeface="Courier New"/>
              <a:sym typeface="Courier New"/>
            </a:endParaRPr>
          </a:p>
          <a:p>
            <a:pPr indent="0" lvl="0" marL="0" rtl="0" algn="l">
              <a:lnSpc>
                <a:spcPct val="115000"/>
              </a:lnSpc>
              <a:spcBef>
                <a:spcPts val="0"/>
              </a:spcBef>
              <a:spcAft>
                <a:spcPts val="1200"/>
              </a:spcAft>
              <a:buSzPts val="1300"/>
              <a:buNone/>
            </a:pPr>
            <a:r>
              <a:t/>
            </a:r>
            <a:endParaRPr/>
          </a:p>
        </p:txBody>
      </p:sp>
      <p:pic>
        <p:nvPicPr>
          <p:cNvPr id="339" name="Google Shape;339;p10"/>
          <p:cNvPicPr preferRelativeResize="0"/>
          <p:nvPr/>
        </p:nvPicPr>
        <p:blipFill rotWithShape="1">
          <a:blip r:embed="rId4">
            <a:alphaModFix/>
          </a:blip>
          <a:srcRect b="0" l="0" r="0" t="0"/>
          <a:stretch/>
        </p:blipFill>
        <p:spPr>
          <a:xfrm>
            <a:off x="1366553" y="3199681"/>
            <a:ext cx="7149918" cy="10688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11"/>
          <p:cNvPicPr preferRelativeResize="0"/>
          <p:nvPr/>
        </p:nvPicPr>
        <p:blipFill rotWithShape="1">
          <a:blip r:embed="rId3">
            <a:alphaModFix/>
          </a:blip>
          <a:srcRect b="60924" l="0" r="0" t="0"/>
          <a:stretch/>
        </p:blipFill>
        <p:spPr>
          <a:xfrm>
            <a:off x="1213772" y="697117"/>
            <a:ext cx="7278380" cy="2669520"/>
          </a:xfrm>
          <a:prstGeom prst="rect">
            <a:avLst/>
          </a:prstGeom>
          <a:noFill/>
          <a:ln>
            <a:noFill/>
          </a:ln>
        </p:spPr>
      </p:pic>
      <p:pic>
        <p:nvPicPr>
          <p:cNvPr id="345" name="Google Shape;345;p11"/>
          <p:cNvPicPr preferRelativeResize="0"/>
          <p:nvPr/>
        </p:nvPicPr>
        <p:blipFill rotWithShape="1">
          <a:blip r:embed="rId3">
            <a:alphaModFix/>
          </a:blip>
          <a:srcRect b="0" l="0" r="0" t="79384"/>
          <a:stretch/>
        </p:blipFill>
        <p:spPr>
          <a:xfrm>
            <a:off x="1213772" y="3466225"/>
            <a:ext cx="7278380" cy="14084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Python built in datasets</a:t>
            </a:r>
            <a:endParaRPr/>
          </a:p>
        </p:txBody>
      </p:sp>
      <p:pic>
        <p:nvPicPr>
          <p:cNvPr id="351" name="Google Shape;351;p12"/>
          <p:cNvPicPr preferRelativeResize="0"/>
          <p:nvPr/>
        </p:nvPicPr>
        <p:blipFill rotWithShape="1">
          <a:blip r:embed="rId3">
            <a:alphaModFix/>
          </a:blip>
          <a:srcRect b="0" l="0" r="0" t="0"/>
          <a:stretch/>
        </p:blipFill>
        <p:spPr>
          <a:xfrm>
            <a:off x="1303800" y="1474125"/>
            <a:ext cx="6410325" cy="305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Summarising and Describing Data</a:t>
            </a:r>
            <a:endParaRPr/>
          </a:p>
        </p:txBody>
      </p:sp>
      <p:sp>
        <p:nvSpPr>
          <p:cNvPr id="357" name="Google Shape;357;p13"/>
          <p:cNvSpPr txBox="1"/>
          <p:nvPr>
            <p:ph idx="1" type="body"/>
          </p:nvPr>
        </p:nvSpPr>
        <p:spPr>
          <a:xfrm>
            <a:off x="1303800" y="1484769"/>
            <a:ext cx="7030500" cy="306493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300"/>
              <a:buNone/>
            </a:pPr>
            <a:r>
              <a:rPr lang="en-GB" sz="1200"/>
              <a:t>Descriptive statistics include:</a:t>
            </a:r>
            <a:endParaRPr sz="1200"/>
          </a:p>
          <a:p>
            <a:pPr indent="-304800" lvl="0" marL="457200" rtl="0" algn="l">
              <a:lnSpc>
                <a:spcPct val="135714"/>
              </a:lnSpc>
              <a:spcBef>
                <a:spcPts val="0"/>
              </a:spcBef>
              <a:spcAft>
                <a:spcPts val="0"/>
              </a:spcAft>
              <a:buSzPts val="1200"/>
              <a:buChar char="●"/>
            </a:pPr>
            <a:r>
              <a:rPr lang="en-GB" sz="1200"/>
              <a:t>Measures of central tendency (centre position of a distribution for a data set)</a:t>
            </a:r>
            <a:endParaRPr sz="1200"/>
          </a:p>
          <a:p>
            <a:pPr indent="-304800" lvl="1" marL="914400" rtl="0" algn="l">
              <a:lnSpc>
                <a:spcPct val="135714"/>
              </a:lnSpc>
              <a:spcBef>
                <a:spcPts val="0"/>
              </a:spcBef>
              <a:spcAft>
                <a:spcPts val="0"/>
              </a:spcAft>
              <a:buSzPts val="1200"/>
              <a:buChar char="○"/>
            </a:pPr>
            <a:r>
              <a:rPr lang="en-GB" sz="1200"/>
              <a:t>Mean</a:t>
            </a:r>
            <a:endParaRPr/>
          </a:p>
          <a:p>
            <a:pPr indent="-304800" lvl="1" marL="914400" rtl="0" algn="l">
              <a:lnSpc>
                <a:spcPct val="135714"/>
              </a:lnSpc>
              <a:spcBef>
                <a:spcPts val="0"/>
              </a:spcBef>
              <a:spcAft>
                <a:spcPts val="0"/>
              </a:spcAft>
              <a:buSzPts val="1200"/>
              <a:buChar char="○"/>
            </a:pPr>
            <a:r>
              <a:rPr lang="en-GB" sz="1200"/>
              <a:t>Median</a:t>
            </a:r>
            <a:endParaRPr/>
          </a:p>
          <a:p>
            <a:pPr indent="-304800" lvl="1" marL="914400" rtl="0" algn="l">
              <a:lnSpc>
                <a:spcPct val="135714"/>
              </a:lnSpc>
              <a:spcBef>
                <a:spcPts val="0"/>
              </a:spcBef>
              <a:spcAft>
                <a:spcPts val="0"/>
              </a:spcAft>
              <a:buSzPts val="1200"/>
              <a:buChar char="○"/>
            </a:pPr>
            <a:r>
              <a:rPr lang="en-GB" sz="1200"/>
              <a:t>Mode </a:t>
            </a:r>
            <a:endParaRPr sz="1200"/>
          </a:p>
          <a:p>
            <a:pPr indent="-304800" lvl="0" marL="457200" rtl="0" algn="l">
              <a:lnSpc>
                <a:spcPct val="135714"/>
              </a:lnSpc>
              <a:spcBef>
                <a:spcPts val="0"/>
              </a:spcBef>
              <a:spcAft>
                <a:spcPts val="0"/>
              </a:spcAft>
              <a:buSzPts val="1200"/>
              <a:buChar char="●"/>
            </a:pPr>
            <a:r>
              <a:rPr lang="en-GB" sz="1200"/>
              <a:t>Measures of variability or dispersion (spread of distribution)</a:t>
            </a:r>
            <a:endParaRPr sz="1200"/>
          </a:p>
          <a:p>
            <a:pPr indent="-304800" lvl="1" marL="914400" rtl="0" algn="l">
              <a:lnSpc>
                <a:spcPct val="135714"/>
              </a:lnSpc>
              <a:spcBef>
                <a:spcPts val="0"/>
              </a:spcBef>
              <a:spcAft>
                <a:spcPts val="0"/>
              </a:spcAft>
              <a:buSzPts val="1200"/>
              <a:buChar char="●"/>
            </a:pPr>
            <a:r>
              <a:rPr lang="en-GB" sz="1200"/>
              <a:t>Variance or standard deviation</a:t>
            </a:r>
            <a:endParaRPr/>
          </a:p>
          <a:p>
            <a:pPr indent="-304800" lvl="1" marL="914400" rtl="0" algn="l">
              <a:lnSpc>
                <a:spcPct val="135714"/>
              </a:lnSpc>
              <a:spcBef>
                <a:spcPts val="0"/>
              </a:spcBef>
              <a:spcAft>
                <a:spcPts val="0"/>
              </a:spcAft>
              <a:buSzPts val="1200"/>
              <a:buChar char="●"/>
            </a:pPr>
            <a:r>
              <a:rPr lang="en-GB" sz="1200"/>
              <a:t>coefficient of variation</a:t>
            </a:r>
            <a:endParaRPr/>
          </a:p>
          <a:p>
            <a:pPr indent="-304800" lvl="1" marL="914400" rtl="0" algn="l">
              <a:lnSpc>
                <a:spcPct val="135714"/>
              </a:lnSpc>
              <a:spcBef>
                <a:spcPts val="0"/>
              </a:spcBef>
              <a:spcAft>
                <a:spcPts val="0"/>
              </a:spcAft>
              <a:buSzPts val="1200"/>
              <a:buChar char="●"/>
            </a:pPr>
            <a:r>
              <a:rPr lang="en-GB" sz="1200"/>
              <a:t>minimum and maximum values</a:t>
            </a:r>
            <a:endParaRPr/>
          </a:p>
          <a:p>
            <a:pPr indent="-304800" lvl="1" marL="914400" rtl="0" algn="l">
              <a:lnSpc>
                <a:spcPct val="135714"/>
              </a:lnSpc>
              <a:spcBef>
                <a:spcPts val="0"/>
              </a:spcBef>
              <a:spcAft>
                <a:spcPts val="0"/>
              </a:spcAft>
              <a:buSzPts val="1200"/>
              <a:buChar char="●"/>
            </a:pPr>
            <a:r>
              <a:rPr lang="en-GB" sz="1200"/>
              <a:t>IQR (Interquartile Range)</a:t>
            </a:r>
            <a:endParaRPr/>
          </a:p>
          <a:p>
            <a:pPr indent="-304800" lvl="1" marL="914400" rtl="0" algn="l">
              <a:lnSpc>
                <a:spcPct val="135714"/>
              </a:lnSpc>
              <a:spcBef>
                <a:spcPts val="0"/>
              </a:spcBef>
              <a:spcAft>
                <a:spcPts val="0"/>
              </a:spcAft>
              <a:buSzPts val="1200"/>
              <a:buChar char="●"/>
            </a:pPr>
            <a:r>
              <a:rPr lang="en-GB" sz="1200"/>
              <a:t>skewness and kurtosis</a:t>
            </a:r>
            <a:endParaRPr sz="1200">
              <a:solidFill>
                <a:srgbClr val="CCCCCC"/>
              </a:solidFill>
              <a:highlight>
                <a:srgbClr val="1F1F1F"/>
              </a:highlight>
              <a:latin typeface="Courier New"/>
              <a:ea typeface="Courier New"/>
              <a:cs typeface="Courier New"/>
              <a:sym typeface="Courier New"/>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Checking for any null values</a:t>
            </a:r>
            <a:endParaRPr/>
          </a:p>
        </p:txBody>
      </p:sp>
      <p:pic>
        <p:nvPicPr>
          <p:cNvPr id="363" name="Google Shape;363;p14"/>
          <p:cNvPicPr preferRelativeResize="0"/>
          <p:nvPr/>
        </p:nvPicPr>
        <p:blipFill rotWithShape="1">
          <a:blip r:embed="rId3">
            <a:alphaModFix/>
          </a:blip>
          <a:srcRect b="0" l="0" r="0" t="0"/>
          <a:stretch/>
        </p:blipFill>
        <p:spPr>
          <a:xfrm>
            <a:off x="1303800" y="1425668"/>
            <a:ext cx="7347141" cy="15963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Describe() function</a:t>
            </a:r>
            <a:endParaRPr/>
          </a:p>
        </p:txBody>
      </p:sp>
      <p:pic>
        <p:nvPicPr>
          <p:cNvPr id="369" name="Google Shape;369;p15"/>
          <p:cNvPicPr preferRelativeResize="0"/>
          <p:nvPr/>
        </p:nvPicPr>
        <p:blipFill rotWithShape="1">
          <a:blip r:embed="rId3">
            <a:alphaModFix/>
          </a:blip>
          <a:srcRect b="0" l="0" r="0" t="0"/>
          <a:stretch/>
        </p:blipFill>
        <p:spPr>
          <a:xfrm>
            <a:off x="1188944" y="1163451"/>
            <a:ext cx="7429500" cy="322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16"/>
          <p:cNvPicPr preferRelativeResize="0"/>
          <p:nvPr/>
        </p:nvPicPr>
        <p:blipFill rotWithShape="1">
          <a:blip r:embed="rId3">
            <a:alphaModFix/>
          </a:blip>
          <a:srcRect b="0" l="0" r="0" t="0"/>
          <a:stretch/>
        </p:blipFill>
        <p:spPr>
          <a:xfrm>
            <a:off x="1220307" y="0"/>
            <a:ext cx="6075856"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Different Measures</a:t>
            </a:r>
            <a:endParaRPr/>
          </a:p>
        </p:txBody>
      </p:sp>
      <p:sp>
        <p:nvSpPr>
          <p:cNvPr id="380" name="Google Shape;380;p1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81" name="Google Shape;381;p17"/>
          <p:cNvPicPr preferRelativeResize="0"/>
          <p:nvPr/>
        </p:nvPicPr>
        <p:blipFill rotWithShape="1">
          <a:blip r:embed="rId3">
            <a:alphaModFix/>
          </a:blip>
          <a:srcRect b="0" l="0" r="0" t="0"/>
          <a:stretch/>
        </p:blipFill>
        <p:spPr>
          <a:xfrm>
            <a:off x="467712" y="1205786"/>
            <a:ext cx="8208576" cy="3498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descr="What Is Variance in Statistics? Definition, Formula, and Example" id="386" name="Google Shape;386;p18"/>
          <p:cNvPicPr preferRelativeResize="0"/>
          <p:nvPr/>
        </p:nvPicPr>
        <p:blipFill rotWithShape="1">
          <a:blip r:embed="rId3">
            <a:alphaModFix/>
          </a:blip>
          <a:srcRect b="0" l="0" r="0" t="0"/>
          <a:stretch/>
        </p:blipFill>
        <p:spPr>
          <a:xfrm>
            <a:off x="4700730" y="1348964"/>
            <a:ext cx="4143659" cy="2762439"/>
          </a:xfrm>
          <a:prstGeom prst="rect">
            <a:avLst/>
          </a:prstGeom>
          <a:noFill/>
          <a:ln>
            <a:noFill/>
          </a:ln>
        </p:spPr>
      </p:pic>
      <p:pic>
        <p:nvPicPr>
          <p:cNvPr descr="Standard Deviation Formula and Uses vs. Variance" id="387" name="Google Shape;387;p18"/>
          <p:cNvPicPr preferRelativeResize="0"/>
          <p:nvPr/>
        </p:nvPicPr>
        <p:blipFill rotWithShape="1">
          <a:blip r:embed="rId4">
            <a:alphaModFix/>
          </a:blip>
          <a:srcRect b="0" l="0" r="0" t="0"/>
          <a:stretch/>
        </p:blipFill>
        <p:spPr>
          <a:xfrm>
            <a:off x="428341" y="1348964"/>
            <a:ext cx="4143659" cy="27624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Quick function to show all basic statistical measures</a:t>
            </a:r>
            <a:endParaRPr/>
          </a:p>
        </p:txBody>
      </p:sp>
      <p:pic>
        <p:nvPicPr>
          <p:cNvPr id="393" name="Google Shape;393;p19"/>
          <p:cNvPicPr preferRelativeResize="0"/>
          <p:nvPr/>
        </p:nvPicPr>
        <p:blipFill rotWithShape="1">
          <a:blip r:embed="rId3">
            <a:alphaModFix/>
          </a:blip>
          <a:srcRect b="0" l="0" r="0" t="0"/>
          <a:stretch/>
        </p:blipFill>
        <p:spPr>
          <a:xfrm>
            <a:off x="1303800" y="1662393"/>
            <a:ext cx="7458075" cy="257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Contents</a:t>
            </a:r>
            <a:endParaRPr/>
          </a:p>
        </p:txBody>
      </p:sp>
      <p:sp>
        <p:nvSpPr>
          <p:cNvPr id="284" name="Google Shape;284;p2"/>
          <p:cNvSpPr txBox="1"/>
          <p:nvPr>
            <p:ph idx="1" type="body"/>
          </p:nvPr>
        </p:nvSpPr>
        <p:spPr>
          <a:xfrm>
            <a:off x="1303800" y="1450575"/>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Reading files</a:t>
            </a:r>
            <a:endParaRPr/>
          </a:p>
          <a:p>
            <a:pPr indent="-298450" lvl="1" marL="914400" rtl="0" algn="l">
              <a:lnSpc>
                <a:spcPct val="115000"/>
              </a:lnSpc>
              <a:spcBef>
                <a:spcPts val="0"/>
              </a:spcBef>
              <a:spcAft>
                <a:spcPts val="0"/>
              </a:spcAft>
              <a:buSzPts val="1100"/>
              <a:buChar char="○"/>
            </a:pPr>
            <a:r>
              <a:rPr lang="en-GB"/>
              <a:t>CSV files</a:t>
            </a:r>
            <a:endParaRPr/>
          </a:p>
          <a:p>
            <a:pPr indent="-298450" lvl="1" marL="914400" rtl="0" algn="l">
              <a:lnSpc>
                <a:spcPct val="115000"/>
              </a:lnSpc>
              <a:spcBef>
                <a:spcPts val="0"/>
              </a:spcBef>
              <a:spcAft>
                <a:spcPts val="0"/>
              </a:spcAft>
              <a:buSzPts val="1100"/>
              <a:buChar char="○"/>
            </a:pPr>
            <a:r>
              <a:rPr lang="en-GB"/>
              <a:t>Text files</a:t>
            </a:r>
            <a:endParaRPr/>
          </a:p>
          <a:p>
            <a:pPr indent="-298450" lvl="1" marL="914400" rtl="0" algn="l">
              <a:lnSpc>
                <a:spcPct val="115000"/>
              </a:lnSpc>
              <a:spcBef>
                <a:spcPts val="0"/>
              </a:spcBef>
              <a:spcAft>
                <a:spcPts val="0"/>
              </a:spcAft>
              <a:buSzPts val="1100"/>
              <a:buChar char="○"/>
            </a:pPr>
            <a:r>
              <a:rPr lang="en-GB"/>
              <a:t>Excel files</a:t>
            </a:r>
            <a:endParaRPr/>
          </a:p>
          <a:p>
            <a:pPr indent="-298450" lvl="1" marL="914400" rtl="0" algn="l">
              <a:lnSpc>
                <a:spcPct val="115000"/>
              </a:lnSpc>
              <a:spcBef>
                <a:spcPts val="0"/>
              </a:spcBef>
              <a:spcAft>
                <a:spcPts val="0"/>
              </a:spcAft>
              <a:buSzPts val="1100"/>
              <a:buChar char="○"/>
            </a:pPr>
            <a:r>
              <a:rPr lang="en-GB"/>
              <a:t>Files from a different working directory </a:t>
            </a:r>
            <a:endParaRPr/>
          </a:p>
          <a:p>
            <a:pPr indent="-298450" lvl="1" marL="914400" rtl="0" algn="l">
              <a:lnSpc>
                <a:spcPct val="115000"/>
              </a:lnSpc>
              <a:spcBef>
                <a:spcPts val="0"/>
              </a:spcBef>
              <a:spcAft>
                <a:spcPts val="0"/>
              </a:spcAft>
              <a:buSzPts val="1100"/>
              <a:buChar char="○"/>
            </a:pPr>
            <a:r>
              <a:rPr lang="en-GB"/>
              <a:t>Python built in datasets</a:t>
            </a:r>
            <a:endParaRPr/>
          </a:p>
          <a:p>
            <a:pPr indent="-311150" lvl="0" marL="457200" rtl="0" algn="l">
              <a:lnSpc>
                <a:spcPct val="115000"/>
              </a:lnSpc>
              <a:spcBef>
                <a:spcPts val="0"/>
              </a:spcBef>
              <a:spcAft>
                <a:spcPts val="0"/>
              </a:spcAft>
              <a:buSzPts val="1300"/>
              <a:buChar char="●"/>
            </a:pPr>
            <a:r>
              <a:rPr lang="en-GB"/>
              <a:t>Summarising and describing data</a:t>
            </a:r>
            <a:endParaRPr/>
          </a:p>
          <a:p>
            <a:pPr indent="-311150" lvl="1" marL="914400" rtl="0" algn="l">
              <a:lnSpc>
                <a:spcPct val="115000"/>
              </a:lnSpc>
              <a:spcBef>
                <a:spcPts val="0"/>
              </a:spcBef>
              <a:spcAft>
                <a:spcPts val="0"/>
              </a:spcAft>
              <a:buSzPts val="1300"/>
              <a:buChar char="●"/>
            </a:pPr>
            <a:r>
              <a:rPr lang="en-GB" sz="1100"/>
              <a:t>Measures of central tendency</a:t>
            </a:r>
            <a:endParaRPr/>
          </a:p>
          <a:p>
            <a:pPr indent="-311150" lvl="1" marL="914400" rtl="0" algn="l">
              <a:lnSpc>
                <a:spcPct val="115000"/>
              </a:lnSpc>
              <a:spcBef>
                <a:spcPts val="0"/>
              </a:spcBef>
              <a:spcAft>
                <a:spcPts val="0"/>
              </a:spcAft>
              <a:buSzPts val="1300"/>
              <a:buChar char="●"/>
            </a:pPr>
            <a:r>
              <a:rPr lang="en-GB" sz="1100"/>
              <a:t>Measures of variability or dispersion</a:t>
            </a:r>
            <a:endParaRPr/>
          </a:p>
          <a:p>
            <a:pPr indent="-311150" lvl="0" marL="457200" rtl="0" algn="l">
              <a:lnSpc>
                <a:spcPct val="115000"/>
              </a:lnSpc>
              <a:spcBef>
                <a:spcPts val="0"/>
              </a:spcBef>
              <a:spcAft>
                <a:spcPts val="0"/>
              </a:spcAft>
              <a:buSzPts val="1300"/>
              <a:buChar char="●"/>
            </a:pPr>
            <a:r>
              <a:rPr lang="en-GB"/>
              <a:t>Correlation and covariance</a:t>
            </a:r>
            <a:endParaRPr/>
          </a:p>
          <a:p>
            <a:pPr indent="0" lvl="0" marL="457200" rtl="0" algn="l">
              <a:lnSpc>
                <a:spcPct val="115000"/>
              </a:lnSpc>
              <a:spcBef>
                <a:spcPts val="1200"/>
              </a:spcBef>
              <a:spcAft>
                <a:spcPts val="1200"/>
              </a:spcAft>
              <a:buSzPts val="13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20"/>
          <p:cNvPicPr preferRelativeResize="0"/>
          <p:nvPr/>
        </p:nvPicPr>
        <p:blipFill rotWithShape="1">
          <a:blip r:embed="rId3">
            <a:alphaModFix/>
          </a:blip>
          <a:srcRect b="0" l="0" r="0" t="0"/>
          <a:stretch/>
        </p:blipFill>
        <p:spPr>
          <a:xfrm>
            <a:off x="1215278" y="775612"/>
            <a:ext cx="7448550" cy="242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Skewness and Kurtosis</a:t>
            </a:r>
            <a:endParaRPr/>
          </a:p>
        </p:txBody>
      </p:sp>
      <p:sp>
        <p:nvSpPr>
          <p:cNvPr id="404" name="Google Shape;404;p21"/>
          <p:cNvSpPr txBox="1"/>
          <p:nvPr>
            <p:ph idx="1" type="body"/>
          </p:nvPr>
        </p:nvSpPr>
        <p:spPr>
          <a:xfrm>
            <a:off x="1377700" y="119932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a:t>Skewness indicates the degree of tilt in data, whether it leans towards the left or right, exposing any asymmetry present. A positive skew indicates a tail extending towards the right, whereas a negative skew leans in the opposite direction. Kurtosis, on the other hand, focuses on the distribution's peaks and tails.</a:t>
            </a:r>
            <a:endParaRPr/>
          </a:p>
        </p:txBody>
      </p:sp>
      <p:pic>
        <p:nvPicPr>
          <p:cNvPr id="405" name="Google Shape;405;p21"/>
          <p:cNvPicPr preferRelativeResize="0"/>
          <p:nvPr/>
        </p:nvPicPr>
        <p:blipFill rotWithShape="1">
          <a:blip r:embed="rId3">
            <a:alphaModFix/>
          </a:blip>
          <a:srcRect b="0" l="0" r="0" t="0"/>
          <a:stretch/>
        </p:blipFill>
        <p:spPr>
          <a:xfrm>
            <a:off x="1449675" y="2404788"/>
            <a:ext cx="6553776" cy="2281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Correlation</a:t>
            </a:r>
            <a:endParaRPr/>
          </a:p>
        </p:txBody>
      </p:sp>
      <p:sp>
        <p:nvSpPr>
          <p:cNvPr id="411" name="Google Shape;411;p22"/>
          <p:cNvSpPr txBox="1"/>
          <p:nvPr>
            <p:ph idx="1" type="body"/>
          </p:nvPr>
        </p:nvSpPr>
        <p:spPr>
          <a:xfrm>
            <a:off x="1303800" y="1189800"/>
            <a:ext cx="7431300" cy="2305800"/>
          </a:xfrm>
          <a:prstGeom prst="rect">
            <a:avLst/>
          </a:prstGeom>
          <a:noFill/>
          <a:ln>
            <a:noFill/>
          </a:ln>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SzPts val="1300"/>
              <a:buChar char="●"/>
            </a:pPr>
            <a:r>
              <a:rPr lang="en-GB"/>
              <a:t>standardized measure of the linear relationship between two variables</a:t>
            </a:r>
            <a:endParaRPr/>
          </a:p>
          <a:p>
            <a:pPr indent="-311150" lvl="0" marL="457200" rtl="0" algn="l">
              <a:lnSpc>
                <a:spcPct val="135714"/>
              </a:lnSpc>
              <a:spcBef>
                <a:spcPts val="0"/>
              </a:spcBef>
              <a:spcAft>
                <a:spcPts val="0"/>
              </a:spcAft>
              <a:buSzPts val="1300"/>
              <a:buChar char="●"/>
            </a:pPr>
            <a:r>
              <a:rPr lang="en-GB"/>
              <a:t>quantifies the strength and direction of the relationship on a scale from -1 to +1</a:t>
            </a:r>
            <a:endParaRPr/>
          </a:p>
          <a:p>
            <a:pPr indent="-311150" lvl="0" marL="457200" rtl="0" algn="l">
              <a:lnSpc>
                <a:spcPct val="135714"/>
              </a:lnSpc>
              <a:spcBef>
                <a:spcPts val="0"/>
              </a:spcBef>
              <a:spcAft>
                <a:spcPts val="0"/>
              </a:spcAft>
              <a:buSzPts val="1300"/>
              <a:buChar char="●"/>
            </a:pPr>
            <a:r>
              <a:rPr lang="en-GB"/>
              <a:t>+1 indicates a perfect positive linear relationship</a:t>
            </a:r>
            <a:endParaRPr/>
          </a:p>
          <a:p>
            <a:pPr indent="-311150" lvl="0" marL="457200" rtl="0" algn="l">
              <a:lnSpc>
                <a:spcPct val="135714"/>
              </a:lnSpc>
              <a:spcBef>
                <a:spcPts val="0"/>
              </a:spcBef>
              <a:spcAft>
                <a:spcPts val="0"/>
              </a:spcAft>
              <a:buSzPts val="1300"/>
              <a:buChar char="●"/>
            </a:pPr>
            <a:r>
              <a:rPr lang="en-GB"/>
              <a:t>-1 indicates a perfect negative linear relationship</a:t>
            </a:r>
            <a:endParaRPr/>
          </a:p>
          <a:p>
            <a:pPr indent="-311150" lvl="0" marL="457200" rtl="0" algn="l">
              <a:lnSpc>
                <a:spcPct val="135714"/>
              </a:lnSpc>
              <a:spcBef>
                <a:spcPts val="0"/>
              </a:spcBef>
              <a:spcAft>
                <a:spcPts val="0"/>
              </a:spcAft>
              <a:buSzPts val="1300"/>
              <a:buChar char="●"/>
            </a:pPr>
            <a:r>
              <a:rPr lang="en-GB"/>
              <a:t>0 indicates no linear relationship</a:t>
            </a:r>
            <a:endParaRPr/>
          </a:p>
          <a:p>
            <a:pPr indent="-311150" lvl="0" marL="457200" rtl="0" algn="l">
              <a:lnSpc>
                <a:spcPct val="135714"/>
              </a:lnSpc>
              <a:spcBef>
                <a:spcPts val="0"/>
              </a:spcBef>
              <a:spcAft>
                <a:spcPts val="0"/>
              </a:spcAft>
              <a:buSzPts val="1300"/>
              <a:buChar char="●"/>
            </a:pPr>
            <a:r>
              <a:rPr lang="en-GB"/>
              <a:t>unitless and not affected by the scale or units of the variable (easier to compare strength of relationship)</a:t>
            </a:r>
            <a:endParaRPr sz="1050">
              <a:solidFill>
                <a:srgbClr val="CCCCCC"/>
              </a:solidFill>
              <a:highlight>
                <a:srgbClr val="1F1F1F"/>
              </a:highlight>
              <a:latin typeface="Courier New"/>
              <a:ea typeface="Courier New"/>
              <a:cs typeface="Courier New"/>
              <a:sym typeface="Courier New"/>
            </a:endParaRPr>
          </a:p>
          <a:p>
            <a:pPr indent="0" lvl="0" marL="0" rtl="0" algn="l">
              <a:lnSpc>
                <a:spcPct val="115000"/>
              </a:lnSpc>
              <a:spcBef>
                <a:spcPts val="0"/>
              </a:spcBef>
              <a:spcAft>
                <a:spcPts val="1200"/>
              </a:spcAft>
              <a:buSzPts val="1300"/>
              <a:buNone/>
            </a:pPr>
            <a:r>
              <a:t/>
            </a:r>
            <a:endParaRPr/>
          </a:p>
        </p:txBody>
      </p:sp>
      <p:pic>
        <p:nvPicPr>
          <p:cNvPr id="412" name="Google Shape;412;p22"/>
          <p:cNvPicPr preferRelativeResize="0"/>
          <p:nvPr/>
        </p:nvPicPr>
        <p:blipFill rotWithShape="1">
          <a:blip r:embed="rId3">
            <a:alphaModFix/>
          </a:blip>
          <a:srcRect b="50006" l="0" r="0" t="8860"/>
          <a:stretch/>
        </p:blipFill>
        <p:spPr>
          <a:xfrm>
            <a:off x="1550425" y="3474125"/>
            <a:ext cx="3062301" cy="999300"/>
          </a:xfrm>
          <a:prstGeom prst="rect">
            <a:avLst/>
          </a:prstGeom>
          <a:noFill/>
          <a:ln>
            <a:noFill/>
          </a:ln>
        </p:spPr>
      </p:pic>
      <p:pic>
        <p:nvPicPr>
          <p:cNvPr id="413" name="Google Shape;413;p22"/>
          <p:cNvPicPr preferRelativeResize="0"/>
          <p:nvPr/>
        </p:nvPicPr>
        <p:blipFill rotWithShape="1">
          <a:blip r:embed="rId3">
            <a:alphaModFix/>
          </a:blip>
          <a:srcRect b="0" l="0" r="0" t="50006"/>
          <a:stretch/>
        </p:blipFill>
        <p:spPr>
          <a:xfrm>
            <a:off x="4808950" y="3460725"/>
            <a:ext cx="3062301" cy="12145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Covariance</a:t>
            </a:r>
            <a:endParaRPr/>
          </a:p>
        </p:txBody>
      </p:sp>
      <p:sp>
        <p:nvSpPr>
          <p:cNvPr id="419" name="Google Shape;419;p23"/>
          <p:cNvSpPr txBox="1"/>
          <p:nvPr>
            <p:ph idx="1" type="body"/>
          </p:nvPr>
        </p:nvSpPr>
        <p:spPr>
          <a:xfrm>
            <a:off x="1274225" y="1167425"/>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SzPts val="1300"/>
              <a:buChar char="●"/>
            </a:pPr>
            <a:r>
              <a:rPr lang="en-GB"/>
              <a:t>measure of the linear association between two variables (measures how changes in one variable are associated with changes in another variable)</a:t>
            </a:r>
            <a:endParaRPr/>
          </a:p>
          <a:p>
            <a:pPr indent="-311150" lvl="0" marL="457200" rtl="0" algn="l">
              <a:lnSpc>
                <a:spcPct val="135714"/>
              </a:lnSpc>
              <a:spcBef>
                <a:spcPts val="0"/>
              </a:spcBef>
              <a:spcAft>
                <a:spcPts val="0"/>
              </a:spcAft>
              <a:buSzPts val="1300"/>
              <a:buChar char="●"/>
            </a:pPr>
            <a:r>
              <a:rPr lang="en-GB"/>
              <a:t>positive = variables tend to move in the same direction</a:t>
            </a:r>
            <a:endParaRPr/>
          </a:p>
          <a:p>
            <a:pPr indent="-311150" lvl="0" marL="457200" rtl="0" algn="l">
              <a:lnSpc>
                <a:spcPct val="135714"/>
              </a:lnSpc>
              <a:spcBef>
                <a:spcPts val="0"/>
              </a:spcBef>
              <a:spcAft>
                <a:spcPts val="0"/>
              </a:spcAft>
              <a:buSzPts val="1300"/>
              <a:buChar char="●"/>
            </a:pPr>
            <a:r>
              <a:rPr lang="en-GB"/>
              <a:t>does not provide a standardized measure and is sensitive to the units of the variables</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15000"/>
              </a:lnSpc>
              <a:spcBef>
                <a:spcPts val="0"/>
              </a:spcBef>
              <a:spcAft>
                <a:spcPts val="1200"/>
              </a:spcAft>
              <a:buSzPts val="1300"/>
              <a:buNone/>
            </a:pPr>
            <a:r>
              <a:t/>
            </a:r>
            <a:endParaRPr/>
          </a:p>
        </p:txBody>
      </p:sp>
      <p:pic>
        <p:nvPicPr>
          <p:cNvPr id="420" name="Google Shape;420;p23"/>
          <p:cNvPicPr preferRelativeResize="0"/>
          <p:nvPr/>
        </p:nvPicPr>
        <p:blipFill rotWithShape="1">
          <a:blip r:embed="rId3">
            <a:alphaModFix/>
          </a:blip>
          <a:srcRect b="0" l="13274" r="13582" t="0"/>
          <a:stretch/>
        </p:blipFill>
        <p:spPr>
          <a:xfrm>
            <a:off x="1559325" y="2465250"/>
            <a:ext cx="5372574" cy="225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24"/>
          <p:cNvPicPr preferRelativeResize="0"/>
          <p:nvPr/>
        </p:nvPicPr>
        <p:blipFill rotWithShape="1">
          <a:blip r:embed="rId3">
            <a:alphaModFix/>
          </a:blip>
          <a:srcRect b="0" l="0" r="0" t="0"/>
          <a:stretch/>
        </p:blipFill>
        <p:spPr>
          <a:xfrm>
            <a:off x="1303800" y="742390"/>
            <a:ext cx="7477125" cy="3371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aphicFrame>
        <p:nvGraphicFramePr>
          <p:cNvPr id="430" name="Google Shape;430;p25"/>
          <p:cNvGraphicFramePr/>
          <p:nvPr/>
        </p:nvGraphicFramePr>
        <p:xfrm>
          <a:off x="406375" y="211325"/>
          <a:ext cx="3000000" cy="3000000"/>
        </p:xfrm>
        <a:graphic>
          <a:graphicData uri="http://schemas.openxmlformats.org/drawingml/2006/table">
            <a:tbl>
              <a:tblPr>
                <a:noFill/>
                <a:tableStyleId>{AF45BC6D-F9D8-4EBD-AFD0-9E049A31E0B3}</a:tableStyleId>
              </a:tblPr>
              <a:tblGrid>
                <a:gridCol w="1577950"/>
                <a:gridCol w="3573225"/>
                <a:gridCol w="3314600"/>
              </a:tblGrid>
              <a:tr h="381000">
                <a:tc>
                  <a:txBody>
                    <a:bodyPr/>
                    <a:lstStyle/>
                    <a:p>
                      <a:pPr indent="0" lvl="0" marL="0" marR="0" rtl="0" algn="l">
                        <a:lnSpc>
                          <a:spcPct val="135714"/>
                        </a:lnSpc>
                        <a:spcBef>
                          <a:spcPts val="0"/>
                        </a:spcBef>
                        <a:spcAft>
                          <a:spcPts val="0"/>
                        </a:spcAft>
                        <a:buClr>
                          <a:srgbClr val="000000"/>
                        </a:buClr>
                        <a:buSzPts val="1300"/>
                        <a:buFont typeface="Arial"/>
                        <a:buNone/>
                      </a:pPr>
                      <a:r>
                        <a:t/>
                      </a:r>
                      <a:endParaRPr sz="13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ctr">
                        <a:lnSpc>
                          <a:spcPct val="144444"/>
                        </a:lnSpc>
                        <a:spcBef>
                          <a:spcPts val="0"/>
                        </a:spcBef>
                        <a:spcAft>
                          <a:spcPts val="0"/>
                        </a:spcAft>
                        <a:buClr>
                          <a:srgbClr val="000000"/>
                        </a:buClr>
                        <a:buSzPts val="1300"/>
                        <a:buFont typeface="Arial"/>
                        <a:buNone/>
                      </a:pPr>
                      <a:r>
                        <a:rPr lang="en-GB" sz="1300" u="none" cap="none" strike="noStrike">
                          <a:solidFill>
                            <a:schemeClr val="dk2"/>
                          </a:solidFill>
                          <a:latin typeface="Nunito"/>
                          <a:ea typeface="Nunito"/>
                          <a:cs typeface="Nunito"/>
                          <a:sym typeface="Nunito"/>
                        </a:rPr>
                        <a:t>Covariance</a:t>
                      </a:r>
                      <a:endParaRPr sz="13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ctr">
                        <a:lnSpc>
                          <a:spcPct val="144444"/>
                        </a:lnSpc>
                        <a:spcBef>
                          <a:spcPts val="0"/>
                        </a:spcBef>
                        <a:spcAft>
                          <a:spcPts val="0"/>
                        </a:spcAft>
                        <a:buClr>
                          <a:srgbClr val="000000"/>
                        </a:buClr>
                        <a:buSzPts val="1300"/>
                        <a:buFont typeface="Arial"/>
                        <a:buNone/>
                      </a:pPr>
                      <a:r>
                        <a:rPr lang="en-GB" sz="1300" u="none" cap="none" strike="noStrike">
                          <a:solidFill>
                            <a:schemeClr val="dk2"/>
                          </a:solidFill>
                          <a:latin typeface="Nunito"/>
                          <a:ea typeface="Nunito"/>
                          <a:cs typeface="Nunito"/>
                          <a:sym typeface="Nunito"/>
                        </a:rPr>
                        <a:t>Correlation</a:t>
                      </a:r>
                      <a:endParaRPr sz="1300" u="none" cap="none" strike="noStrike">
                        <a:solidFill>
                          <a:schemeClr val="dk2"/>
                        </a:solidFill>
                        <a:latin typeface="Nunito"/>
                        <a:ea typeface="Nunito"/>
                        <a:cs typeface="Nunito"/>
                        <a:sym typeface="Nunito"/>
                      </a:endParaRPr>
                    </a:p>
                  </a:txBody>
                  <a:tcPr marT="91425" marB="91425" marR="91425" marL="91425"/>
                </a:tc>
              </a:tr>
              <a:tr h="381000">
                <a:tc>
                  <a:txBody>
                    <a:bodyPr/>
                    <a:lstStyle/>
                    <a:p>
                      <a:pPr indent="0" lvl="0" marL="0" marR="0" rtl="0" algn="l">
                        <a:lnSpc>
                          <a:spcPct val="135714"/>
                        </a:lnSpc>
                        <a:spcBef>
                          <a:spcPts val="0"/>
                        </a:spcBef>
                        <a:spcAft>
                          <a:spcPts val="0"/>
                        </a:spcAft>
                        <a:buClr>
                          <a:srgbClr val="000000"/>
                        </a:buClr>
                        <a:buSzPts val="1300"/>
                        <a:buFont typeface="Arial"/>
                        <a:buNone/>
                      </a:pPr>
                      <a:r>
                        <a:t/>
                      </a:r>
                      <a:endParaRPr sz="13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ctr">
                        <a:lnSpc>
                          <a:spcPct val="144444"/>
                        </a:lnSpc>
                        <a:spcBef>
                          <a:spcPts val="0"/>
                        </a:spcBef>
                        <a:spcAft>
                          <a:spcPts val="0"/>
                        </a:spcAft>
                        <a:buClr>
                          <a:srgbClr val="000000"/>
                        </a:buClr>
                        <a:buSzPts val="1000"/>
                        <a:buFont typeface="Arial"/>
                        <a:buNone/>
                      </a:pPr>
                      <a:r>
                        <a:rPr lang="en-GB" sz="1000" u="none" cap="none" strike="noStrike">
                          <a:solidFill>
                            <a:schemeClr val="dk2"/>
                          </a:solidFill>
                          <a:latin typeface="Nunito"/>
                          <a:ea typeface="Nunito"/>
                          <a:cs typeface="Nunito"/>
                          <a:sym typeface="Nunito"/>
                        </a:rPr>
                        <a:t>Let Σ(X) and Σ(Y) be the expected values of the variables, the covariance formula can be represented as:</a:t>
                      </a:r>
                      <a:endParaRPr sz="1000" u="none" cap="none" strike="noStrike">
                        <a:solidFill>
                          <a:schemeClr val="dk2"/>
                        </a:solidFill>
                        <a:latin typeface="Nunito"/>
                        <a:ea typeface="Nunito"/>
                        <a:cs typeface="Nunito"/>
                        <a:sym typeface="Nunito"/>
                      </a:endParaRPr>
                    </a:p>
                    <a:p>
                      <a:pPr indent="0" lvl="0" marL="0" marR="0" rtl="0" algn="ctr">
                        <a:lnSpc>
                          <a:spcPct val="144444"/>
                        </a:lnSpc>
                        <a:spcBef>
                          <a:spcPts val="2400"/>
                        </a:spcBef>
                        <a:spcAft>
                          <a:spcPts val="0"/>
                        </a:spcAft>
                        <a:buClr>
                          <a:srgbClr val="000000"/>
                        </a:buClr>
                        <a:buSzPts val="1000"/>
                        <a:buFont typeface="Arial"/>
                        <a:buNone/>
                      </a:pPr>
                      <a:r>
                        <a:t/>
                      </a:r>
                      <a:endParaRPr sz="10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ctr">
                        <a:lnSpc>
                          <a:spcPct val="144444"/>
                        </a:lnSpc>
                        <a:spcBef>
                          <a:spcPts val="0"/>
                        </a:spcBef>
                        <a:spcAft>
                          <a:spcPts val="0"/>
                        </a:spcAft>
                        <a:buClr>
                          <a:srgbClr val="000000"/>
                        </a:buClr>
                        <a:buSzPts val="1000"/>
                        <a:buFont typeface="Arial"/>
                        <a:buNone/>
                      </a:pPr>
                      <a:r>
                        <a:t/>
                      </a:r>
                      <a:endParaRPr sz="1000" u="none" cap="none" strike="noStrike">
                        <a:solidFill>
                          <a:schemeClr val="dk2"/>
                        </a:solidFill>
                        <a:latin typeface="Nunito"/>
                        <a:ea typeface="Nunito"/>
                        <a:cs typeface="Nunito"/>
                        <a:sym typeface="Nunito"/>
                      </a:endParaRPr>
                    </a:p>
                  </a:txBody>
                  <a:tcPr marT="91425" marB="91425" marR="91425" marL="91425"/>
                </a:tc>
              </a:tr>
              <a:tr h="381000">
                <a:tc>
                  <a:txBody>
                    <a:bodyPr/>
                    <a:lstStyle/>
                    <a:p>
                      <a:pPr indent="0" lvl="0" marL="0" marR="0" rtl="0" algn="l">
                        <a:lnSpc>
                          <a:spcPct val="135714"/>
                        </a:lnSpc>
                        <a:spcBef>
                          <a:spcPts val="0"/>
                        </a:spcBef>
                        <a:spcAft>
                          <a:spcPts val="0"/>
                        </a:spcAft>
                        <a:buClr>
                          <a:srgbClr val="000000"/>
                        </a:buClr>
                        <a:buSzPts val="1300"/>
                        <a:buFont typeface="Arial"/>
                        <a:buNone/>
                      </a:pPr>
                      <a:r>
                        <a:rPr lang="en-GB" sz="1300" u="none" cap="none" strike="noStrike">
                          <a:solidFill>
                            <a:schemeClr val="dk2"/>
                          </a:solidFill>
                          <a:latin typeface="Nunito"/>
                          <a:ea typeface="Nunito"/>
                          <a:cs typeface="Nunito"/>
                          <a:sym typeface="Nunito"/>
                        </a:rPr>
                        <a:t>Where</a:t>
                      </a:r>
                      <a:endParaRPr sz="13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2"/>
                          </a:solidFill>
                          <a:latin typeface="Nunito"/>
                          <a:ea typeface="Nunito"/>
                          <a:cs typeface="Nunito"/>
                          <a:sym typeface="Nunito"/>
                        </a:rPr>
                        <a:t>xi = data value of x</a:t>
                      </a:r>
                      <a:br>
                        <a:rPr lang="en-GB" sz="1000" u="none" cap="none" strike="noStrike">
                          <a:solidFill>
                            <a:schemeClr val="dk2"/>
                          </a:solidFill>
                          <a:latin typeface="Nunito"/>
                          <a:ea typeface="Nunito"/>
                          <a:cs typeface="Nunito"/>
                          <a:sym typeface="Nunito"/>
                        </a:rPr>
                      </a:br>
                      <a:r>
                        <a:rPr lang="en-GB" sz="1000" u="none" cap="none" strike="noStrike">
                          <a:solidFill>
                            <a:schemeClr val="dk2"/>
                          </a:solidFill>
                          <a:latin typeface="Nunito"/>
                          <a:ea typeface="Nunito"/>
                          <a:cs typeface="Nunito"/>
                          <a:sym typeface="Nunito"/>
                        </a:rPr>
                        <a:t>yi = data value of y</a:t>
                      </a:r>
                      <a:br>
                        <a:rPr lang="en-GB" sz="1000" u="none" cap="none" strike="noStrike">
                          <a:solidFill>
                            <a:schemeClr val="dk2"/>
                          </a:solidFill>
                          <a:latin typeface="Nunito"/>
                          <a:ea typeface="Nunito"/>
                          <a:cs typeface="Nunito"/>
                          <a:sym typeface="Nunito"/>
                        </a:rPr>
                      </a:br>
                      <a:r>
                        <a:rPr lang="en-GB" sz="1000" u="none" cap="none" strike="noStrike">
                          <a:solidFill>
                            <a:schemeClr val="dk2"/>
                          </a:solidFill>
                          <a:latin typeface="Nunito"/>
                          <a:ea typeface="Nunito"/>
                          <a:cs typeface="Nunito"/>
                          <a:sym typeface="Nunito"/>
                        </a:rPr>
                        <a:t>x̄ = mean of x</a:t>
                      </a:r>
                      <a:br>
                        <a:rPr lang="en-GB" sz="1000" u="none" cap="none" strike="noStrike">
                          <a:solidFill>
                            <a:schemeClr val="dk2"/>
                          </a:solidFill>
                          <a:latin typeface="Nunito"/>
                          <a:ea typeface="Nunito"/>
                          <a:cs typeface="Nunito"/>
                          <a:sym typeface="Nunito"/>
                        </a:rPr>
                      </a:br>
                      <a:r>
                        <a:rPr lang="en-GB" sz="1000" u="none" cap="none" strike="noStrike">
                          <a:solidFill>
                            <a:schemeClr val="dk2"/>
                          </a:solidFill>
                          <a:latin typeface="Nunito"/>
                          <a:ea typeface="Nunito"/>
                          <a:cs typeface="Nunito"/>
                          <a:sym typeface="Nunito"/>
                        </a:rPr>
                        <a:t>ȳ = mean of y</a:t>
                      </a:r>
                      <a:br>
                        <a:rPr lang="en-GB" sz="1000" u="none" cap="none" strike="noStrike">
                          <a:solidFill>
                            <a:schemeClr val="dk2"/>
                          </a:solidFill>
                          <a:latin typeface="Nunito"/>
                          <a:ea typeface="Nunito"/>
                          <a:cs typeface="Nunito"/>
                          <a:sym typeface="Nunito"/>
                        </a:rPr>
                      </a:br>
                      <a:r>
                        <a:rPr lang="en-GB" sz="1000" u="none" cap="none" strike="noStrike">
                          <a:solidFill>
                            <a:schemeClr val="dk2"/>
                          </a:solidFill>
                          <a:latin typeface="Nunito"/>
                          <a:ea typeface="Nunito"/>
                          <a:cs typeface="Nunito"/>
                          <a:sym typeface="Nunito"/>
                        </a:rPr>
                        <a:t>N = number of data values</a:t>
                      </a:r>
                      <a:endParaRPr sz="10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000"/>
                        <a:buFont typeface="Arial"/>
                        <a:buNone/>
                      </a:pPr>
                      <a:r>
                        <a:rPr lang="en-GB" sz="1000" u="none" cap="none" strike="noStrike">
                          <a:solidFill>
                            <a:schemeClr val="dk2"/>
                          </a:solidFill>
                          <a:latin typeface="Nunito"/>
                          <a:ea typeface="Nunito"/>
                          <a:cs typeface="Nunito"/>
                          <a:sym typeface="Nunito"/>
                        </a:rPr>
                        <a:t>var(X) = standard deviation of X</a:t>
                      </a:r>
                      <a:br>
                        <a:rPr lang="en-GB" sz="1000" u="none" cap="none" strike="noStrike">
                          <a:solidFill>
                            <a:schemeClr val="dk2"/>
                          </a:solidFill>
                          <a:latin typeface="Nunito"/>
                          <a:ea typeface="Nunito"/>
                          <a:cs typeface="Nunito"/>
                          <a:sym typeface="Nunito"/>
                        </a:rPr>
                      </a:br>
                      <a:r>
                        <a:rPr lang="en-GB" sz="1000" u="none" cap="none" strike="noStrike">
                          <a:solidFill>
                            <a:schemeClr val="dk2"/>
                          </a:solidFill>
                          <a:latin typeface="Nunito"/>
                          <a:ea typeface="Nunito"/>
                          <a:cs typeface="Nunito"/>
                          <a:sym typeface="Nunito"/>
                        </a:rPr>
                        <a:t>var(Y) = standard deviation of Y</a:t>
                      </a:r>
                      <a:endParaRPr sz="1000" u="none" cap="none" strike="noStrike">
                        <a:solidFill>
                          <a:schemeClr val="dk2"/>
                        </a:solidFill>
                        <a:latin typeface="Nunito"/>
                        <a:ea typeface="Nunito"/>
                        <a:cs typeface="Nunito"/>
                        <a:sym typeface="Nunito"/>
                      </a:endParaRPr>
                    </a:p>
                    <a:p>
                      <a:pPr indent="0" lvl="0" marL="0" marR="0" rtl="0" algn="ctr">
                        <a:lnSpc>
                          <a:spcPct val="115000"/>
                        </a:lnSpc>
                        <a:spcBef>
                          <a:spcPts val="2400"/>
                        </a:spcBef>
                        <a:spcAft>
                          <a:spcPts val="0"/>
                        </a:spcAft>
                        <a:buClr>
                          <a:srgbClr val="000000"/>
                        </a:buClr>
                        <a:buSzPts val="1000"/>
                        <a:buFont typeface="Arial"/>
                        <a:buNone/>
                      </a:pPr>
                      <a:r>
                        <a:t/>
                      </a:r>
                      <a:endParaRPr sz="1000" u="none" cap="none" strike="noStrike">
                        <a:solidFill>
                          <a:schemeClr val="dk2"/>
                        </a:solidFill>
                        <a:latin typeface="Nunito"/>
                        <a:ea typeface="Nunito"/>
                        <a:cs typeface="Nunito"/>
                        <a:sym typeface="Nuni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lang="en-GB" sz="1300" u="none" cap="none" strike="noStrike">
                          <a:solidFill>
                            <a:schemeClr val="dk2"/>
                          </a:solidFill>
                          <a:latin typeface="Nunito"/>
                          <a:ea typeface="Nunito"/>
                          <a:cs typeface="Nunito"/>
                          <a:sym typeface="Nunito"/>
                        </a:rPr>
                        <a:t>Definition</a:t>
                      </a:r>
                      <a:endParaRPr sz="13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solidFill>
                            <a:schemeClr val="dk2"/>
                          </a:solidFill>
                          <a:latin typeface="Nunito"/>
                          <a:ea typeface="Nunito"/>
                          <a:cs typeface="Nunito"/>
                          <a:sym typeface="Nunito"/>
                        </a:rPr>
                        <a:t>Covariance is an indicator of the extent to which 2 random variables are dependent on each other. A higher number denotes higher dependency.</a:t>
                      </a:r>
                      <a:endParaRPr sz="12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solidFill>
                            <a:schemeClr val="dk2"/>
                          </a:solidFill>
                          <a:latin typeface="Nunito"/>
                          <a:ea typeface="Nunito"/>
                          <a:cs typeface="Nunito"/>
                          <a:sym typeface="Nunito"/>
                        </a:rPr>
                        <a:t>Correlation is a statistical measure that indicates how strongly two variables are related.</a:t>
                      </a:r>
                      <a:endParaRPr sz="1200" u="none" cap="none" strike="noStrike">
                        <a:solidFill>
                          <a:schemeClr val="dk2"/>
                        </a:solidFill>
                        <a:latin typeface="Nunito"/>
                        <a:ea typeface="Nunito"/>
                        <a:cs typeface="Nunito"/>
                        <a:sym typeface="Nuni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lang="en-GB" sz="1300" u="none" cap="none" strike="noStrike">
                          <a:solidFill>
                            <a:schemeClr val="dk2"/>
                          </a:solidFill>
                          <a:latin typeface="Nunito"/>
                          <a:ea typeface="Nunito"/>
                          <a:cs typeface="Nunito"/>
                          <a:sym typeface="Nunito"/>
                        </a:rPr>
                        <a:t>Values</a:t>
                      </a:r>
                      <a:endParaRPr sz="13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solidFill>
                            <a:schemeClr val="dk2"/>
                          </a:solidFill>
                          <a:latin typeface="Nunito"/>
                          <a:ea typeface="Nunito"/>
                          <a:cs typeface="Nunito"/>
                          <a:sym typeface="Nunito"/>
                        </a:rPr>
                        <a:t>The value of covariance lies in the range of -∞ and +∞.</a:t>
                      </a:r>
                      <a:endParaRPr sz="12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solidFill>
                            <a:schemeClr val="dk2"/>
                          </a:solidFill>
                          <a:latin typeface="Nunito"/>
                          <a:ea typeface="Nunito"/>
                          <a:cs typeface="Nunito"/>
                          <a:sym typeface="Nunito"/>
                        </a:rPr>
                        <a:t>Correlation is limited to values between the range -1 and +1</a:t>
                      </a:r>
                      <a:endParaRPr sz="1200" u="none" cap="none" strike="noStrike">
                        <a:solidFill>
                          <a:schemeClr val="dk2"/>
                        </a:solidFill>
                        <a:latin typeface="Nunito"/>
                        <a:ea typeface="Nunito"/>
                        <a:cs typeface="Nunito"/>
                        <a:sym typeface="Nuni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lang="en-GB" sz="1300" u="none" cap="none" strike="noStrike">
                          <a:solidFill>
                            <a:schemeClr val="dk2"/>
                          </a:solidFill>
                          <a:latin typeface="Nunito"/>
                          <a:ea typeface="Nunito"/>
                          <a:cs typeface="Nunito"/>
                          <a:sym typeface="Nunito"/>
                        </a:rPr>
                        <a:t>Change in scale</a:t>
                      </a:r>
                      <a:endParaRPr sz="13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solidFill>
                            <a:schemeClr val="dk2"/>
                          </a:solidFill>
                          <a:latin typeface="Nunito"/>
                          <a:ea typeface="Nunito"/>
                          <a:cs typeface="Nunito"/>
                          <a:sym typeface="Nunito"/>
                        </a:rPr>
                        <a:t>Affects covariance</a:t>
                      </a:r>
                      <a:endParaRPr sz="12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solidFill>
                            <a:schemeClr val="dk2"/>
                          </a:solidFill>
                          <a:latin typeface="Nunito"/>
                          <a:ea typeface="Nunito"/>
                          <a:cs typeface="Nunito"/>
                          <a:sym typeface="Nunito"/>
                        </a:rPr>
                        <a:t>Does not affect the correlation</a:t>
                      </a:r>
                      <a:endParaRPr sz="1200" u="none" cap="none" strike="noStrike">
                        <a:solidFill>
                          <a:schemeClr val="dk2"/>
                        </a:solidFill>
                        <a:latin typeface="Nunito"/>
                        <a:ea typeface="Nunito"/>
                        <a:cs typeface="Nunito"/>
                        <a:sym typeface="Nuni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lang="en-GB" sz="1300" u="none" cap="none" strike="noStrike">
                          <a:solidFill>
                            <a:schemeClr val="dk2"/>
                          </a:solidFill>
                          <a:latin typeface="Nunito"/>
                          <a:ea typeface="Nunito"/>
                          <a:cs typeface="Nunito"/>
                          <a:sym typeface="Nunito"/>
                        </a:rPr>
                        <a:t>Unit-free measure</a:t>
                      </a:r>
                      <a:endParaRPr sz="13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solidFill>
                            <a:schemeClr val="dk2"/>
                          </a:solidFill>
                          <a:latin typeface="Nunito"/>
                          <a:ea typeface="Nunito"/>
                          <a:cs typeface="Nunito"/>
                          <a:sym typeface="Nunito"/>
                        </a:rPr>
                        <a:t>No</a:t>
                      </a:r>
                      <a:endParaRPr sz="1200" u="none" cap="none" strike="noStrike">
                        <a:solidFill>
                          <a:schemeClr val="dk2"/>
                        </a:solidFill>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solidFill>
                            <a:schemeClr val="dk2"/>
                          </a:solidFill>
                          <a:latin typeface="Nunito"/>
                          <a:ea typeface="Nunito"/>
                          <a:cs typeface="Nunito"/>
                          <a:sym typeface="Nunito"/>
                        </a:rPr>
                        <a:t>Yes</a:t>
                      </a:r>
                      <a:endParaRPr sz="1200" u="none" cap="none" strike="noStrike">
                        <a:solidFill>
                          <a:schemeClr val="dk2"/>
                        </a:solidFill>
                        <a:latin typeface="Nunito"/>
                        <a:ea typeface="Nunito"/>
                        <a:cs typeface="Nunito"/>
                        <a:sym typeface="Nunito"/>
                      </a:endParaRPr>
                    </a:p>
                  </a:txBody>
                  <a:tcPr marT="91425" marB="91425" marR="91425" marL="91425"/>
                </a:tc>
              </a:tr>
            </a:tbl>
          </a:graphicData>
        </a:graphic>
      </p:graphicFrame>
      <p:pic>
        <p:nvPicPr>
          <p:cNvPr id="431" name="Google Shape;431;p25"/>
          <p:cNvPicPr preferRelativeResize="0"/>
          <p:nvPr/>
        </p:nvPicPr>
        <p:blipFill rotWithShape="1">
          <a:blip r:embed="rId3">
            <a:alphaModFix/>
          </a:blip>
          <a:srcRect b="0" l="0" r="0" t="0"/>
          <a:stretch/>
        </p:blipFill>
        <p:spPr>
          <a:xfrm>
            <a:off x="5826526" y="845051"/>
            <a:ext cx="2883050" cy="596300"/>
          </a:xfrm>
          <a:prstGeom prst="rect">
            <a:avLst/>
          </a:prstGeom>
          <a:noFill/>
          <a:ln>
            <a:noFill/>
          </a:ln>
        </p:spPr>
      </p:pic>
      <p:pic>
        <p:nvPicPr>
          <p:cNvPr id="432" name="Google Shape;432;p25"/>
          <p:cNvPicPr preferRelativeResize="0"/>
          <p:nvPr/>
        </p:nvPicPr>
        <p:blipFill rotWithShape="1">
          <a:blip r:embed="rId4">
            <a:alphaModFix/>
          </a:blip>
          <a:srcRect b="0" l="0" r="0" t="0"/>
          <a:stretch/>
        </p:blipFill>
        <p:spPr>
          <a:xfrm>
            <a:off x="2316350" y="1121775"/>
            <a:ext cx="2883050" cy="43490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eb7ca6a43f_0_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File links</a:t>
            </a:r>
            <a:endParaRPr/>
          </a:p>
        </p:txBody>
      </p:sp>
      <p:sp>
        <p:nvSpPr>
          <p:cNvPr id="438" name="Google Shape;438;g2eb7ca6a43f_0_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Session1: (mock data)</a:t>
            </a:r>
            <a:endParaRPr/>
          </a:p>
          <a:p>
            <a:pPr indent="0" lvl="0" marL="0" rtl="0" algn="l">
              <a:spcBef>
                <a:spcPts val="0"/>
              </a:spcBef>
              <a:spcAft>
                <a:spcPts val="0"/>
              </a:spcAft>
              <a:buNone/>
            </a:pPr>
            <a:r>
              <a:rPr lang="en-GB" u="sng">
                <a:solidFill>
                  <a:schemeClr val="hlink"/>
                </a:solidFill>
                <a:hlinkClick r:id="rId3"/>
              </a:rPr>
              <a:t>https://github.com/kimieta/EvolveProgram-PythonDataAanlysis/blob/ca6fbb06dffd9a502f90c9a29c5994cfd7e4b568/Session1/session1.ipynb</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Data Analysis 1: (using the iris dataset)</a:t>
            </a:r>
            <a:endParaRPr/>
          </a:p>
          <a:p>
            <a:pPr indent="0" lvl="0" marL="0" rtl="0" algn="l">
              <a:spcBef>
                <a:spcPts val="0"/>
              </a:spcBef>
              <a:spcAft>
                <a:spcPts val="0"/>
              </a:spcAft>
              <a:buNone/>
            </a:pPr>
            <a:r>
              <a:rPr lang="en-GB" u="sng">
                <a:solidFill>
                  <a:schemeClr val="hlink"/>
                </a:solidFill>
                <a:hlinkClick r:id="rId4"/>
              </a:rPr>
              <a:t>https://github.com/kimieta/EvolveProgram-PythonDataAanlysis/blob/ca6fbb06dffd9a502f90c9a29c5994cfd7e4b568/Session1/Data%20Analysis%201.ipynb</a:t>
            </a: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
          <p:cNvPicPr preferRelativeResize="0"/>
          <p:nvPr/>
        </p:nvPicPr>
        <p:blipFill rotWithShape="1">
          <a:blip r:embed="rId3">
            <a:alphaModFix/>
          </a:blip>
          <a:srcRect b="0" l="0" r="0" t="0"/>
          <a:stretch/>
        </p:blipFill>
        <p:spPr>
          <a:xfrm>
            <a:off x="1183746" y="1339261"/>
            <a:ext cx="6969013" cy="3462591"/>
          </a:xfrm>
          <a:prstGeom prst="rect">
            <a:avLst/>
          </a:prstGeom>
          <a:noFill/>
          <a:ln>
            <a:noFill/>
          </a:ln>
        </p:spPr>
      </p:pic>
      <p:sp>
        <p:nvSpPr>
          <p:cNvPr id="290" name="Google Shape;290;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Importing libraries &amp; working directory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Reading a CSV file</a:t>
            </a:r>
            <a:endParaRPr/>
          </a:p>
        </p:txBody>
      </p:sp>
      <p:sp>
        <p:nvSpPr>
          <p:cNvPr id="296" name="Google Shape;296;p4"/>
          <p:cNvSpPr txBox="1"/>
          <p:nvPr>
            <p:ph idx="1" type="body"/>
          </p:nvPr>
        </p:nvSpPr>
        <p:spPr>
          <a:xfrm>
            <a:off x="1303800" y="13009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Stores tabular data in plain text</a:t>
            </a:r>
            <a:endParaRPr/>
          </a:p>
          <a:p>
            <a:pPr indent="-311150" lvl="0" marL="457200" rtl="0" algn="l">
              <a:lnSpc>
                <a:spcPct val="115000"/>
              </a:lnSpc>
              <a:spcBef>
                <a:spcPts val="0"/>
              </a:spcBef>
              <a:spcAft>
                <a:spcPts val="0"/>
              </a:spcAft>
              <a:buSzPts val="1300"/>
              <a:buChar char="●"/>
            </a:pPr>
            <a:r>
              <a:rPr lang="en-GB"/>
              <a:t>Text file format that uses commas to separate values</a:t>
            </a:r>
            <a:endParaRPr/>
          </a:p>
          <a:p>
            <a:pPr indent="-311150" lvl="0" marL="457200" rtl="0" algn="l">
              <a:lnSpc>
                <a:spcPct val="115000"/>
              </a:lnSpc>
              <a:spcBef>
                <a:spcPts val="0"/>
              </a:spcBef>
              <a:spcAft>
                <a:spcPts val="0"/>
              </a:spcAft>
              <a:buSzPts val="1300"/>
              <a:buChar char="●"/>
            </a:pPr>
            <a:r>
              <a:rPr lang="en-GB"/>
              <a:t>Newlines to separate records </a:t>
            </a:r>
            <a:endParaRPr/>
          </a:p>
          <a:p>
            <a:pPr indent="-311150" lvl="0" marL="457200" rtl="0" algn="l">
              <a:lnSpc>
                <a:spcPct val="115000"/>
              </a:lnSpc>
              <a:spcBef>
                <a:spcPts val="0"/>
              </a:spcBef>
              <a:spcAft>
                <a:spcPts val="0"/>
              </a:spcAft>
              <a:buSzPts val="1300"/>
              <a:buChar char="●"/>
            </a:pPr>
            <a:r>
              <a:rPr lang="en-GB"/>
              <a:t>Typically each line represents one data record</a:t>
            </a:r>
            <a:endParaRPr/>
          </a:p>
        </p:txBody>
      </p:sp>
      <p:pic>
        <p:nvPicPr>
          <p:cNvPr id="297" name="Google Shape;297;p4"/>
          <p:cNvPicPr preferRelativeResize="0"/>
          <p:nvPr/>
        </p:nvPicPr>
        <p:blipFill rotWithShape="1">
          <a:blip r:embed="rId3">
            <a:alphaModFix/>
          </a:blip>
          <a:srcRect b="0" l="0" r="0" t="0"/>
          <a:stretch/>
        </p:blipFill>
        <p:spPr>
          <a:xfrm>
            <a:off x="1411376" y="2416610"/>
            <a:ext cx="7073777" cy="2128315"/>
          </a:xfrm>
          <a:prstGeom prst="rect">
            <a:avLst/>
          </a:prstGeom>
          <a:noFill/>
          <a:ln>
            <a:noFill/>
          </a:ln>
        </p:spPr>
      </p:pic>
      <p:sp>
        <p:nvSpPr>
          <p:cNvPr id="298" name="Google Shape;298;p4"/>
          <p:cNvSpPr txBox="1"/>
          <p:nvPr/>
        </p:nvSpPr>
        <p:spPr>
          <a:xfrm>
            <a:off x="5916845" y="3593573"/>
            <a:ext cx="2675884" cy="1200329"/>
          </a:xfrm>
          <a:prstGeom prst="rect">
            <a:avLst/>
          </a:prstGeom>
          <a:noFill/>
          <a:ln cap="flat" cmpd="sng" w="9525">
            <a:solidFill>
              <a:srgbClr val="212121"/>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Get file column names (.columns or .keys)</a:t>
            </a:r>
            <a:endParaRPr/>
          </a:p>
          <a:p>
            <a:pPr indent="-285750" lvl="0" marL="285750" marR="0" rtl="0" algn="l">
              <a:lnSpc>
                <a:spcPct val="100000"/>
              </a:lnSpc>
              <a:spcBef>
                <a:spcPts val="0"/>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Call column</a:t>
            </a:r>
            <a:endParaRPr/>
          </a:p>
          <a:p>
            <a:pPr indent="-285750" lvl="0" marL="285750" marR="0" rtl="0" algn="l">
              <a:lnSpc>
                <a:spcPct val="100000"/>
              </a:lnSpc>
              <a:spcBef>
                <a:spcPts val="0"/>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Call a row at index (.iloc -  used when choosing rows and columns based on specific positions)</a:t>
            </a:r>
            <a:endParaRPr/>
          </a:p>
          <a:p>
            <a:pPr indent="-285750" lvl="0" marL="285750" marR="0" rtl="0" algn="l">
              <a:lnSpc>
                <a:spcPct val="100000"/>
              </a:lnSpc>
              <a:spcBef>
                <a:spcPts val="0"/>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Call rows given certain criteria (.loc -used when we want to select rows and columns based on their labels)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Reading a Text file</a:t>
            </a:r>
            <a:endParaRPr/>
          </a:p>
        </p:txBody>
      </p:sp>
      <p:pic>
        <p:nvPicPr>
          <p:cNvPr id="304" name="Google Shape;304;p5"/>
          <p:cNvPicPr preferRelativeResize="0"/>
          <p:nvPr/>
        </p:nvPicPr>
        <p:blipFill rotWithShape="1">
          <a:blip r:embed="rId3">
            <a:alphaModFix/>
          </a:blip>
          <a:srcRect b="0" l="0" r="0" t="0"/>
          <a:stretch/>
        </p:blipFill>
        <p:spPr>
          <a:xfrm>
            <a:off x="1303800" y="1383366"/>
            <a:ext cx="7235212" cy="254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
          <p:cNvSpPr txBox="1"/>
          <p:nvPr>
            <p:ph idx="1" type="body"/>
          </p:nvPr>
        </p:nvSpPr>
        <p:spPr>
          <a:xfrm>
            <a:off x="846137" y="661185"/>
            <a:ext cx="7031037" cy="2541588"/>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SzPts val="1300"/>
              <a:buNone/>
            </a:pPr>
            <a:r>
              <a:rPr lang="en-GB"/>
              <a:t>When working with files in Python, it is recommended to use the “with context manager” to open files. This ensures that the file is properly closed, and the resources are released, regardless of whether the program runs successfully or an exception occurs during the file operations.</a:t>
            </a:r>
            <a:endParaRPr/>
          </a:p>
        </p:txBody>
      </p:sp>
      <p:pic>
        <p:nvPicPr>
          <p:cNvPr id="310" name="Google Shape;310;p6"/>
          <p:cNvPicPr preferRelativeResize="0"/>
          <p:nvPr/>
        </p:nvPicPr>
        <p:blipFill rotWithShape="1">
          <a:blip r:embed="rId3">
            <a:alphaModFix/>
          </a:blip>
          <a:srcRect b="0" l="0" r="0" t="0"/>
          <a:stretch/>
        </p:blipFill>
        <p:spPr>
          <a:xfrm>
            <a:off x="1266826" y="2047813"/>
            <a:ext cx="6610348" cy="2434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Reading an Excel file</a:t>
            </a:r>
            <a:endParaRPr/>
          </a:p>
        </p:txBody>
      </p:sp>
      <p:pic>
        <p:nvPicPr>
          <p:cNvPr id="316" name="Google Shape;316;p7"/>
          <p:cNvPicPr preferRelativeResize="0"/>
          <p:nvPr/>
        </p:nvPicPr>
        <p:blipFill rotWithShape="1">
          <a:blip r:embed="rId3">
            <a:alphaModFix/>
          </a:blip>
          <a:srcRect b="0" l="0" r="0" t="0"/>
          <a:stretch/>
        </p:blipFill>
        <p:spPr>
          <a:xfrm>
            <a:off x="1303800" y="1266825"/>
            <a:ext cx="7419975" cy="200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Common error</a:t>
            </a:r>
            <a:endParaRPr/>
          </a:p>
        </p:txBody>
      </p:sp>
      <p:pic>
        <p:nvPicPr>
          <p:cNvPr id="322" name="Google Shape;322;p8"/>
          <p:cNvPicPr preferRelativeResize="0"/>
          <p:nvPr/>
        </p:nvPicPr>
        <p:blipFill rotWithShape="1">
          <a:blip r:embed="rId3">
            <a:alphaModFix/>
          </a:blip>
          <a:srcRect b="0" l="0" r="0" t="0"/>
          <a:stretch/>
        </p:blipFill>
        <p:spPr>
          <a:xfrm>
            <a:off x="1228577" y="1180736"/>
            <a:ext cx="4865211" cy="3350914"/>
          </a:xfrm>
          <a:prstGeom prst="rect">
            <a:avLst/>
          </a:prstGeom>
          <a:noFill/>
          <a:ln>
            <a:noFill/>
          </a:ln>
        </p:spPr>
      </p:pic>
      <p:pic>
        <p:nvPicPr>
          <p:cNvPr id="323" name="Google Shape;323;p8"/>
          <p:cNvPicPr preferRelativeResize="0"/>
          <p:nvPr/>
        </p:nvPicPr>
        <p:blipFill rotWithShape="1">
          <a:blip r:embed="rId4">
            <a:alphaModFix/>
          </a:blip>
          <a:srcRect b="0" l="0" r="0" t="0"/>
          <a:stretch/>
        </p:blipFill>
        <p:spPr>
          <a:xfrm>
            <a:off x="1106221" y="4761900"/>
            <a:ext cx="6515100" cy="323850"/>
          </a:xfrm>
          <a:prstGeom prst="rect">
            <a:avLst/>
          </a:prstGeom>
          <a:noFill/>
          <a:ln>
            <a:noFill/>
          </a:ln>
        </p:spPr>
      </p:pic>
      <p:pic>
        <p:nvPicPr>
          <p:cNvPr id="324" name="Google Shape;324;p8"/>
          <p:cNvPicPr preferRelativeResize="0"/>
          <p:nvPr/>
        </p:nvPicPr>
        <p:blipFill rotWithShape="1">
          <a:blip r:embed="rId5">
            <a:alphaModFix/>
          </a:blip>
          <a:srcRect b="0" l="0" r="0" t="0"/>
          <a:stretch/>
        </p:blipFill>
        <p:spPr>
          <a:xfrm>
            <a:off x="6251505" y="1625403"/>
            <a:ext cx="2739632" cy="2461580"/>
          </a:xfrm>
          <a:prstGeom prst="rect">
            <a:avLst/>
          </a:prstGeom>
          <a:noFill/>
          <a:ln>
            <a:noFill/>
          </a:ln>
        </p:spPr>
      </p:pic>
      <p:sp>
        <p:nvSpPr>
          <p:cNvPr id="325" name="Google Shape;325;p8"/>
          <p:cNvSpPr txBox="1"/>
          <p:nvPr/>
        </p:nvSpPr>
        <p:spPr>
          <a:xfrm>
            <a:off x="6251505" y="1597875"/>
            <a:ext cx="2240512" cy="710759"/>
          </a:xfrm>
          <a:prstGeom prst="rect">
            <a:avLst/>
          </a:prstGeom>
          <a:noFill/>
          <a:ln cap="flat" cmpd="sng" w="28575">
            <a:solidFill>
              <a:srgbClr val="21212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9"/>
          <p:cNvSpPr txBox="1"/>
          <p:nvPr>
            <p:ph type="title"/>
          </p:nvPr>
        </p:nvSpPr>
        <p:spPr>
          <a:xfrm>
            <a:off x="1303800" y="598575"/>
            <a:ext cx="75201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740"/>
              <a:buNone/>
            </a:pPr>
            <a:r>
              <a:rPr lang="en-GB" sz="2688"/>
              <a:t>Reading data from a different working directory</a:t>
            </a:r>
            <a:endParaRPr sz="938">
              <a:solidFill>
                <a:srgbClr val="569CD6"/>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ct val="111111"/>
              <a:buNone/>
            </a:pPr>
            <a:r>
              <a:t/>
            </a:r>
            <a:endParaRPr/>
          </a:p>
        </p:txBody>
      </p:sp>
      <p:sp>
        <p:nvSpPr>
          <p:cNvPr id="331" name="Google Shape;331;p9"/>
          <p:cNvSpPr txBox="1"/>
          <p:nvPr>
            <p:ph idx="1" type="body"/>
          </p:nvPr>
        </p:nvSpPr>
        <p:spPr>
          <a:xfrm>
            <a:off x="1374550" y="1256625"/>
            <a:ext cx="6509100" cy="257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b="1" lang="en-GB"/>
              <a:t>Method 1: </a:t>
            </a:r>
            <a:r>
              <a:rPr lang="en-GB"/>
              <a:t>Include the file path, this is very simple</a:t>
            </a:r>
            <a:endParaRPr/>
          </a:p>
          <a:p>
            <a:pPr indent="0" lvl="0" marL="0" rtl="0" algn="l">
              <a:lnSpc>
                <a:spcPct val="135714"/>
              </a:lnSpc>
              <a:spcBef>
                <a:spcPts val="1200"/>
              </a:spcBef>
              <a:spcAft>
                <a:spcPts val="0"/>
              </a:spcAft>
              <a:buSzPts val="1300"/>
              <a:buNone/>
            </a:pPr>
            <a:r>
              <a:rPr lang="en-GB"/>
              <a:t>We specify the path to the “data" folder relative to our current working directory. If the "data" folder is located at the same level as the “pythonbc" folder, the relative path will be ../data.</a:t>
            </a:r>
            <a:endParaRPr sz="1050">
              <a:solidFill>
                <a:srgbClr val="CE9178"/>
              </a:solidFill>
              <a:highlight>
                <a:srgbClr val="1F1F1F"/>
              </a:highlight>
              <a:latin typeface="Courier New"/>
              <a:ea typeface="Courier New"/>
              <a:cs typeface="Courier New"/>
              <a:sym typeface="Courier New"/>
            </a:endParaRPr>
          </a:p>
          <a:p>
            <a:pPr indent="0" lvl="0" marL="457200" rtl="0" algn="l">
              <a:lnSpc>
                <a:spcPct val="115000"/>
              </a:lnSpc>
              <a:spcBef>
                <a:spcPts val="0"/>
              </a:spcBef>
              <a:spcAft>
                <a:spcPts val="1200"/>
              </a:spcAft>
              <a:buSzPts val="1300"/>
              <a:buNone/>
            </a:pPr>
            <a:r>
              <a:t/>
            </a:r>
            <a:endParaRPr/>
          </a:p>
        </p:txBody>
      </p:sp>
      <p:pic>
        <p:nvPicPr>
          <p:cNvPr id="332" name="Google Shape;332;p9"/>
          <p:cNvPicPr preferRelativeResize="0"/>
          <p:nvPr/>
        </p:nvPicPr>
        <p:blipFill rotWithShape="1">
          <a:blip r:embed="rId3">
            <a:alphaModFix/>
          </a:blip>
          <a:srcRect b="0" l="0" r="0" t="0"/>
          <a:stretch/>
        </p:blipFill>
        <p:spPr>
          <a:xfrm>
            <a:off x="1374550" y="3070901"/>
            <a:ext cx="6926488" cy="1415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MSIP_Label_c754cbb2-29ed-4ffe-af90-a08465e0dd2c_Enabled">
    <vt:lpwstr>true</vt:lpwstr>
  </property>
  <property fmtid="{D5CDD505-2E9C-101B-9397-08002B2CF9AE}" pid="3" name="MSIP_Label_c754cbb2-29ed-4ffe-af90-a08465e0dd2c_SetDate">
    <vt:lpwstr>2024-07-08T10:11:11Z</vt:lpwstr>
  </property>
  <property fmtid="{D5CDD505-2E9C-101B-9397-08002B2CF9AE}" pid="4" name="MSIP_Label_c754cbb2-29ed-4ffe-af90-a08465e0dd2c_Method">
    <vt:lpwstr>Privileged</vt:lpwstr>
  </property>
  <property fmtid="{D5CDD505-2E9C-101B-9397-08002B2CF9AE}" pid="5" name="MSIP_Label_c754cbb2-29ed-4ffe-af90-a08465e0dd2c_Name">
    <vt:lpwstr>Unrestricted</vt:lpwstr>
  </property>
  <property fmtid="{D5CDD505-2E9C-101B-9397-08002B2CF9AE}" pid="6" name="MSIP_Label_c754cbb2-29ed-4ffe-af90-a08465e0dd2c_SiteId">
    <vt:lpwstr>c4b62f1d-01e0-4107-a0cc-5ac886858b23</vt:lpwstr>
  </property>
  <property fmtid="{D5CDD505-2E9C-101B-9397-08002B2CF9AE}" pid="7" name="MSIP_Label_c754cbb2-29ed-4ffe-af90-a08465e0dd2c_ActionId">
    <vt:lpwstr>ff5a0d41-9dd2-4c3d-9c59-685a127f0d1a</vt:lpwstr>
  </property>
  <property fmtid="{D5CDD505-2E9C-101B-9397-08002B2CF9AE}" pid="8" name="MSIP_Label_c754cbb2-29ed-4ffe-af90-a08465e0dd2c_ContentBits">
    <vt:lpwstr>0</vt:lpwstr>
  </property>
  <property fmtid="{D5CDD505-2E9C-101B-9397-08002B2CF9AE}" pid="9" name="_AdHocReviewCycleID">
    <vt:i4>336157334</vt:i4>
  </property>
  <property fmtid="{D5CDD505-2E9C-101B-9397-08002B2CF9AE}" pid="10" name="_NewReviewCycle">
    <vt:lpwstr/>
  </property>
  <property fmtid="{D5CDD505-2E9C-101B-9397-08002B2CF9AE}" pid="11" name="_EmailSubject">
    <vt:lpwstr>Python Data Sci course ppt</vt:lpwstr>
  </property>
  <property fmtid="{D5CDD505-2E9C-101B-9397-08002B2CF9AE}" pid="12" name="_AuthorEmail">
    <vt:lpwstr>kim.ta@barclays.com</vt:lpwstr>
  </property>
  <property fmtid="{D5CDD505-2E9C-101B-9397-08002B2CF9AE}" pid="13" name="_AuthorEmailDisplayName">
    <vt:lpwstr>Ta, Kim : CB&amp;P COO</vt:lpwstr>
  </property>
</Properties>
</file>