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9" r:id="rId4"/>
    <p:sldId id="260" r:id="rId5"/>
    <p:sldId id="261" r:id="rId6"/>
    <p:sldId id="280" r:id="rId7"/>
    <p:sldId id="262" r:id="rId8"/>
    <p:sldId id="282" r:id="rId9"/>
    <p:sldId id="263" r:id="rId10"/>
    <p:sldId id="264" r:id="rId11"/>
    <p:sldId id="265" r:id="rId12"/>
    <p:sldId id="266" r:id="rId13"/>
    <p:sldId id="267" r:id="rId14"/>
    <p:sldId id="268" r:id="rId15"/>
    <p:sldId id="269" r:id="rId16"/>
    <p:sldId id="270" r:id="rId17"/>
    <p:sldId id="271" r:id="rId18"/>
    <p:sldId id="281" r:id="rId19"/>
    <p:sldId id="272" r:id="rId20"/>
    <p:sldId id="273" r:id="rId21"/>
    <p:sldId id="274" r:id="rId22"/>
    <p:sldId id="275" r:id="rId23"/>
    <p:sldId id="276" r:id="rId24"/>
    <p:sldId id="277" r:id="rId25"/>
    <p:sldId id="278" r:id="rId26"/>
  </p:sldIdLst>
  <p:sldSz cx="9144000" cy="5143500" type="screen16x9"/>
  <p:notesSz cx="6858000" cy="9144000"/>
  <p:embeddedFontLst>
    <p:embeddedFont>
      <p:font typeface="Maven Pro" panose="020B0604020202020204" charset="0"/>
      <p:regular r:id="rId28"/>
      <p:bold r:id="rId29"/>
    </p:embeddedFont>
    <p:embeddedFont>
      <p:font typeface="Nunito"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4D78DCF-E7DF-416F-96AD-2DB87C6A70EA}">
          <p14:sldIdLst>
            <p14:sldId id="256"/>
            <p14:sldId id="257"/>
            <p14:sldId id="259"/>
          </p14:sldIdLst>
        </p14:section>
        <p14:section name="Untitled Section" id="{A9C311C3-3D2F-482B-AC2E-E537B4278C20}">
          <p14:sldIdLst>
            <p14:sldId id="260"/>
            <p14:sldId id="261"/>
            <p14:sldId id="280"/>
            <p14:sldId id="262"/>
            <p14:sldId id="282"/>
            <p14:sldId id="263"/>
            <p14:sldId id="264"/>
            <p14:sldId id="265"/>
            <p14:sldId id="266"/>
            <p14:sldId id="267"/>
            <p14:sldId id="268"/>
            <p14:sldId id="269"/>
            <p14:sldId id="270"/>
            <p14:sldId id="271"/>
            <p14:sldId id="281"/>
            <p14:sldId id="272"/>
            <p14:sldId id="273"/>
            <p14:sldId id="274"/>
            <p14:sldId id="275"/>
            <p14:sldId id="276"/>
            <p14:sldId id="277"/>
            <p14:sldId id="278"/>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70189D-BC8A-417B-A632-1E6C8E68D698}">
  <a:tblStyle styleId="{ED70189D-BC8A-417B-A632-1E6C8E68D6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60"/>
  </p:normalViewPr>
  <p:slideViewPr>
    <p:cSldViewPr snapToGrid="0">
      <p:cViewPr>
        <p:scale>
          <a:sx n="106" d="100"/>
          <a:sy n="106" d="100"/>
        </p:scale>
        <p:origin x="-144" y="19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e73ae7b2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e73ae7b2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e737422ad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e737422ad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e737422ad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e737422ad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e737422a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e737422a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e737422ad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e737422ad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e737422ad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e737422ad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e737422ad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e737422ad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e737422ad0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e737422ad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e737422ad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e737422ad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e737422ad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e737422ad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e71c50c07c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e71c50c07c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e737422ad0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e737422ad0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e737422ad0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e737422ad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e737422ad0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e737422ad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e737422ad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e737422ad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e737422ad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e737422ad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e737422ad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e737422ad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e737422ad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e737422ad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e737422ad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e737422ad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e737422ad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e737422ad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e737422ad0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e737422ad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2"/>
        <p:cNvGrpSpPr/>
        <p:nvPr/>
      </p:nvGrpSpPr>
      <p:grpSpPr>
        <a:xfrm>
          <a:off x="0" y="0"/>
          <a:ext cx="0" cy="0"/>
          <a:chOff x="0" y="0"/>
          <a:chExt cx="0" cy="0"/>
        </a:xfrm>
      </p:grpSpPr>
      <p:grpSp>
        <p:nvGrpSpPr>
          <p:cNvPr id="143" name="Google Shape;143;p11"/>
          <p:cNvGrpSpPr/>
          <p:nvPr/>
        </p:nvGrpSpPr>
        <p:grpSpPr>
          <a:xfrm>
            <a:off x="52" y="4099200"/>
            <a:ext cx="9144036" cy="1044300"/>
            <a:chOff x="52" y="4099200"/>
            <a:chExt cx="9144036" cy="1044300"/>
          </a:xfrm>
        </p:grpSpPr>
        <p:grpSp>
          <p:nvGrpSpPr>
            <p:cNvPr id="144" name="Google Shape;144;p11"/>
            <p:cNvGrpSpPr/>
            <p:nvPr/>
          </p:nvGrpSpPr>
          <p:grpSpPr>
            <a:xfrm>
              <a:off x="52" y="4309200"/>
              <a:ext cx="231622" cy="834300"/>
              <a:chOff x="2688737" y="4301380"/>
              <a:chExt cx="231900" cy="834300"/>
            </a:xfrm>
          </p:grpSpPr>
          <p:sp>
            <p:nvSpPr>
              <p:cNvPr id="145" name="Google Shape;14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11"/>
            <p:cNvGrpSpPr/>
            <p:nvPr/>
          </p:nvGrpSpPr>
          <p:grpSpPr>
            <a:xfrm>
              <a:off x="371406" y="4099200"/>
              <a:ext cx="231622" cy="1044300"/>
              <a:chOff x="2688737" y="4091380"/>
              <a:chExt cx="231900" cy="1044300"/>
            </a:xfrm>
          </p:grpSpPr>
          <p:sp>
            <p:nvSpPr>
              <p:cNvPr id="150" name="Google Shape;15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1"/>
            <p:cNvGrpSpPr/>
            <p:nvPr/>
          </p:nvGrpSpPr>
          <p:grpSpPr>
            <a:xfrm>
              <a:off x="742761" y="4309200"/>
              <a:ext cx="231622" cy="834300"/>
              <a:chOff x="2688737" y="4301380"/>
              <a:chExt cx="231900" cy="834300"/>
            </a:xfrm>
          </p:grpSpPr>
          <p:sp>
            <p:nvSpPr>
              <p:cNvPr id="156" name="Google Shape;156;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11"/>
            <p:cNvGrpSpPr/>
            <p:nvPr/>
          </p:nvGrpSpPr>
          <p:grpSpPr>
            <a:xfrm>
              <a:off x="1114115" y="4518900"/>
              <a:ext cx="231622" cy="624600"/>
              <a:chOff x="2688737" y="4511080"/>
              <a:chExt cx="231900" cy="624600"/>
            </a:xfrm>
          </p:grpSpPr>
          <p:sp>
            <p:nvSpPr>
              <p:cNvPr id="161" name="Google Shape;161;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11"/>
            <p:cNvGrpSpPr/>
            <p:nvPr/>
          </p:nvGrpSpPr>
          <p:grpSpPr>
            <a:xfrm>
              <a:off x="1856753" y="4099200"/>
              <a:ext cx="231600" cy="1044300"/>
              <a:chOff x="1856753" y="4099200"/>
              <a:chExt cx="231600" cy="1044300"/>
            </a:xfrm>
          </p:grpSpPr>
          <p:sp>
            <p:nvSpPr>
              <p:cNvPr id="165" name="Google Shape;165;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1"/>
            <p:cNvGrpSpPr/>
            <p:nvPr/>
          </p:nvGrpSpPr>
          <p:grpSpPr>
            <a:xfrm>
              <a:off x="2228107" y="4309200"/>
              <a:ext cx="231600" cy="834300"/>
              <a:chOff x="2228107" y="4309200"/>
              <a:chExt cx="231600" cy="834300"/>
            </a:xfrm>
          </p:grpSpPr>
          <p:sp>
            <p:nvSpPr>
              <p:cNvPr id="171" name="Google Shape;171;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11"/>
            <p:cNvGrpSpPr/>
            <p:nvPr/>
          </p:nvGrpSpPr>
          <p:grpSpPr>
            <a:xfrm>
              <a:off x="2599462" y="4518900"/>
              <a:ext cx="231600" cy="624600"/>
              <a:chOff x="2599462" y="4518900"/>
              <a:chExt cx="231600" cy="624600"/>
            </a:xfrm>
          </p:grpSpPr>
          <p:sp>
            <p:nvSpPr>
              <p:cNvPr id="176" name="Google Shape;176;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1"/>
            <p:cNvGrpSpPr/>
            <p:nvPr/>
          </p:nvGrpSpPr>
          <p:grpSpPr>
            <a:xfrm>
              <a:off x="3342171" y="4099200"/>
              <a:ext cx="231600" cy="1044300"/>
              <a:chOff x="3342171" y="4099200"/>
              <a:chExt cx="231600" cy="1044300"/>
            </a:xfrm>
          </p:grpSpPr>
          <p:sp>
            <p:nvSpPr>
              <p:cNvPr id="180" name="Google Shape;180;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1"/>
            <p:cNvGrpSpPr/>
            <p:nvPr/>
          </p:nvGrpSpPr>
          <p:grpSpPr>
            <a:xfrm>
              <a:off x="3713525" y="4309200"/>
              <a:ext cx="231600" cy="834300"/>
              <a:chOff x="3713525" y="4309200"/>
              <a:chExt cx="231600" cy="834300"/>
            </a:xfrm>
          </p:grpSpPr>
          <p:sp>
            <p:nvSpPr>
              <p:cNvPr id="186" name="Google Shape;186;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11"/>
            <p:cNvGrpSpPr/>
            <p:nvPr/>
          </p:nvGrpSpPr>
          <p:grpSpPr>
            <a:xfrm>
              <a:off x="1485398" y="4309200"/>
              <a:ext cx="231600" cy="834300"/>
              <a:chOff x="1485398" y="4309200"/>
              <a:chExt cx="231600" cy="834300"/>
            </a:xfrm>
          </p:grpSpPr>
          <p:sp>
            <p:nvSpPr>
              <p:cNvPr id="191" name="Google Shape;191;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1"/>
            <p:cNvGrpSpPr/>
            <p:nvPr/>
          </p:nvGrpSpPr>
          <p:grpSpPr>
            <a:xfrm>
              <a:off x="4084879" y="4518900"/>
              <a:ext cx="231600" cy="624600"/>
              <a:chOff x="4084879" y="4518900"/>
              <a:chExt cx="231600" cy="624600"/>
            </a:xfrm>
          </p:grpSpPr>
          <p:sp>
            <p:nvSpPr>
              <p:cNvPr id="196" name="Google Shape;196;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1"/>
            <p:cNvGrpSpPr/>
            <p:nvPr/>
          </p:nvGrpSpPr>
          <p:grpSpPr>
            <a:xfrm>
              <a:off x="2970816" y="4309200"/>
              <a:ext cx="231600" cy="834300"/>
              <a:chOff x="2970816" y="4309200"/>
              <a:chExt cx="231600" cy="834300"/>
            </a:xfrm>
          </p:grpSpPr>
          <p:sp>
            <p:nvSpPr>
              <p:cNvPr id="200" name="Google Shape;200;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11"/>
            <p:cNvGrpSpPr/>
            <p:nvPr/>
          </p:nvGrpSpPr>
          <p:grpSpPr>
            <a:xfrm>
              <a:off x="4456234" y="4309200"/>
              <a:ext cx="231600" cy="834300"/>
              <a:chOff x="4456234" y="4309200"/>
              <a:chExt cx="231600" cy="834300"/>
            </a:xfrm>
          </p:grpSpPr>
          <p:sp>
            <p:nvSpPr>
              <p:cNvPr id="205" name="Google Shape;205;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11"/>
            <p:cNvGrpSpPr/>
            <p:nvPr/>
          </p:nvGrpSpPr>
          <p:grpSpPr>
            <a:xfrm>
              <a:off x="4827588" y="4099200"/>
              <a:ext cx="231600" cy="1044300"/>
              <a:chOff x="4827588" y="4099200"/>
              <a:chExt cx="231600" cy="1044300"/>
            </a:xfrm>
          </p:grpSpPr>
          <p:sp>
            <p:nvSpPr>
              <p:cNvPr id="210" name="Google Shape;210;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1"/>
            <p:cNvGrpSpPr/>
            <p:nvPr/>
          </p:nvGrpSpPr>
          <p:grpSpPr>
            <a:xfrm>
              <a:off x="5198943" y="4309200"/>
              <a:ext cx="231600" cy="834300"/>
              <a:chOff x="5198943" y="4309200"/>
              <a:chExt cx="231600" cy="834300"/>
            </a:xfrm>
          </p:grpSpPr>
          <p:sp>
            <p:nvSpPr>
              <p:cNvPr id="216" name="Google Shape;216;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1"/>
            <p:cNvGrpSpPr/>
            <p:nvPr/>
          </p:nvGrpSpPr>
          <p:grpSpPr>
            <a:xfrm>
              <a:off x="5570297" y="4518900"/>
              <a:ext cx="231600" cy="624600"/>
              <a:chOff x="5570297" y="4518900"/>
              <a:chExt cx="231600" cy="624600"/>
            </a:xfrm>
          </p:grpSpPr>
          <p:sp>
            <p:nvSpPr>
              <p:cNvPr id="221" name="Google Shape;221;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1"/>
            <p:cNvGrpSpPr/>
            <p:nvPr/>
          </p:nvGrpSpPr>
          <p:grpSpPr>
            <a:xfrm>
              <a:off x="5941652" y="4309200"/>
              <a:ext cx="231600" cy="834300"/>
              <a:chOff x="5941652" y="4309200"/>
              <a:chExt cx="231600" cy="834300"/>
            </a:xfrm>
          </p:grpSpPr>
          <p:sp>
            <p:nvSpPr>
              <p:cNvPr id="225" name="Google Shape;225;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1"/>
            <p:cNvGrpSpPr/>
            <p:nvPr/>
          </p:nvGrpSpPr>
          <p:grpSpPr>
            <a:xfrm>
              <a:off x="6313006" y="4099200"/>
              <a:ext cx="231600" cy="1044300"/>
              <a:chOff x="6313006" y="4099200"/>
              <a:chExt cx="231600" cy="1044300"/>
            </a:xfrm>
          </p:grpSpPr>
          <p:sp>
            <p:nvSpPr>
              <p:cNvPr id="230" name="Google Shape;230;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11"/>
            <p:cNvGrpSpPr/>
            <p:nvPr/>
          </p:nvGrpSpPr>
          <p:grpSpPr>
            <a:xfrm>
              <a:off x="6684361" y="4309200"/>
              <a:ext cx="231600" cy="834300"/>
              <a:chOff x="6684361" y="4309200"/>
              <a:chExt cx="231600" cy="834300"/>
            </a:xfrm>
          </p:grpSpPr>
          <p:sp>
            <p:nvSpPr>
              <p:cNvPr id="236" name="Google Shape;236;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1"/>
            <p:cNvGrpSpPr/>
            <p:nvPr/>
          </p:nvGrpSpPr>
          <p:grpSpPr>
            <a:xfrm>
              <a:off x="7055715" y="4518900"/>
              <a:ext cx="231600" cy="624600"/>
              <a:chOff x="7055715" y="4518900"/>
              <a:chExt cx="231600" cy="624600"/>
            </a:xfrm>
          </p:grpSpPr>
          <p:sp>
            <p:nvSpPr>
              <p:cNvPr id="241" name="Google Shape;241;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11"/>
            <p:cNvGrpSpPr/>
            <p:nvPr/>
          </p:nvGrpSpPr>
          <p:grpSpPr>
            <a:xfrm>
              <a:off x="7798424" y="4099200"/>
              <a:ext cx="231600" cy="1044300"/>
              <a:chOff x="7798424" y="4099200"/>
              <a:chExt cx="231600" cy="1044300"/>
            </a:xfrm>
          </p:grpSpPr>
          <p:sp>
            <p:nvSpPr>
              <p:cNvPr id="245" name="Google Shape;245;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1"/>
            <p:cNvGrpSpPr/>
            <p:nvPr/>
          </p:nvGrpSpPr>
          <p:grpSpPr>
            <a:xfrm>
              <a:off x="8169779" y="4309200"/>
              <a:ext cx="231600" cy="834300"/>
              <a:chOff x="8169779" y="4309200"/>
              <a:chExt cx="231600" cy="834300"/>
            </a:xfrm>
          </p:grpSpPr>
          <p:sp>
            <p:nvSpPr>
              <p:cNvPr id="251" name="Google Shape;251;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11"/>
            <p:cNvGrpSpPr/>
            <p:nvPr/>
          </p:nvGrpSpPr>
          <p:grpSpPr>
            <a:xfrm>
              <a:off x="7427070" y="4309200"/>
              <a:ext cx="231600" cy="834300"/>
              <a:chOff x="7427070" y="4309200"/>
              <a:chExt cx="231600" cy="834300"/>
            </a:xfrm>
          </p:grpSpPr>
          <p:sp>
            <p:nvSpPr>
              <p:cNvPr id="256" name="Google Shape;256;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1"/>
            <p:cNvGrpSpPr/>
            <p:nvPr/>
          </p:nvGrpSpPr>
          <p:grpSpPr>
            <a:xfrm>
              <a:off x="8541133" y="4518900"/>
              <a:ext cx="231600" cy="624600"/>
              <a:chOff x="8541133" y="4518900"/>
              <a:chExt cx="231600" cy="624600"/>
            </a:xfrm>
          </p:grpSpPr>
          <p:sp>
            <p:nvSpPr>
              <p:cNvPr id="261" name="Google Shape;261;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11"/>
            <p:cNvGrpSpPr/>
            <p:nvPr/>
          </p:nvGrpSpPr>
          <p:grpSpPr>
            <a:xfrm>
              <a:off x="8912488" y="4309200"/>
              <a:ext cx="231600" cy="834300"/>
              <a:chOff x="8912488" y="4309200"/>
              <a:chExt cx="231600" cy="834300"/>
            </a:xfrm>
          </p:grpSpPr>
          <p:sp>
            <p:nvSpPr>
              <p:cNvPr id="265" name="Google Shape;265;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0" name="Google Shape;270;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1" name="Google Shape;271;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2"/>
        <p:cNvGrpSpPr/>
        <p:nvPr/>
      </p:nvGrpSpPr>
      <p:grpSpPr>
        <a:xfrm>
          <a:off x="0" y="0"/>
          <a:ext cx="0" cy="0"/>
          <a:chOff x="0" y="0"/>
          <a:chExt cx="0" cy="0"/>
        </a:xfrm>
      </p:grpSpPr>
      <p:sp>
        <p:nvSpPr>
          <p:cNvPr id="273" name="Google Shape;273;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grpSp>
        <p:nvGrpSpPr>
          <p:cNvPr id="93" name="Google Shape;93;p5"/>
          <p:cNvGrpSpPr/>
          <p:nvPr/>
        </p:nvGrpSpPr>
        <p:grpSpPr>
          <a:xfrm>
            <a:off x="625966" y="299376"/>
            <a:ext cx="999312" cy="999312"/>
            <a:chOff x="348199" y="179450"/>
            <a:chExt cx="1116300" cy="1116300"/>
          </a:xfrm>
        </p:grpSpPr>
        <p:sp>
          <p:nvSpPr>
            <p:cNvPr id="94" name="Google Shape;94;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7" name="Google Shape;97;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9" name="Google Shape;99;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grpSp>
        <p:nvGrpSpPr>
          <p:cNvPr id="101" name="Google Shape;101;p6"/>
          <p:cNvGrpSpPr/>
          <p:nvPr/>
        </p:nvGrpSpPr>
        <p:grpSpPr>
          <a:xfrm>
            <a:off x="625966" y="299376"/>
            <a:ext cx="999312" cy="999312"/>
            <a:chOff x="348199" y="179450"/>
            <a:chExt cx="1116300" cy="1116300"/>
          </a:xfrm>
        </p:grpSpPr>
        <p:sp>
          <p:nvSpPr>
            <p:cNvPr id="102" name="Google Shape;102;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5" name="Google Shape;105;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6"/>
        <p:cNvGrpSpPr/>
        <p:nvPr/>
      </p:nvGrpSpPr>
      <p:grpSpPr>
        <a:xfrm>
          <a:off x="0" y="0"/>
          <a:ext cx="0" cy="0"/>
          <a:chOff x="0" y="0"/>
          <a:chExt cx="0" cy="0"/>
        </a:xfrm>
      </p:grpSpPr>
      <p:grpSp>
        <p:nvGrpSpPr>
          <p:cNvPr id="107" name="Google Shape;107;p7"/>
          <p:cNvGrpSpPr/>
          <p:nvPr/>
        </p:nvGrpSpPr>
        <p:grpSpPr>
          <a:xfrm>
            <a:off x="625966" y="299376"/>
            <a:ext cx="999312" cy="999312"/>
            <a:chOff x="348199" y="179450"/>
            <a:chExt cx="1116300" cy="1116300"/>
          </a:xfrm>
        </p:grpSpPr>
        <p:sp>
          <p:nvSpPr>
            <p:cNvPr id="108" name="Google Shape;108;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1" name="Google Shape;111;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2" name="Google Shape;112;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3"/>
        <p:cNvGrpSpPr/>
        <p:nvPr/>
      </p:nvGrpSpPr>
      <p:grpSpPr>
        <a:xfrm>
          <a:off x="0" y="0"/>
          <a:ext cx="0" cy="0"/>
          <a:chOff x="0" y="0"/>
          <a:chExt cx="0" cy="0"/>
        </a:xfrm>
      </p:grpSpPr>
      <p:grpSp>
        <p:nvGrpSpPr>
          <p:cNvPr id="114" name="Google Shape;114;p8"/>
          <p:cNvGrpSpPr/>
          <p:nvPr/>
        </p:nvGrpSpPr>
        <p:grpSpPr>
          <a:xfrm>
            <a:off x="6866714" y="1306"/>
            <a:ext cx="2267451" cy="2601690"/>
            <a:chOff x="6790514" y="1306"/>
            <a:chExt cx="2267451" cy="2601690"/>
          </a:xfrm>
        </p:grpSpPr>
        <p:grpSp>
          <p:nvGrpSpPr>
            <p:cNvPr id="115" name="Google Shape;115;p8"/>
            <p:cNvGrpSpPr/>
            <p:nvPr/>
          </p:nvGrpSpPr>
          <p:grpSpPr>
            <a:xfrm>
              <a:off x="7067465" y="1306"/>
              <a:ext cx="1990500" cy="1990200"/>
              <a:chOff x="7067465" y="1306"/>
              <a:chExt cx="1990500" cy="1990200"/>
            </a:xfrm>
          </p:grpSpPr>
          <p:sp>
            <p:nvSpPr>
              <p:cNvPr id="116" name="Google Shape;116;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8"/>
            <p:cNvGrpSpPr/>
            <p:nvPr/>
          </p:nvGrpSpPr>
          <p:grpSpPr>
            <a:xfrm>
              <a:off x="8207126" y="1807996"/>
              <a:ext cx="795000" cy="795000"/>
              <a:chOff x="8207126" y="1807996"/>
              <a:chExt cx="795000" cy="795000"/>
            </a:xfrm>
          </p:grpSpPr>
          <p:sp>
            <p:nvSpPr>
              <p:cNvPr id="120" name="Google Shape;120;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8"/>
            <p:cNvGrpSpPr/>
            <p:nvPr/>
          </p:nvGrpSpPr>
          <p:grpSpPr>
            <a:xfrm>
              <a:off x="6790514" y="118857"/>
              <a:ext cx="548700" cy="548700"/>
              <a:chOff x="6790514" y="118857"/>
              <a:chExt cx="548700" cy="548700"/>
            </a:xfrm>
          </p:grpSpPr>
          <p:sp>
            <p:nvSpPr>
              <p:cNvPr id="124" name="Google Shape;124;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6" name="Google Shape;126;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7" name="Google Shape;127;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8"/>
        <p:cNvGrpSpPr/>
        <p:nvPr/>
      </p:nvGrpSpPr>
      <p:grpSpPr>
        <a:xfrm>
          <a:off x="0" y="0"/>
          <a:ext cx="0" cy="0"/>
          <a:chOff x="0" y="0"/>
          <a:chExt cx="0" cy="0"/>
        </a:xfrm>
      </p:grpSpPr>
      <p:grpSp>
        <p:nvGrpSpPr>
          <p:cNvPr id="129" name="Google Shape;129;p9"/>
          <p:cNvGrpSpPr/>
          <p:nvPr/>
        </p:nvGrpSpPr>
        <p:grpSpPr>
          <a:xfrm>
            <a:off x="625966" y="299376"/>
            <a:ext cx="999312" cy="999312"/>
            <a:chOff x="348199" y="179450"/>
            <a:chExt cx="1116300" cy="1116300"/>
          </a:xfrm>
        </p:grpSpPr>
        <p:sp>
          <p:nvSpPr>
            <p:cNvPr id="130" name="Google Shape;130;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3" name="Google Shape;133;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4" name="Google Shape;134;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5" name="Google Shape;135;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6"/>
        <p:cNvGrpSpPr/>
        <p:nvPr/>
      </p:nvGrpSpPr>
      <p:grpSpPr>
        <a:xfrm>
          <a:off x="0" y="0"/>
          <a:ext cx="0" cy="0"/>
          <a:chOff x="0" y="0"/>
          <a:chExt cx="0" cy="0"/>
        </a:xfrm>
      </p:grpSpPr>
      <p:grpSp>
        <p:nvGrpSpPr>
          <p:cNvPr id="137" name="Google Shape;137;p10"/>
          <p:cNvGrpSpPr/>
          <p:nvPr/>
        </p:nvGrpSpPr>
        <p:grpSpPr>
          <a:xfrm>
            <a:off x="713373" y="3847119"/>
            <a:ext cx="825392" cy="825392"/>
            <a:chOff x="348199" y="179450"/>
            <a:chExt cx="1116300" cy="1116300"/>
          </a:xfrm>
        </p:grpSpPr>
        <p:sp>
          <p:nvSpPr>
            <p:cNvPr id="138" name="Google Shape;138;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1" name="Google Shape;141;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im.ta@barclay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kimieta/Python-Data-Analysis"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dirty="0"/>
              <a:t>Data Analysis 1 (Python)</a:t>
            </a:r>
            <a:endParaRPr dirty="0"/>
          </a:p>
        </p:txBody>
      </p:sp>
      <p:sp>
        <p:nvSpPr>
          <p:cNvPr id="279" name="Google Shape;279;p13"/>
          <p:cNvSpPr txBox="1">
            <a:spLocks noGrp="1"/>
          </p:cNvSpPr>
          <p:nvPr>
            <p:ph type="subTitle" idx="1"/>
          </p:nvPr>
        </p:nvSpPr>
        <p:spPr>
          <a:xfrm>
            <a:off x="824000" y="3596300"/>
            <a:ext cx="4459800" cy="9855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GB" sz="3600" b="1">
                <a:latin typeface="Maven Pro"/>
                <a:ea typeface="Maven Pro"/>
                <a:cs typeface="Maven Pro"/>
                <a:sym typeface="Maven Pro"/>
              </a:rPr>
              <a:t>Reading files, summarising and describing data,</a:t>
            </a:r>
            <a:br>
              <a:rPr lang="en-GB" sz="3600" b="1">
                <a:latin typeface="Maven Pro"/>
                <a:ea typeface="Maven Pro"/>
                <a:cs typeface="Maven Pro"/>
                <a:sym typeface="Maven Pro"/>
              </a:rPr>
            </a:br>
            <a:r>
              <a:rPr lang="en-GB" sz="3600" b="1">
                <a:latin typeface="Maven Pro"/>
                <a:ea typeface="Maven Pro"/>
                <a:cs typeface="Maven Pro"/>
                <a:sym typeface="Maven Pro"/>
              </a:rPr>
              <a:t>Correlation and covariance </a:t>
            </a:r>
            <a:endParaRPr sz="3600" b="1">
              <a:latin typeface="Maven Pro"/>
              <a:ea typeface="Maven Pro"/>
              <a:cs typeface="Maven Pro"/>
              <a:sym typeface="Maven Pro"/>
            </a:endParaRPr>
          </a:p>
          <a:p>
            <a:pPr marL="0" lvl="0" indent="0" algn="l" rtl="0">
              <a:spcBef>
                <a:spcPts val="0"/>
              </a:spcBef>
              <a:spcAft>
                <a:spcPts val="0"/>
              </a:spcAft>
              <a:buNone/>
            </a:pPr>
            <a:endParaRPr sz="3600" b="1">
              <a:latin typeface="Maven Pro"/>
              <a:ea typeface="Maven Pro"/>
              <a:cs typeface="Maven Pro"/>
              <a:sym typeface="Maven Pro"/>
            </a:endParaRPr>
          </a:p>
          <a:p>
            <a:pPr marL="0" lvl="0" indent="0" algn="l" rtl="0">
              <a:spcBef>
                <a:spcPts val="0"/>
              </a:spcBef>
              <a:spcAft>
                <a:spcPts val="0"/>
              </a:spcAft>
              <a:buNone/>
            </a:pPr>
            <a:r>
              <a:rPr lang="en-GB" sz="3600">
                <a:latin typeface="Maven Pro"/>
                <a:ea typeface="Maven Pro"/>
                <a:cs typeface="Maven Pro"/>
                <a:sym typeface="Maven Pro"/>
              </a:rPr>
              <a:t>For any questions reach out to: </a:t>
            </a:r>
            <a:r>
              <a:rPr lang="en-GB" sz="3600" u="sng">
                <a:solidFill>
                  <a:schemeClr val="hlink"/>
                </a:solidFill>
                <a:latin typeface="Maven Pro"/>
                <a:ea typeface="Maven Pro"/>
                <a:cs typeface="Maven Pro"/>
                <a:sym typeface="Maven Pro"/>
                <a:hlinkClick r:id="rId3"/>
              </a:rPr>
              <a:t>kim.ta@barclays.com</a:t>
            </a:r>
            <a:endParaRPr sz="3600">
              <a:latin typeface="Maven Pro"/>
              <a:ea typeface="Maven Pro"/>
              <a:cs typeface="Maven Pro"/>
              <a:sym typeface="Maven Pro"/>
            </a:endParaRPr>
          </a:p>
          <a:p>
            <a:pPr marL="0" lvl="0" indent="0" algn="l" rtl="0">
              <a:spcBef>
                <a:spcPts val="0"/>
              </a:spcBef>
              <a:spcAft>
                <a:spcPts val="0"/>
              </a:spcAft>
              <a:buNone/>
            </a:pPr>
            <a:r>
              <a:rPr lang="en-GB" sz="3600" u="sng">
                <a:solidFill>
                  <a:schemeClr val="hlink"/>
                </a:solidFill>
                <a:latin typeface="Maven Pro"/>
                <a:ea typeface="Maven Pro"/>
                <a:cs typeface="Maven Pro"/>
                <a:sym typeface="Maven Pro"/>
                <a:hlinkClick r:id="rId4"/>
              </a:rPr>
              <a:t>https://github.com/kimieta/Python-Data-Analysis</a:t>
            </a:r>
            <a:r>
              <a:rPr lang="en-GB" sz="3600">
                <a:latin typeface="Maven Pro"/>
                <a:ea typeface="Maven Pro"/>
                <a:cs typeface="Maven Pro"/>
                <a:sym typeface="Maven Pro"/>
              </a:rPr>
              <a:t> </a:t>
            </a:r>
            <a:endParaRPr sz="3600">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1"/>
          <p:cNvSpPr txBox="1">
            <a:spLocks noGrp="1"/>
          </p:cNvSpPr>
          <p:nvPr>
            <p:ph type="title"/>
          </p:nvPr>
        </p:nvSpPr>
        <p:spPr>
          <a:xfrm>
            <a:off x="1303800" y="598575"/>
            <a:ext cx="7030500" cy="5838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GB" sz="1300" dirty="0">
                <a:latin typeface="Nunito"/>
                <a:ea typeface="Nunito"/>
                <a:cs typeface="Nunito"/>
                <a:sym typeface="Nunito"/>
              </a:rPr>
              <a:t>Method 2: </a:t>
            </a:r>
            <a:r>
              <a:rPr lang="en-GB" sz="1300" b="0" dirty="0">
                <a:latin typeface="Nunito"/>
                <a:ea typeface="Nunito"/>
                <a:cs typeface="Nunito"/>
                <a:sym typeface="Nunito"/>
              </a:rPr>
              <a:t>Change our working directory (useful to know)</a:t>
            </a:r>
            <a:endParaRPr sz="1300" b="0" dirty="0">
              <a:latin typeface="Nunito"/>
              <a:ea typeface="Nunito"/>
              <a:cs typeface="Nunito"/>
              <a:sym typeface="Nunito"/>
            </a:endParaRPr>
          </a:p>
        </p:txBody>
      </p:sp>
      <p:sp>
        <p:nvSpPr>
          <p:cNvPr id="332" name="Google Shape;332;p21"/>
          <p:cNvSpPr txBox="1">
            <a:spLocks noGrp="1"/>
          </p:cNvSpPr>
          <p:nvPr>
            <p:ph type="body" idx="1"/>
          </p:nvPr>
        </p:nvSpPr>
        <p:spPr>
          <a:xfrm>
            <a:off x="1303800" y="1118025"/>
            <a:ext cx="7030500" cy="25416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200" dirty="0"/>
              <a:t>This requires the OS package which provides easy functions that allow us to interact and get Operating System information. For more information see </a:t>
            </a:r>
            <a:r>
              <a:rPr lang="en-GB" sz="1200" dirty="0">
                <a:uFill>
                  <a:noFill/>
                </a:uFill>
                <a:hlinkClick r:id="rId3"/>
              </a:rPr>
              <a:t>https://docs.python.org/3/library/os.html</a:t>
            </a:r>
            <a:endParaRPr sz="1200" dirty="0"/>
          </a:p>
          <a:p>
            <a:pPr marL="0" lvl="0" indent="0" algn="l" rtl="0">
              <a:lnSpc>
                <a:spcPct val="135714"/>
              </a:lnSpc>
              <a:spcBef>
                <a:spcPts val="0"/>
              </a:spcBef>
              <a:spcAft>
                <a:spcPts val="0"/>
              </a:spcAft>
              <a:buNone/>
            </a:pPr>
            <a:r>
              <a:rPr lang="en-GB" sz="1200" dirty="0"/>
              <a:t> </a:t>
            </a:r>
            <a:endParaRPr sz="1200" dirty="0"/>
          </a:p>
          <a:p>
            <a:pPr marL="0" lvl="0" indent="0" algn="l" rtl="0">
              <a:lnSpc>
                <a:spcPct val="135714"/>
              </a:lnSpc>
              <a:spcBef>
                <a:spcPts val="0"/>
              </a:spcBef>
              <a:spcAft>
                <a:spcPts val="0"/>
              </a:spcAft>
              <a:buNone/>
            </a:pPr>
            <a:r>
              <a:rPr lang="en-GB" sz="1200" dirty="0"/>
              <a:t>In order to find a file in a different working directory:</a:t>
            </a:r>
            <a:endParaRPr sz="1200" dirty="0"/>
          </a:p>
          <a:p>
            <a:pPr marL="457200" lvl="0" indent="-304800" algn="l" rtl="0">
              <a:lnSpc>
                <a:spcPct val="135714"/>
              </a:lnSpc>
              <a:spcBef>
                <a:spcPts val="0"/>
              </a:spcBef>
              <a:spcAft>
                <a:spcPts val="0"/>
              </a:spcAft>
              <a:buSzPts val="1200"/>
              <a:buChar char="●"/>
            </a:pPr>
            <a:r>
              <a:rPr lang="en-GB" sz="1200" dirty="0"/>
              <a:t>Check your current Working Directory</a:t>
            </a:r>
            <a:endParaRPr sz="1200" dirty="0"/>
          </a:p>
          <a:p>
            <a:pPr marL="457200" lvl="0" indent="-304800" algn="l" rtl="0">
              <a:lnSpc>
                <a:spcPct val="135714"/>
              </a:lnSpc>
              <a:spcBef>
                <a:spcPts val="0"/>
              </a:spcBef>
              <a:spcAft>
                <a:spcPts val="0"/>
              </a:spcAft>
              <a:buSzPts val="1200"/>
              <a:buChar char="●"/>
            </a:pPr>
            <a:r>
              <a:rPr lang="en-GB" sz="1200" dirty="0"/>
              <a:t>Specify the Path to the Data Folder</a:t>
            </a:r>
            <a:endParaRPr sz="1200" dirty="0"/>
          </a:p>
          <a:p>
            <a:pPr marL="457200" lvl="0" indent="-304800" algn="l" rtl="0">
              <a:lnSpc>
                <a:spcPct val="135714"/>
              </a:lnSpc>
              <a:spcBef>
                <a:spcPts val="0"/>
              </a:spcBef>
              <a:spcAft>
                <a:spcPts val="0"/>
              </a:spcAft>
              <a:buSzPts val="1200"/>
              <a:buChar char="●"/>
            </a:pPr>
            <a:r>
              <a:rPr lang="en-GB" sz="1200" dirty="0"/>
              <a:t>Read the CSV File</a:t>
            </a:r>
            <a:endParaRPr sz="950" dirty="0">
              <a:solidFill>
                <a:srgbClr val="CCCCCC"/>
              </a:solidFill>
              <a:highlight>
                <a:srgbClr val="1F1F1F"/>
              </a:highlight>
              <a:latin typeface="Courier New"/>
              <a:ea typeface="Courier New"/>
              <a:cs typeface="Courier New"/>
              <a:sym typeface="Courier New"/>
            </a:endParaRPr>
          </a:p>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2B16DE3B-4AE1-06CE-EA0B-55C49CD10D5C}"/>
              </a:ext>
            </a:extLst>
          </p:cNvPr>
          <p:cNvPicPr>
            <a:picLocks noChangeAspect="1"/>
          </p:cNvPicPr>
          <p:nvPr/>
        </p:nvPicPr>
        <p:blipFill>
          <a:blip r:embed="rId4"/>
          <a:stretch>
            <a:fillRect/>
          </a:stretch>
        </p:blipFill>
        <p:spPr>
          <a:xfrm>
            <a:off x="1366553" y="3199681"/>
            <a:ext cx="7149918" cy="10688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 name="Picture 2">
            <a:extLst>
              <a:ext uri="{FF2B5EF4-FFF2-40B4-BE49-F238E27FC236}">
                <a16:creationId xmlns:a16="http://schemas.microsoft.com/office/drawing/2014/main" id="{5C305C4D-55E7-8FE6-454B-46FF4934B10E}"/>
              </a:ext>
            </a:extLst>
          </p:cNvPr>
          <p:cNvPicPr>
            <a:picLocks noChangeAspect="1"/>
          </p:cNvPicPr>
          <p:nvPr/>
        </p:nvPicPr>
        <p:blipFill rotWithShape="1">
          <a:blip r:embed="rId3"/>
          <a:srcRect b="60924"/>
          <a:stretch/>
        </p:blipFill>
        <p:spPr>
          <a:xfrm>
            <a:off x="1213772" y="697117"/>
            <a:ext cx="7278380" cy="2669520"/>
          </a:xfrm>
          <a:prstGeom prst="rect">
            <a:avLst/>
          </a:prstGeom>
        </p:spPr>
      </p:pic>
      <p:pic>
        <p:nvPicPr>
          <p:cNvPr id="4" name="Picture 3">
            <a:extLst>
              <a:ext uri="{FF2B5EF4-FFF2-40B4-BE49-F238E27FC236}">
                <a16:creationId xmlns:a16="http://schemas.microsoft.com/office/drawing/2014/main" id="{A8747755-031C-8053-67E4-EFF82A5E7185}"/>
              </a:ext>
            </a:extLst>
          </p:cNvPr>
          <p:cNvPicPr>
            <a:picLocks noChangeAspect="1"/>
          </p:cNvPicPr>
          <p:nvPr/>
        </p:nvPicPr>
        <p:blipFill rotWithShape="1">
          <a:blip r:embed="rId3"/>
          <a:srcRect t="79384"/>
          <a:stretch/>
        </p:blipFill>
        <p:spPr>
          <a:xfrm>
            <a:off x="1213772" y="3466225"/>
            <a:ext cx="7278380" cy="14084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Python built in datasets</a:t>
            </a:r>
            <a:endParaRPr/>
          </a:p>
        </p:txBody>
      </p:sp>
      <p:pic>
        <p:nvPicPr>
          <p:cNvPr id="347" name="Google Shape;347;p23"/>
          <p:cNvPicPr preferRelativeResize="0"/>
          <p:nvPr/>
        </p:nvPicPr>
        <p:blipFill>
          <a:blip r:embed="rId3">
            <a:alphaModFix/>
          </a:blip>
          <a:stretch>
            <a:fillRect/>
          </a:stretch>
        </p:blipFill>
        <p:spPr>
          <a:xfrm>
            <a:off x="1303800" y="1474125"/>
            <a:ext cx="6410325" cy="305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Summarising and Describing Data</a:t>
            </a:r>
            <a:endParaRPr dirty="0"/>
          </a:p>
        </p:txBody>
      </p:sp>
      <p:sp>
        <p:nvSpPr>
          <p:cNvPr id="353" name="Google Shape;353;p24"/>
          <p:cNvSpPr txBox="1">
            <a:spLocks noGrp="1"/>
          </p:cNvSpPr>
          <p:nvPr>
            <p:ph type="body" idx="1"/>
          </p:nvPr>
        </p:nvSpPr>
        <p:spPr>
          <a:xfrm>
            <a:off x="1303800" y="1484769"/>
            <a:ext cx="7030500" cy="306493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200" dirty="0"/>
              <a:t>Descriptive statistics include:</a:t>
            </a:r>
            <a:endParaRPr sz="1200" dirty="0"/>
          </a:p>
          <a:p>
            <a:pPr marL="457200" lvl="0" indent="-304800" algn="l" rtl="0">
              <a:lnSpc>
                <a:spcPct val="135714"/>
              </a:lnSpc>
              <a:spcBef>
                <a:spcPts val="0"/>
              </a:spcBef>
              <a:spcAft>
                <a:spcPts val="0"/>
              </a:spcAft>
              <a:buSzPts val="1200"/>
              <a:buChar char="●"/>
            </a:pPr>
            <a:r>
              <a:rPr lang="en-GB" sz="1200" dirty="0"/>
              <a:t>Measures of central tendency (centre position of a distribution for a data set)</a:t>
            </a:r>
            <a:endParaRPr sz="1200" dirty="0"/>
          </a:p>
          <a:p>
            <a:pPr marL="914400" lvl="1" indent="-304800" algn="l" rtl="0">
              <a:lnSpc>
                <a:spcPct val="135714"/>
              </a:lnSpc>
              <a:spcBef>
                <a:spcPts val="0"/>
              </a:spcBef>
              <a:spcAft>
                <a:spcPts val="0"/>
              </a:spcAft>
              <a:buSzPts val="1200"/>
              <a:buChar char="○"/>
            </a:pPr>
            <a:r>
              <a:rPr lang="en-GB" sz="1200" dirty="0"/>
              <a:t>Mean</a:t>
            </a:r>
          </a:p>
          <a:p>
            <a:pPr marL="914400" lvl="1" indent="-304800" algn="l" rtl="0">
              <a:lnSpc>
                <a:spcPct val="135714"/>
              </a:lnSpc>
              <a:spcBef>
                <a:spcPts val="0"/>
              </a:spcBef>
              <a:spcAft>
                <a:spcPts val="0"/>
              </a:spcAft>
              <a:buSzPts val="1200"/>
              <a:buChar char="○"/>
            </a:pPr>
            <a:r>
              <a:rPr lang="en-GB" sz="1200" dirty="0"/>
              <a:t>Median</a:t>
            </a:r>
          </a:p>
          <a:p>
            <a:pPr marL="914400" lvl="1" indent="-304800" algn="l" rtl="0">
              <a:lnSpc>
                <a:spcPct val="135714"/>
              </a:lnSpc>
              <a:spcBef>
                <a:spcPts val="0"/>
              </a:spcBef>
              <a:spcAft>
                <a:spcPts val="0"/>
              </a:spcAft>
              <a:buSzPts val="1200"/>
              <a:buChar char="○"/>
            </a:pPr>
            <a:r>
              <a:rPr lang="en-GB" sz="1200" dirty="0"/>
              <a:t>Mode </a:t>
            </a:r>
            <a:endParaRPr sz="1200" dirty="0"/>
          </a:p>
          <a:p>
            <a:pPr marL="457200" lvl="0" indent="-304800" algn="l" rtl="0">
              <a:lnSpc>
                <a:spcPct val="135714"/>
              </a:lnSpc>
              <a:spcBef>
                <a:spcPts val="0"/>
              </a:spcBef>
              <a:spcAft>
                <a:spcPts val="0"/>
              </a:spcAft>
              <a:buSzPts val="1200"/>
              <a:buChar char="●"/>
            </a:pPr>
            <a:r>
              <a:rPr lang="en-GB" sz="1200" dirty="0"/>
              <a:t>Measures of variability or dispersion (spread of distribution)</a:t>
            </a:r>
            <a:endParaRPr sz="1200" dirty="0"/>
          </a:p>
          <a:p>
            <a:pPr lvl="1" indent="-304800">
              <a:lnSpc>
                <a:spcPct val="135714"/>
              </a:lnSpc>
              <a:buSzPts val="1200"/>
              <a:buChar char="●"/>
            </a:pPr>
            <a:r>
              <a:rPr lang="en-GB" sz="1200" dirty="0"/>
              <a:t>Variance or standard deviation</a:t>
            </a:r>
          </a:p>
          <a:p>
            <a:pPr lvl="1" indent="-304800">
              <a:lnSpc>
                <a:spcPct val="135714"/>
              </a:lnSpc>
              <a:buSzPts val="1200"/>
              <a:buChar char="●"/>
            </a:pPr>
            <a:r>
              <a:rPr lang="en-GB" sz="1200" dirty="0"/>
              <a:t>coefficient of variation</a:t>
            </a:r>
          </a:p>
          <a:p>
            <a:pPr lvl="1" indent="-304800">
              <a:lnSpc>
                <a:spcPct val="135714"/>
              </a:lnSpc>
              <a:buSzPts val="1200"/>
              <a:buChar char="●"/>
            </a:pPr>
            <a:r>
              <a:rPr lang="en-GB" sz="1200" dirty="0"/>
              <a:t>minimum and maximum values</a:t>
            </a:r>
          </a:p>
          <a:p>
            <a:pPr lvl="1" indent="-304800">
              <a:lnSpc>
                <a:spcPct val="135714"/>
              </a:lnSpc>
              <a:buSzPts val="1200"/>
              <a:buChar char="●"/>
            </a:pPr>
            <a:r>
              <a:rPr lang="en-GB" sz="1200" dirty="0"/>
              <a:t>IQR (Interquartile Range)</a:t>
            </a:r>
          </a:p>
          <a:p>
            <a:pPr lvl="1" indent="-304800">
              <a:lnSpc>
                <a:spcPct val="135714"/>
              </a:lnSpc>
              <a:buSzPts val="1200"/>
              <a:buChar char="●"/>
            </a:pPr>
            <a:r>
              <a:rPr lang="en-GB" sz="1200" dirty="0"/>
              <a:t>skewness and kurtosis</a:t>
            </a:r>
            <a:endParaRPr sz="1200" dirty="0">
              <a:solidFill>
                <a:srgbClr val="CCCCCC"/>
              </a:solidFill>
              <a:highlight>
                <a:srgbClr val="1F1F1F"/>
              </a:highlight>
              <a:latin typeface="Courier New"/>
              <a:ea typeface="Courier New"/>
              <a:cs typeface="Courier New"/>
              <a:sym typeface="Courier New"/>
            </a:endParaRPr>
          </a:p>
          <a:p>
            <a:pPr marL="0" lvl="0" indent="0" algn="l" rtl="0">
              <a:spcBef>
                <a:spcPts val="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Checking for any null values</a:t>
            </a:r>
            <a:endParaRPr/>
          </a:p>
        </p:txBody>
      </p:sp>
      <p:pic>
        <p:nvPicPr>
          <p:cNvPr id="3" name="Picture 2">
            <a:extLst>
              <a:ext uri="{FF2B5EF4-FFF2-40B4-BE49-F238E27FC236}">
                <a16:creationId xmlns:a16="http://schemas.microsoft.com/office/drawing/2014/main" id="{718E9C02-90E8-190E-1782-7634C2ABB91C}"/>
              </a:ext>
            </a:extLst>
          </p:cNvPr>
          <p:cNvPicPr>
            <a:picLocks noChangeAspect="1"/>
          </p:cNvPicPr>
          <p:nvPr/>
        </p:nvPicPr>
        <p:blipFill>
          <a:blip r:embed="rId3"/>
          <a:stretch>
            <a:fillRect/>
          </a:stretch>
        </p:blipFill>
        <p:spPr>
          <a:xfrm>
            <a:off x="1303800" y="1425668"/>
            <a:ext cx="7347141" cy="15963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Describe() function</a:t>
            </a:r>
            <a:endParaRPr dirty="0"/>
          </a:p>
        </p:txBody>
      </p:sp>
      <p:pic>
        <p:nvPicPr>
          <p:cNvPr id="3" name="Picture 2">
            <a:extLst>
              <a:ext uri="{FF2B5EF4-FFF2-40B4-BE49-F238E27FC236}">
                <a16:creationId xmlns:a16="http://schemas.microsoft.com/office/drawing/2014/main" id="{655A147E-6920-97F0-E582-04AB7CEFFAB5}"/>
              </a:ext>
            </a:extLst>
          </p:cNvPr>
          <p:cNvPicPr>
            <a:picLocks noChangeAspect="1"/>
          </p:cNvPicPr>
          <p:nvPr/>
        </p:nvPicPr>
        <p:blipFill>
          <a:blip r:embed="rId3"/>
          <a:stretch>
            <a:fillRect/>
          </a:stretch>
        </p:blipFill>
        <p:spPr>
          <a:xfrm>
            <a:off x="1188944" y="1163451"/>
            <a:ext cx="7429500" cy="3228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 name="Picture 2">
            <a:extLst>
              <a:ext uri="{FF2B5EF4-FFF2-40B4-BE49-F238E27FC236}">
                <a16:creationId xmlns:a16="http://schemas.microsoft.com/office/drawing/2014/main" id="{FBCB42C5-135F-3342-2392-AC7642D0EB3A}"/>
              </a:ext>
            </a:extLst>
          </p:cNvPr>
          <p:cNvPicPr>
            <a:picLocks noChangeAspect="1"/>
          </p:cNvPicPr>
          <p:nvPr/>
        </p:nvPicPr>
        <p:blipFill>
          <a:blip r:embed="rId3"/>
          <a:stretch>
            <a:fillRect/>
          </a:stretch>
        </p:blipFill>
        <p:spPr>
          <a:xfrm>
            <a:off x="1220307" y="0"/>
            <a:ext cx="6075856" cy="514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Different Measures</a:t>
            </a:r>
            <a:endParaRPr dirty="0"/>
          </a:p>
        </p:txBody>
      </p:sp>
      <p:sp>
        <p:nvSpPr>
          <p:cNvPr id="380" name="Google Shape;380;p2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81" name="Google Shape;381;p28"/>
          <p:cNvPicPr preferRelativeResize="0"/>
          <p:nvPr/>
        </p:nvPicPr>
        <p:blipFill>
          <a:blip r:embed="rId3">
            <a:alphaModFix/>
          </a:blip>
          <a:stretch>
            <a:fillRect/>
          </a:stretch>
        </p:blipFill>
        <p:spPr>
          <a:xfrm>
            <a:off x="467712" y="1205786"/>
            <a:ext cx="8208576" cy="3498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Variance in Statistics? Definition, Formula, and Example">
            <a:extLst>
              <a:ext uri="{FF2B5EF4-FFF2-40B4-BE49-F238E27FC236}">
                <a16:creationId xmlns:a16="http://schemas.microsoft.com/office/drawing/2014/main" id="{5D36AB70-9FAD-4432-E3D3-9EE974F56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730" y="1348964"/>
            <a:ext cx="4143659" cy="27624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andard Deviation Formula and Uses vs. Variance">
            <a:extLst>
              <a:ext uri="{FF2B5EF4-FFF2-40B4-BE49-F238E27FC236}">
                <a16:creationId xmlns:a16="http://schemas.microsoft.com/office/drawing/2014/main" id="{454ABE58-206E-B237-CBDD-44D9A001E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41" y="1348964"/>
            <a:ext cx="4143659" cy="276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50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Quick function to show all basic statistical measures</a:t>
            </a:r>
            <a:endParaRPr dirty="0"/>
          </a:p>
        </p:txBody>
      </p:sp>
      <p:pic>
        <p:nvPicPr>
          <p:cNvPr id="5" name="Picture 4">
            <a:extLst>
              <a:ext uri="{FF2B5EF4-FFF2-40B4-BE49-F238E27FC236}">
                <a16:creationId xmlns:a16="http://schemas.microsoft.com/office/drawing/2014/main" id="{5521D6E3-BE4C-161E-AE61-7D87F9CA7379}"/>
              </a:ext>
            </a:extLst>
          </p:cNvPr>
          <p:cNvPicPr>
            <a:picLocks noChangeAspect="1"/>
          </p:cNvPicPr>
          <p:nvPr/>
        </p:nvPicPr>
        <p:blipFill>
          <a:blip r:embed="rId3"/>
          <a:stretch>
            <a:fillRect/>
          </a:stretch>
        </p:blipFill>
        <p:spPr>
          <a:xfrm>
            <a:off x="1303800" y="1662393"/>
            <a:ext cx="7458075" cy="2571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Contents</a:t>
            </a:r>
            <a:endParaRPr dirty="0"/>
          </a:p>
        </p:txBody>
      </p:sp>
      <p:sp>
        <p:nvSpPr>
          <p:cNvPr id="285" name="Google Shape;285;p14"/>
          <p:cNvSpPr txBox="1">
            <a:spLocks noGrp="1"/>
          </p:cNvSpPr>
          <p:nvPr>
            <p:ph type="body" idx="1"/>
          </p:nvPr>
        </p:nvSpPr>
        <p:spPr>
          <a:xfrm>
            <a:off x="1303800" y="1450575"/>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t>Reading files</a:t>
            </a:r>
            <a:endParaRPr dirty="0"/>
          </a:p>
          <a:p>
            <a:pPr marL="914400" lvl="1" indent="-298450" algn="l" rtl="0">
              <a:spcBef>
                <a:spcPts val="0"/>
              </a:spcBef>
              <a:spcAft>
                <a:spcPts val="0"/>
              </a:spcAft>
              <a:buSzPts val="1100"/>
              <a:buChar char="○"/>
            </a:pPr>
            <a:r>
              <a:rPr lang="en-GB" dirty="0"/>
              <a:t>CSV files</a:t>
            </a:r>
          </a:p>
          <a:p>
            <a:pPr marL="914400" lvl="1" indent="-298450" algn="l" rtl="0">
              <a:spcBef>
                <a:spcPts val="0"/>
              </a:spcBef>
              <a:spcAft>
                <a:spcPts val="0"/>
              </a:spcAft>
              <a:buSzPts val="1100"/>
              <a:buChar char="○"/>
            </a:pPr>
            <a:r>
              <a:rPr lang="en-GB" dirty="0"/>
              <a:t>Text files</a:t>
            </a:r>
          </a:p>
          <a:p>
            <a:pPr marL="914400" lvl="1" indent="-298450" algn="l" rtl="0">
              <a:spcBef>
                <a:spcPts val="0"/>
              </a:spcBef>
              <a:spcAft>
                <a:spcPts val="0"/>
              </a:spcAft>
              <a:buSzPts val="1100"/>
              <a:buChar char="○"/>
            </a:pPr>
            <a:r>
              <a:rPr lang="en-GB" dirty="0"/>
              <a:t>Excel files</a:t>
            </a:r>
          </a:p>
          <a:p>
            <a:pPr marL="914400" lvl="1" indent="-298450" algn="l" rtl="0">
              <a:spcBef>
                <a:spcPts val="0"/>
              </a:spcBef>
              <a:spcAft>
                <a:spcPts val="0"/>
              </a:spcAft>
              <a:buSzPts val="1100"/>
              <a:buChar char="○"/>
            </a:pPr>
            <a:r>
              <a:rPr lang="en-GB" dirty="0"/>
              <a:t>Files from a different working directory </a:t>
            </a:r>
          </a:p>
          <a:p>
            <a:pPr marL="914400" lvl="1" indent="-298450" algn="l" rtl="0">
              <a:spcBef>
                <a:spcPts val="0"/>
              </a:spcBef>
              <a:spcAft>
                <a:spcPts val="0"/>
              </a:spcAft>
              <a:buSzPts val="1100"/>
              <a:buChar char="○"/>
            </a:pPr>
            <a:r>
              <a:rPr lang="en-GB" dirty="0"/>
              <a:t>Python built in datasets</a:t>
            </a:r>
          </a:p>
          <a:p>
            <a:pPr marL="457200" lvl="0" indent="-311150" algn="l" rtl="0">
              <a:spcBef>
                <a:spcPts val="0"/>
              </a:spcBef>
              <a:spcAft>
                <a:spcPts val="0"/>
              </a:spcAft>
              <a:buSzPts val="1300"/>
              <a:buChar char="●"/>
            </a:pPr>
            <a:r>
              <a:rPr lang="en-GB" dirty="0"/>
              <a:t>Summarising and describing data</a:t>
            </a:r>
          </a:p>
          <a:p>
            <a:pPr lvl="1" indent="-311150">
              <a:buSzPts val="1300"/>
              <a:buChar char="●"/>
            </a:pPr>
            <a:r>
              <a:rPr lang="en-GB" sz="1100" dirty="0"/>
              <a:t>Measures of central tendency</a:t>
            </a:r>
          </a:p>
          <a:p>
            <a:pPr lvl="1" indent="-311150">
              <a:buSzPts val="1300"/>
              <a:buChar char="●"/>
            </a:pPr>
            <a:r>
              <a:rPr lang="en-GB" sz="1100" dirty="0"/>
              <a:t>Measures of variability or dispersion</a:t>
            </a:r>
            <a:endParaRPr dirty="0"/>
          </a:p>
          <a:p>
            <a:pPr marL="457200" lvl="0" indent="-311150" algn="l" rtl="0">
              <a:spcBef>
                <a:spcPts val="0"/>
              </a:spcBef>
              <a:spcAft>
                <a:spcPts val="0"/>
              </a:spcAft>
              <a:buSzPts val="1300"/>
              <a:buChar char="●"/>
            </a:pPr>
            <a:r>
              <a:rPr lang="en-GB" dirty="0"/>
              <a:t>Correlation and covariance</a:t>
            </a:r>
            <a:endParaRPr dirty="0"/>
          </a:p>
          <a:p>
            <a:pPr marL="457200" lvl="0" indent="0" algn="l" rtl="0">
              <a:spcBef>
                <a:spcPts val="1200"/>
              </a:spcBef>
              <a:spcAft>
                <a:spcPts val="12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 name="Picture 2">
            <a:extLst>
              <a:ext uri="{FF2B5EF4-FFF2-40B4-BE49-F238E27FC236}">
                <a16:creationId xmlns:a16="http://schemas.microsoft.com/office/drawing/2014/main" id="{EFB85F87-4913-4B58-1F93-A48243D5C80F}"/>
              </a:ext>
            </a:extLst>
          </p:cNvPr>
          <p:cNvPicPr>
            <a:picLocks noChangeAspect="1"/>
          </p:cNvPicPr>
          <p:nvPr/>
        </p:nvPicPr>
        <p:blipFill>
          <a:blip r:embed="rId3"/>
          <a:stretch>
            <a:fillRect/>
          </a:stretch>
        </p:blipFill>
        <p:spPr>
          <a:xfrm>
            <a:off x="1215278" y="775612"/>
            <a:ext cx="7448550" cy="24288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Skewness and Kurtosis</a:t>
            </a:r>
            <a:endParaRPr dirty="0"/>
          </a:p>
        </p:txBody>
      </p:sp>
      <p:sp>
        <p:nvSpPr>
          <p:cNvPr id="400" name="Google Shape;400;p31"/>
          <p:cNvSpPr txBox="1">
            <a:spLocks noGrp="1"/>
          </p:cNvSpPr>
          <p:nvPr>
            <p:ph type="body" idx="1"/>
          </p:nvPr>
        </p:nvSpPr>
        <p:spPr>
          <a:xfrm>
            <a:off x="1377700" y="119932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Skewness indicates the degree of tilt in data, whether it leans towards the left or right, exposing any asymmetry present. A positive skew indicates a tail extending towards the right, whereas a negative skew leans in the opposite direction. Kurtosis, on the other hand, focuses on the distribution's peaks and tails.</a:t>
            </a:r>
            <a:endParaRPr dirty="0"/>
          </a:p>
        </p:txBody>
      </p:sp>
      <p:pic>
        <p:nvPicPr>
          <p:cNvPr id="401" name="Google Shape;401;p31"/>
          <p:cNvPicPr preferRelativeResize="0"/>
          <p:nvPr/>
        </p:nvPicPr>
        <p:blipFill>
          <a:blip r:embed="rId3">
            <a:alphaModFix/>
          </a:blip>
          <a:stretch>
            <a:fillRect/>
          </a:stretch>
        </p:blipFill>
        <p:spPr>
          <a:xfrm>
            <a:off x="1449675" y="2404788"/>
            <a:ext cx="6553776" cy="2281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Correlation</a:t>
            </a:r>
            <a:endParaRPr/>
          </a:p>
        </p:txBody>
      </p:sp>
      <p:sp>
        <p:nvSpPr>
          <p:cNvPr id="407" name="Google Shape;407;p32"/>
          <p:cNvSpPr txBox="1">
            <a:spLocks noGrp="1"/>
          </p:cNvSpPr>
          <p:nvPr>
            <p:ph type="body" idx="1"/>
          </p:nvPr>
        </p:nvSpPr>
        <p:spPr>
          <a:xfrm>
            <a:off x="1303800" y="1189800"/>
            <a:ext cx="7431300" cy="2305800"/>
          </a:xfrm>
          <a:prstGeom prst="rect">
            <a:avLst/>
          </a:prstGeom>
        </p:spPr>
        <p:txBody>
          <a:bodyPr spcFirstLastPara="1" wrap="square" lIns="91425" tIns="91425" rIns="91425" bIns="91425" anchor="t" anchorCtr="0">
            <a:normAutofit/>
          </a:bodyPr>
          <a:lstStyle/>
          <a:p>
            <a:pPr marL="457200" lvl="0" indent="-311150" algn="l" rtl="0">
              <a:lnSpc>
                <a:spcPct val="135714"/>
              </a:lnSpc>
              <a:spcBef>
                <a:spcPts val="0"/>
              </a:spcBef>
              <a:spcAft>
                <a:spcPts val="0"/>
              </a:spcAft>
              <a:buSzPts val="1300"/>
              <a:buChar char="●"/>
            </a:pPr>
            <a:r>
              <a:rPr lang="en-GB" dirty="0"/>
              <a:t>standardized measure of the linear relationship between two variables</a:t>
            </a:r>
            <a:endParaRPr dirty="0"/>
          </a:p>
          <a:p>
            <a:pPr marL="457200" lvl="0" indent="-311150" algn="l" rtl="0">
              <a:lnSpc>
                <a:spcPct val="135714"/>
              </a:lnSpc>
              <a:spcBef>
                <a:spcPts val="0"/>
              </a:spcBef>
              <a:spcAft>
                <a:spcPts val="0"/>
              </a:spcAft>
              <a:buSzPts val="1300"/>
              <a:buChar char="●"/>
            </a:pPr>
            <a:r>
              <a:rPr lang="en-GB" dirty="0"/>
              <a:t>quantifies the strength and direction of the relationship on a scale from -1 to +1</a:t>
            </a:r>
            <a:endParaRPr dirty="0"/>
          </a:p>
          <a:p>
            <a:pPr marL="457200" lvl="0" indent="-311150" algn="l" rtl="0">
              <a:lnSpc>
                <a:spcPct val="135714"/>
              </a:lnSpc>
              <a:spcBef>
                <a:spcPts val="0"/>
              </a:spcBef>
              <a:spcAft>
                <a:spcPts val="0"/>
              </a:spcAft>
              <a:buSzPts val="1300"/>
              <a:buChar char="●"/>
            </a:pPr>
            <a:r>
              <a:rPr lang="en-GB" dirty="0"/>
              <a:t>+1 indicates a perfect positive linear relationship</a:t>
            </a:r>
            <a:endParaRPr dirty="0"/>
          </a:p>
          <a:p>
            <a:pPr marL="457200" lvl="0" indent="-311150" algn="l" rtl="0">
              <a:lnSpc>
                <a:spcPct val="135714"/>
              </a:lnSpc>
              <a:spcBef>
                <a:spcPts val="0"/>
              </a:spcBef>
              <a:spcAft>
                <a:spcPts val="0"/>
              </a:spcAft>
              <a:buSzPts val="1300"/>
              <a:buChar char="●"/>
            </a:pPr>
            <a:r>
              <a:rPr lang="en-GB" dirty="0"/>
              <a:t>-1 indicates a perfect negative linear relationship</a:t>
            </a:r>
            <a:endParaRPr dirty="0"/>
          </a:p>
          <a:p>
            <a:pPr marL="457200" lvl="0" indent="-311150" algn="l" rtl="0">
              <a:lnSpc>
                <a:spcPct val="135714"/>
              </a:lnSpc>
              <a:spcBef>
                <a:spcPts val="0"/>
              </a:spcBef>
              <a:spcAft>
                <a:spcPts val="0"/>
              </a:spcAft>
              <a:buSzPts val="1300"/>
              <a:buChar char="●"/>
            </a:pPr>
            <a:r>
              <a:rPr lang="en-GB" dirty="0"/>
              <a:t>0 indicates no linear relationship</a:t>
            </a:r>
            <a:endParaRPr dirty="0"/>
          </a:p>
          <a:p>
            <a:pPr marL="457200" lvl="0" indent="-311150" algn="l" rtl="0">
              <a:lnSpc>
                <a:spcPct val="135714"/>
              </a:lnSpc>
              <a:spcBef>
                <a:spcPts val="0"/>
              </a:spcBef>
              <a:spcAft>
                <a:spcPts val="0"/>
              </a:spcAft>
              <a:buSzPts val="1300"/>
              <a:buChar char="●"/>
            </a:pPr>
            <a:r>
              <a:rPr lang="en-GB" dirty="0"/>
              <a:t>unitless and not affected by the scale or units of the variable (easier to compare strength of relationship)</a:t>
            </a:r>
            <a:endParaRPr sz="1050" dirty="0">
              <a:solidFill>
                <a:srgbClr val="CCCCCC"/>
              </a:solidFill>
              <a:highlight>
                <a:srgbClr val="1F1F1F"/>
              </a:highlight>
              <a:latin typeface="Courier New"/>
              <a:ea typeface="Courier New"/>
              <a:cs typeface="Courier New"/>
              <a:sym typeface="Courier New"/>
            </a:endParaRPr>
          </a:p>
          <a:p>
            <a:pPr marL="0" lvl="0" indent="0" algn="l" rtl="0">
              <a:spcBef>
                <a:spcPts val="0"/>
              </a:spcBef>
              <a:spcAft>
                <a:spcPts val="1200"/>
              </a:spcAft>
              <a:buNone/>
            </a:pPr>
            <a:endParaRPr dirty="0"/>
          </a:p>
        </p:txBody>
      </p:sp>
      <p:pic>
        <p:nvPicPr>
          <p:cNvPr id="408" name="Google Shape;408;p32"/>
          <p:cNvPicPr preferRelativeResize="0"/>
          <p:nvPr/>
        </p:nvPicPr>
        <p:blipFill rotWithShape="1">
          <a:blip r:embed="rId3">
            <a:alphaModFix/>
          </a:blip>
          <a:srcRect t="8860" b="50006"/>
          <a:stretch/>
        </p:blipFill>
        <p:spPr>
          <a:xfrm>
            <a:off x="1550425" y="3474125"/>
            <a:ext cx="3062301" cy="999300"/>
          </a:xfrm>
          <a:prstGeom prst="rect">
            <a:avLst/>
          </a:prstGeom>
          <a:noFill/>
          <a:ln>
            <a:noFill/>
          </a:ln>
        </p:spPr>
      </p:pic>
      <p:pic>
        <p:nvPicPr>
          <p:cNvPr id="409" name="Google Shape;409;p32"/>
          <p:cNvPicPr preferRelativeResize="0"/>
          <p:nvPr/>
        </p:nvPicPr>
        <p:blipFill rotWithShape="1">
          <a:blip r:embed="rId3">
            <a:alphaModFix/>
          </a:blip>
          <a:srcRect t="50007"/>
          <a:stretch/>
        </p:blipFill>
        <p:spPr>
          <a:xfrm>
            <a:off x="4808950" y="3460725"/>
            <a:ext cx="3062301" cy="12145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Covariance</a:t>
            </a:r>
            <a:endParaRPr/>
          </a:p>
        </p:txBody>
      </p:sp>
      <p:sp>
        <p:nvSpPr>
          <p:cNvPr id="415" name="Google Shape;415;p33"/>
          <p:cNvSpPr txBox="1">
            <a:spLocks noGrp="1"/>
          </p:cNvSpPr>
          <p:nvPr>
            <p:ph type="body" idx="1"/>
          </p:nvPr>
        </p:nvSpPr>
        <p:spPr>
          <a:xfrm>
            <a:off x="1274225" y="1167425"/>
            <a:ext cx="7030500" cy="2541600"/>
          </a:xfrm>
          <a:prstGeom prst="rect">
            <a:avLst/>
          </a:prstGeom>
        </p:spPr>
        <p:txBody>
          <a:bodyPr spcFirstLastPara="1" wrap="square" lIns="91425" tIns="91425" rIns="91425" bIns="91425" anchor="t" anchorCtr="0">
            <a:normAutofit/>
          </a:bodyPr>
          <a:lstStyle/>
          <a:p>
            <a:pPr marL="457200" lvl="0" indent="-311150" algn="l" rtl="0">
              <a:lnSpc>
                <a:spcPct val="135714"/>
              </a:lnSpc>
              <a:spcBef>
                <a:spcPts val="0"/>
              </a:spcBef>
              <a:spcAft>
                <a:spcPts val="0"/>
              </a:spcAft>
              <a:buSzPts val="1300"/>
              <a:buChar char="●"/>
            </a:pPr>
            <a:r>
              <a:rPr lang="en-GB" dirty="0"/>
              <a:t>measure of the linear association between two variables (measures how changes in one variable are associated with changes in another variable)</a:t>
            </a:r>
            <a:endParaRPr dirty="0"/>
          </a:p>
          <a:p>
            <a:pPr marL="457200" lvl="0" indent="-311150" algn="l" rtl="0">
              <a:lnSpc>
                <a:spcPct val="135714"/>
              </a:lnSpc>
              <a:spcBef>
                <a:spcPts val="0"/>
              </a:spcBef>
              <a:spcAft>
                <a:spcPts val="0"/>
              </a:spcAft>
              <a:buSzPts val="1300"/>
              <a:buChar char="●"/>
            </a:pPr>
            <a:r>
              <a:rPr lang="en-GB" dirty="0"/>
              <a:t>positive = variables tend to move in the same direction</a:t>
            </a:r>
            <a:endParaRPr dirty="0"/>
          </a:p>
          <a:p>
            <a:pPr marL="457200" lvl="0" indent="-311150" algn="l" rtl="0">
              <a:lnSpc>
                <a:spcPct val="135714"/>
              </a:lnSpc>
              <a:spcBef>
                <a:spcPts val="0"/>
              </a:spcBef>
              <a:spcAft>
                <a:spcPts val="0"/>
              </a:spcAft>
              <a:buSzPts val="1300"/>
              <a:buChar char="●"/>
            </a:pPr>
            <a:r>
              <a:rPr lang="en-GB" dirty="0"/>
              <a:t>does not provide a standardized measure and is sensitive to the units of the variables</a:t>
            </a:r>
            <a:endParaRPr sz="1050" dirty="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dirty="0">
              <a:solidFill>
                <a:srgbClr val="CCCCCC"/>
              </a:solidFill>
              <a:highlight>
                <a:srgbClr val="1F1F1F"/>
              </a:highlight>
              <a:latin typeface="Courier New"/>
              <a:ea typeface="Courier New"/>
              <a:cs typeface="Courier New"/>
              <a:sym typeface="Courier New"/>
            </a:endParaRPr>
          </a:p>
          <a:p>
            <a:pPr marL="0" lvl="0" indent="0" algn="l" rtl="0">
              <a:spcBef>
                <a:spcPts val="0"/>
              </a:spcBef>
              <a:spcAft>
                <a:spcPts val="1200"/>
              </a:spcAft>
              <a:buNone/>
            </a:pPr>
            <a:endParaRPr dirty="0"/>
          </a:p>
        </p:txBody>
      </p:sp>
      <p:pic>
        <p:nvPicPr>
          <p:cNvPr id="416" name="Google Shape;416;p33"/>
          <p:cNvPicPr preferRelativeResize="0"/>
          <p:nvPr/>
        </p:nvPicPr>
        <p:blipFill rotWithShape="1">
          <a:blip r:embed="rId3">
            <a:alphaModFix/>
          </a:blip>
          <a:srcRect l="13275" r="13582"/>
          <a:stretch/>
        </p:blipFill>
        <p:spPr>
          <a:xfrm>
            <a:off x="1559325" y="2465250"/>
            <a:ext cx="5372574" cy="225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pic>
        <p:nvPicPr>
          <p:cNvPr id="3" name="Picture 2">
            <a:extLst>
              <a:ext uri="{FF2B5EF4-FFF2-40B4-BE49-F238E27FC236}">
                <a16:creationId xmlns:a16="http://schemas.microsoft.com/office/drawing/2014/main" id="{161EB084-5E4B-2690-5CBA-5873C75FBC0B}"/>
              </a:ext>
            </a:extLst>
          </p:cNvPr>
          <p:cNvPicPr>
            <a:picLocks noChangeAspect="1"/>
          </p:cNvPicPr>
          <p:nvPr/>
        </p:nvPicPr>
        <p:blipFill>
          <a:blip r:embed="rId3"/>
          <a:stretch>
            <a:fillRect/>
          </a:stretch>
        </p:blipFill>
        <p:spPr>
          <a:xfrm>
            <a:off x="1303800" y="742390"/>
            <a:ext cx="7477125" cy="33718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aphicFrame>
        <p:nvGraphicFramePr>
          <p:cNvPr id="428" name="Google Shape;428;p35"/>
          <p:cNvGraphicFramePr/>
          <p:nvPr>
            <p:extLst>
              <p:ext uri="{D42A27DB-BD31-4B8C-83A1-F6EECF244321}">
                <p14:modId xmlns:p14="http://schemas.microsoft.com/office/powerpoint/2010/main" val="3182315366"/>
              </p:ext>
            </p:extLst>
          </p:nvPr>
        </p:nvGraphicFramePr>
        <p:xfrm>
          <a:off x="406375" y="211325"/>
          <a:ext cx="8465775" cy="4671164"/>
        </p:xfrm>
        <a:graphic>
          <a:graphicData uri="http://schemas.openxmlformats.org/drawingml/2006/table">
            <a:tbl>
              <a:tblPr>
                <a:noFill/>
                <a:tableStyleId>{ED70189D-BC8A-417B-A632-1E6C8E68D698}</a:tableStyleId>
              </a:tblPr>
              <a:tblGrid>
                <a:gridCol w="1577950">
                  <a:extLst>
                    <a:ext uri="{9D8B030D-6E8A-4147-A177-3AD203B41FA5}">
                      <a16:colId xmlns:a16="http://schemas.microsoft.com/office/drawing/2014/main" val="20000"/>
                    </a:ext>
                  </a:extLst>
                </a:gridCol>
                <a:gridCol w="3573225">
                  <a:extLst>
                    <a:ext uri="{9D8B030D-6E8A-4147-A177-3AD203B41FA5}">
                      <a16:colId xmlns:a16="http://schemas.microsoft.com/office/drawing/2014/main" val="20001"/>
                    </a:ext>
                  </a:extLst>
                </a:gridCol>
                <a:gridCol w="3314600">
                  <a:extLst>
                    <a:ext uri="{9D8B030D-6E8A-4147-A177-3AD203B41FA5}">
                      <a16:colId xmlns:a16="http://schemas.microsoft.com/office/drawing/2014/main" val="20002"/>
                    </a:ext>
                  </a:extLst>
                </a:gridCol>
              </a:tblGrid>
              <a:tr h="381000">
                <a:tc>
                  <a:txBody>
                    <a:bodyPr/>
                    <a:lstStyle/>
                    <a:p>
                      <a:pPr marL="0" lvl="0" indent="0" algn="l" rtl="0">
                        <a:lnSpc>
                          <a:spcPct val="135714"/>
                        </a:lnSpc>
                        <a:spcBef>
                          <a:spcPts val="0"/>
                        </a:spcBef>
                        <a:spcAft>
                          <a:spcPts val="0"/>
                        </a:spcAft>
                        <a:buNone/>
                      </a:pPr>
                      <a:endParaRPr sz="1300">
                        <a:solidFill>
                          <a:schemeClr val="dk2"/>
                        </a:solidFill>
                        <a:latin typeface="Nunito"/>
                        <a:ea typeface="Nunito"/>
                        <a:cs typeface="Nunito"/>
                        <a:sym typeface="Nunito"/>
                      </a:endParaRPr>
                    </a:p>
                  </a:txBody>
                  <a:tcPr marL="91425" marR="91425" marT="91425" marB="91425"/>
                </a:tc>
                <a:tc>
                  <a:txBody>
                    <a:bodyPr/>
                    <a:lstStyle/>
                    <a:p>
                      <a:pPr marL="0" lvl="0" indent="0" algn="ctr" rtl="0">
                        <a:lnSpc>
                          <a:spcPct val="144444"/>
                        </a:lnSpc>
                        <a:spcBef>
                          <a:spcPts val="2400"/>
                        </a:spcBef>
                        <a:spcAft>
                          <a:spcPts val="1800"/>
                        </a:spcAft>
                        <a:buNone/>
                      </a:pPr>
                      <a:r>
                        <a:rPr lang="en-GB" sz="1300">
                          <a:solidFill>
                            <a:schemeClr val="dk2"/>
                          </a:solidFill>
                          <a:latin typeface="Nunito"/>
                          <a:ea typeface="Nunito"/>
                          <a:cs typeface="Nunito"/>
                          <a:sym typeface="Nunito"/>
                        </a:rPr>
                        <a:t>Covariance</a:t>
                      </a:r>
                      <a:endParaRPr sz="1300">
                        <a:solidFill>
                          <a:schemeClr val="dk2"/>
                        </a:solidFill>
                        <a:latin typeface="Nunito"/>
                        <a:ea typeface="Nunito"/>
                        <a:cs typeface="Nunito"/>
                        <a:sym typeface="Nunito"/>
                      </a:endParaRPr>
                    </a:p>
                  </a:txBody>
                  <a:tcPr marL="91425" marR="91425" marT="91425" marB="91425"/>
                </a:tc>
                <a:tc>
                  <a:txBody>
                    <a:bodyPr/>
                    <a:lstStyle/>
                    <a:p>
                      <a:pPr marL="0" lvl="0" indent="0" algn="ctr" rtl="0">
                        <a:lnSpc>
                          <a:spcPct val="144444"/>
                        </a:lnSpc>
                        <a:spcBef>
                          <a:spcPts val="2400"/>
                        </a:spcBef>
                        <a:spcAft>
                          <a:spcPts val="1800"/>
                        </a:spcAft>
                        <a:buNone/>
                      </a:pPr>
                      <a:r>
                        <a:rPr lang="en-GB" sz="1300">
                          <a:solidFill>
                            <a:schemeClr val="dk2"/>
                          </a:solidFill>
                          <a:latin typeface="Nunito"/>
                          <a:ea typeface="Nunito"/>
                          <a:cs typeface="Nunito"/>
                          <a:sym typeface="Nunito"/>
                        </a:rPr>
                        <a:t>Correlation</a:t>
                      </a:r>
                      <a:endParaRPr sz="1300">
                        <a:solidFill>
                          <a:schemeClr val="dk2"/>
                        </a:solidFill>
                        <a:latin typeface="Nunito"/>
                        <a:ea typeface="Nunito"/>
                        <a:cs typeface="Nunito"/>
                        <a:sym typeface="Nunito"/>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35714"/>
                        </a:lnSpc>
                        <a:spcBef>
                          <a:spcPts val="0"/>
                        </a:spcBef>
                        <a:spcAft>
                          <a:spcPts val="0"/>
                        </a:spcAft>
                        <a:buNone/>
                      </a:pPr>
                      <a:endParaRPr sz="1300">
                        <a:solidFill>
                          <a:schemeClr val="dk2"/>
                        </a:solidFill>
                        <a:latin typeface="Nunito"/>
                        <a:ea typeface="Nunito"/>
                        <a:cs typeface="Nunito"/>
                        <a:sym typeface="Nunito"/>
                      </a:endParaRPr>
                    </a:p>
                  </a:txBody>
                  <a:tcPr marL="91425" marR="91425" marT="91425" marB="91425"/>
                </a:tc>
                <a:tc>
                  <a:txBody>
                    <a:bodyPr/>
                    <a:lstStyle/>
                    <a:p>
                      <a:pPr marL="0" lvl="0" indent="0" algn="ctr" rtl="0">
                        <a:lnSpc>
                          <a:spcPct val="144444"/>
                        </a:lnSpc>
                        <a:spcBef>
                          <a:spcPts val="2400"/>
                        </a:spcBef>
                        <a:spcAft>
                          <a:spcPts val="0"/>
                        </a:spcAft>
                        <a:buNone/>
                      </a:pPr>
                      <a:r>
                        <a:rPr lang="en-GB" sz="1000" dirty="0">
                          <a:solidFill>
                            <a:schemeClr val="dk2"/>
                          </a:solidFill>
                          <a:latin typeface="Nunito"/>
                          <a:ea typeface="Nunito"/>
                          <a:cs typeface="Nunito"/>
                          <a:sym typeface="Nunito"/>
                        </a:rPr>
                        <a:t>Let Σ(X) and Σ(Y) be the expected values of the variables, the covariance formula can be represented as:</a:t>
                      </a:r>
                      <a:endParaRPr sz="1000" dirty="0">
                        <a:solidFill>
                          <a:schemeClr val="dk2"/>
                        </a:solidFill>
                        <a:latin typeface="Nunito"/>
                        <a:ea typeface="Nunito"/>
                        <a:cs typeface="Nunito"/>
                        <a:sym typeface="Nunito"/>
                      </a:endParaRPr>
                    </a:p>
                    <a:p>
                      <a:pPr marL="0" lvl="0" indent="0" algn="ctr" rtl="0">
                        <a:lnSpc>
                          <a:spcPct val="144444"/>
                        </a:lnSpc>
                        <a:spcBef>
                          <a:spcPts val="2400"/>
                        </a:spcBef>
                        <a:spcAft>
                          <a:spcPts val="1800"/>
                        </a:spcAft>
                        <a:buNone/>
                      </a:pPr>
                      <a:endParaRPr sz="1000" dirty="0">
                        <a:solidFill>
                          <a:schemeClr val="dk2"/>
                        </a:solidFill>
                        <a:latin typeface="Nunito"/>
                        <a:ea typeface="Nunito"/>
                        <a:cs typeface="Nunito"/>
                        <a:sym typeface="Nunito"/>
                      </a:endParaRPr>
                    </a:p>
                  </a:txBody>
                  <a:tcPr marL="91425" marR="91425" marT="91425" marB="91425"/>
                </a:tc>
                <a:tc>
                  <a:txBody>
                    <a:bodyPr/>
                    <a:lstStyle/>
                    <a:p>
                      <a:pPr marL="0" lvl="0" indent="0" algn="ctr" rtl="0">
                        <a:lnSpc>
                          <a:spcPct val="144444"/>
                        </a:lnSpc>
                        <a:spcBef>
                          <a:spcPts val="2400"/>
                        </a:spcBef>
                        <a:spcAft>
                          <a:spcPts val="1800"/>
                        </a:spcAft>
                        <a:buNone/>
                      </a:pPr>
                      <a:endParaRPr sz="1000">
                        <a:solidFill>
                          <a:schemeClr val="dk2"/>
                        </a:solidFill>
                        <a:latin typeface="Nunito"/>
                        <a:ea typeface="Nunito"/>
                        <a:cs typeface="Nunito"/>
                        <a:sym typeface="Nunito"/>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35714"/>
                        </a:lnSpc>
                        <a:spcBef>
                          <a:spcPts val="0"/>
                        </a:spcBef>
                        <a:spcAft>
                          <a:spcPts val="0"/>
                        </a:spcAft>
                        <a:buNone/>
                      </a:pPr>
                      <a:r>
                        <a:rPr lang="en-GB" sz="1300" dirty="0">
                          <a:solidFill>
                            <a:schemeClr val="dk2"/>
                          </a:solidFill>
                          <a:latin typeface="Nunito"/>
                          <a:ea typeface="Nunito"/>
                          <a:cs typeface="Nunito"/>
                          <a:sym typeface="Nunito"/>
                        </a:rPr>
                        <a:t>Where</a:t>
                      </a:r>
                      <a:endParaRPr sz="1300" dirty="0">
                        <a:solidFill>
                          <a:schemeClr val="dk2"/>
                        </a:solidFill>
                        <a:latin typeface="Nunito"/>
                        <a:ea typeface="Nunito"/>
                        <a:cs typeface="Nunito"/>
                        <a:sym typeface="Nunito"/>
                      </a:endParaRPr>
                    </a:p>
                  </a:txBody>
                  <a:tcPr marL="91425" marR="91425" marT="91425" marB="91425"/>
                </a:tc>
                <a:tc>
                  <a:txBody>
                    <a:bodyPr/>
                    <a:lstStyle/>
                    <a:p>
                      <a:pPr marL="0" lvl="0" indent="0" algn="l" rtl="0">
                        <a:lnSpc>
                          <a:spcPct val="115000"/>
                        </a:lnSpc>
                        <a:spcBef>
                          <a:spcPts val="0"/>
                        </a:spcBef>
                        <a:spcAft>
                          <a:spcPts val="2000"/>
                        </a:spcAft>
                        <a:buNone/>
                      </a:pPr>
                      <a:r>
                        <a:rPr lang="en-GB" sz="1000">
                          <a:solidFill>
                            <a:schemeClr val="dk2"/>
                          </a:solidFill>
                          <a:latin typeface="Nunito"/>
                          <a:ea typeface="Nunito"/>
                          <a:cs typeface="Nunito"/>
                          <a:sym typeface="Nunito"/>
                        </a:rPr>
                        <a:t>xi = data value of x</a:t>
                      </a:r>
                      <a:br>
                        <a:rPr lang="en-GB" sz="1000">
                          <a:solidFill>
                            <a:schemeClr val="dk2"/>
                          </a:solidFill>
                          <a:latin typeface="Nunito"/>
                          <a:ea typeface="Nunito"/>
                          <a:cs typeface="Nunito"/>
                          <a:sym typeface="Nunito"/>
                        </a:rPr>
                      </a:br>
                      <a:r>
                        <a:rPr lang="en-GB" sz="1000">
                          <a:solidFill>
                            <a:schemeClr val="dk2"/>
                          </a:solidFill>
                          <a:latin typeface="Nunito"/>
                          <a:ea typeface="Nunito"/>
                          <a:cs typeface="Nunito"/>
                          <a:sym typeface="Nunito"/>
                        </a:rPr>
                        <a:t>yi = data value of y</a:t>
                      </a:r>
                      <a:br>
                        <a:rPr lang="en-GB" sz="1000">
                          <a:solidFill>
                            <a:schemeClr val="dk2"/>
                          </a:solidFill>
                          <a:latin typeface="Nunito"/>
                          <a:ea typeface="Nunito"/>
                          <a:cs typeface="Nunito"/>
                          <a:sym typeface="Nunito"/>
                        </a:rPr>
                      </a:br>
                      <a:r>
                        <a:rPr lang="en-GB" sz="1000">
                          <a:solidFill>
                            <a:schemeClr val="dk2"/>
                          </a:solidFill>
                          <a:latin typeface="Nunito"/>
                          <a:ea typeface="Nunito"/>
                          <a:cs typeface="Nunito"/>
                          <a:sym typeface="Nunito"/>
                        </a:rPr>
                        <a:t>x̄ = mean of x</a:t>
                      </a:r>
                      <a:br>
                        <a:rPr lang="en-GB" sz="1000">
                          <a:solidFill>
                            <a:schemeClr val="dk2"/>
                          </a:solidFill>
                          <a:latin typeface="Nunito"/>
                          <a:ea typeface="Nunito"/>
                          <a:cs typeface="Nunito"/>
                          <a:sym typeface="Nunito"/>
                        </a:rPr>
                      </a:br>
                      <a:r>
                        <a:rPr lang="en-GB" sz="1000">
                          <a:solidFill>
                            <a:schemeClr val="dk2"/>
                          </a:solidFill>
                          <a:latin typeface="Nunito"/>
                          <a:ea typeface="Nunito"/>
                          <a:cs typeface="Nunito"/>
                          <a:sym typeface="Nunito"/>
                        </a:rPr>
                        <a:t>ȳ = mean of y</a:t>
                      </a:r>
                      <a:br>
                        <a:rPr lang="en-GB" sz="1000">
                          <a:solidFill>
                            <a:schemeClr val="dk2"/>
                          </a:solidFill>
                          <a:latin typeface="Nunito"/>
                          <a:ea typeface="Nunito"/>
                          <a:cs typeface="Nunito"/>
                          <a:sym typeface="Nunito"/>
                        </a:rPr>
                      </a:br>
                      <a:r>
                        <a:rPr lang="en-GB" sz="1000">
                          <a:solidFill>
                            <a:schemeClr val="dk2"/>
                          </a:solidFill>
                          <a:latin typeface="Nunito"/>
                          <a:ea typeface="Nunito"/>
                          <a:cs typeface="Nunito"/>
                          <a:sym typeface="Nunito"/>
                        </a:rPr>
                        <a:t>N = number of data values</a:t>
                      </a:r>
                      <a:endParaRPr sz="1000">
                        <a:solidFill>
                          <a:schemeClr val="dk2"/>
                        </a:solidFill>
                        <a:latin typeface="Nunito"/>
                        <a:ea typeface="Nunito"/>
                        <a:cs typeface="Nunito"/>
                        <a:sym typeface="Nunito"/>
                      </a:endParaRPr>
                    </a:p>
                  </a:txBody>
                  <a:tcPr marL="91425" marR="91425" marT="91425" marB="91425"/>
                </a:tc>
                <a:tc>
                  <a:txBody>
                    <a:bodyPr/>
                    <a:lstStyle/>
                    <a:p>
                      <a:pPr marL="0" lvl="0" indent="0" algn="l" rtl="0">
                        <a:lnSpc>
                          <a:spcPct val="115000"/>
                        </a:lnSpc>
                        <a:spcBef>
                          <a:spcPts val="0"/>
                        </a:spcBef>
                        <a:spcAft>
                          <a:spcPts val="0"/>
                        </a:spcAft>
                        <a:buNone/>
                      </a:pPr>
                      <a:r>
                        <a:rPr lang="en-GB" sz="1000">
                          <a:solidFill>
                            <a:schemeClr val="dk2"/>
                          </a:solidFill>
                          <a:latin typeface="Nunito"/>
                          <a:ea typeface="Nunito"/>
                          <a:cs typeface="Nunito"/>
                          <a:sym typeface="Nunito"/>
                        </a:rPr>
                        <a:t>var(X) = standard deviation of X</a:t>
                      </a:r>
                      <a:br>
                        <a:rPr lang="en-GB" sz="1000">
                          <a:solidFill>
                            <a:schemeClr val="dk2"/>
                          </a:solidFill>
                          <a:latin typeface="Nunito"/>
                          <a:ea typeface="Nunito"/>
                          <a:cs typeface="Nunito"/>
                          <a:sym typeface="Nunito"/>
                        </a:rPr>
                      </a:br>
                      <a:r>
                        <a:rPr lang="en-GB" sz="1000">
                          <a:solidFill>
                            <a:schemeClr val="dk2"/>
                          </a:solidFill>
                          <a:latin typeface="Nunito"/>
                          <a:ea typeface="Nunito"/>
                          <a:cs typeface="Nunito"/>
                          <a:sym typeface="Nunito"/>
                        </a:rPr>
                        <a:t>var(Y) = standard deviation of Y</a:t>
                      </a:r>
                      <a:endParaRPr sz="1000">
                        <a:solidFill>
                          <a:schemeClr val="dk2"/>
                        </a:solidFill>
                        <a:latin typeface="Nunito"/>
                        <a:ea typeface="Nunito"/>
                        <a:cs typeface="Nunito"/>
                        <a:sym typeface="Nunito"/>
                      </a:endParaRPr>
                    </a:p>
                    <a:p>
                      <a:pPr marL="0" lvl="0" indent="0" algn="ctr" rtl="0">
                        <a:lnSpc>
                          <a:spcPct val="115000"/>
                        </a:lnSpc>
                        <a:spcBef>
                          <a:spcPts val="2400"/>
                        </a:spcBef>
                        <a:spcAft>
                          <a:spcPts val="1800"/>
                        </a:spcAft>
                        <a:buNone/>
                      </a:pPr>
                      <a:endParaRPr sz="1000">
                        <a:solidFill>
                          <a:schemeClr val="dk2"/>
                        </a:solidFill>
                        <a:latin typeface="Nunito"/>
                        <a:ea typeface="Nunito"/>
                        <a:cs typeface="Nunito"/>
                        <a:sym typeface="Nunito"/>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300">
                          <a:solidFill>
                            <a:schemeClr val="dk2"/>
                          </a:solidFill>
                          <a:latin typeface="Nunito"/>
                          <a:ea typeface="Nunito"/>
                          <a:cs typeface="Nunito"/>
                          <a:sym typeface="Nunito"/>
                        </a:rPr>
                        <a:t>Definition</a:t>
                      </a:r>
                      <a:endParaRPr sz="1300">
                        <a:solidFill>
                          <a:schemeClr val="dk2"/>
                        </a:solidFill>
                        <a:latin typeface="Nunito"/>
                        <a:ea typeface="Nunito"/>
                        <a:cs typeface="Nunito"/>
                        <a:sym typeface="Nunito"/>
                      </a:endParaRPr>
                    </a:p>
                  </a:txBody>
                  <a:tcPr marL="91425" marR="91425" marT="91425" marB="91425"/>
                </a:tc>
                <a:tc>
                  <a:txBody>
                    <a:bodyPr/>
                    <a:lstStyle/>
                    <a:p>
                      <a:pPr marL="0" lvl="0" indent="0" algn="l" rtl="0">
                        <a:spcBef>
                          <a:spcPts val="0"/>
                        </a:spcBef>
                        <a:spcAft>
                          <a:spcPts val="0"/>
                        </a:spcAft>
                        <a:buNone/>
                      </a:pPr>
                      <a:r>
                        <a:rPr lang="en-GB" sz="1200">
                          <a:solidFill>
                            <a:schemeClr val="dk2"/>
                          </a:solidFill>
                          <a:latin typeface="Nunito"/>
                          <a:ea typeface="Nunito"/>
                          <a:cs typeface="Nunito"/>
                          <a:sym typeface="Nunito"/>
                        </a:rPr>
                        <a:t>Covariance is an indicator of the extent to which 2 random variables are dependent on each other. A higher number denotes higher dependency.</a:t>
                      </a:r>
                      <a:endParaRPr sz="1200">
                        <a:solidFill>
                          <a:schemeClr val="dk2"/>
                        </a:solidFill>
                        <a:latin typeface="Nunito"/>
                        <a:ea typeface="Nunito"/>
                        <a:cs typeface="Nunito"/>
                        <a:sym typeface="Nunito"/>
                      </a:endParaRPr>
                    </a:p>
                  </a:txBody>
                  <a:tcPr marL="91425" marR="91425" marT="91425" marB="91425"/>
                </a:tc>
                <a:tc>
                  <a:txBody>
                    <a:bodyPr/>
                    <a:lstStyle/>
                    <a:p>
                      <a:pPr marL="0" lvl="0" indent="0" algn="l" rtl="0">
                        <a:spcBef>
                          <a:spcPts val="0"/>
                        </a:spcBef>
                        <a:spcAft>
                          <a:spcPts val="0"/>
                        </a:spcAft>
                        <a:buNone/>
                      </a:pPr>
                      <a:r>
                        <a:rPr lang="en-GB" sz="1200">
                          <a:solidFill>
                            <a:schemeClr val="dk2"/>
                          </a:solidFill>
                          <a:latin typeface="Nunito"/>
                          <a:ea typeface="Nunito"/>
                          <a:cs typeface="Nunito"/>
                          <a:sym typeface="Nunito"/>
                        </a:rPr>
                        <a:t>Correlation is a statistical measure that indicates how strongly two variables are related.</a:t>
                      </a:r>
                      <a:endParaRPr sz="1200">
                        <a:solidFill>
                          <a:schemeClr val="dk2"/>
                        </a:solidFill>
                        <a:latin typeface="Nunito"/>
                        <a:ea typeface="Nunito"/>
                        <a:cs typeface="Nunito"/>
                        <a:sym typeface="Nunito"/>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sz="1300">
                          <a:solidFill>
                            <a:schemeClr val="dk2"/>
                          </a:solidFill>
                          <a:latin typeface="Nunito"/>
                          <a:ea typeface="Nunito"/>
                          <a:cs typeface="Nunito"/>
                          <a:sym typeface="Nunito"/>
                        </a:rPr>
                        <a:t>Values</a:t>
                      </a:r>
                      <a:endParaRPr sz="1300">
                        <a:solidFill>
                          <a:schemeClr val="dk2"/>
                        </a:solidFill>
                        <a:latin typeface="Nunito"/>
                        <a:ea typeface="Nunito"/>
                        <a:cs typeface="Nunito"/>
                        <a:sym typeface="Nunito"/>
                      </a:endParaRPr>
                    </a:p>
                  </a:txBody>
                  <a:tcPr marL="91425" marR="91425" marT="91425" marB="91425"/>
                </a:tc>
                <a:tc>
                  <a:txBody>
                    <a:bodyPr/>
                    <a:lstStyle/>
                    <a:p>
                      <a:pPr marL="0" lvl="0" indent="0" algn="l" rtl="0">
                        <a:spcBef>
                          <a:spcPts val="0"/>
                        </a:spcBef>
                        <a:spcAft>
                          <a:spcPts val="0"/>
                        </a:spcAft>
                        <a:buNone/>
                      </a:pPr>
                      <a:r>
                        <a:rPr lang="en-GB" sz="1200">
                          <a:solidFill>
                            <a:schemeClr val="dk2"/>
                          </a:solidFill>
                          <a:latin typeface="Nunito"/>
                          <a:ea typeface="Nunito"/>
                          <a:cs typeface="Nunito"/>
                          <a:sym typeface="Nunito"/>
                        </a:rPr>
                        <a:t>The value of covariance lies in the range of -∞ and +∞.</a:t>
                      </a:r>
                      <a:endParaRPr sz="1200">
                        <a:solidFill>
                          <a:schemeClr val="dk2"/>
                        </a:solidFill>
                        <a:latin typeface="Nunito"/>
                        <a:ea typeface="Nunito"/>
                        <a:cs typeface="Nunito"/>
                        <a:sym typeface="Nunito"/>
                      </a:endParaRPr>
                    </a:p>
                  </a:txBody>
                  <a:tcPr marL="91425" marR="91425" marT="91425" marB="91425"/>
                </a:tc>
                <a:tc>
                  <a:txBody>
                    <a:bodyPr/>
                    <a:lstStyle/>
                    <a:p>
                      <a:pPr marL="0" lvl="0" indent="0" algn="l" rtl="0">
                        <a:spcBef>
                          <a:spcPts val="0"/>
                        </a:spcBef>
                        <a:spcAft>
                          <a:spcPts val="0"/>
                        </a:spcAft>
                        <a:buNone/>
                      </a:pPr>
                      <a:r>
                        <a:rPr lang="en-GB" sz="1200">
                          <a:solidFill>
                            <a:schemeClr val="dk2"/>
                          </a:solidFill>
                          <a:latin typeface="Nunito"/>
                          <a:ea typeface="Nunito"/>
                          <a:cs typeface="Nunito"/>
                          <a:sym typeface="Nunito"/>
                        </a:rPr>
                        <a:t>Correlation is limited to values between the range -1 and +1</a:t>
                      </a:r>
                      <a:endParaRPr sz="1200">
                        <a:solidFill>
                          <a:schemeClr val="dk2"/>
                        </a:solidFill>
                        <a:latin typeface="Nunito"/>
                        <a:ea typeface="Nunito"/>
                        <a:cs typeface="Nunito"/>
                        <a:sym typeface="Nunito"/>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sz="1300">
                          <a:solidFill>
                            <a:schemeClr val="dk2"/>
                          </a:solidFill>
                          <a:latin typeface="Nunito"/>
                          <a:ea typeface="Nunito"/>
                          <a:cs typeface="Nunito"/>
                          <a:sym typeface="Nunito"/>
                        </a:rPr>
                        <a:t>Change in scale</a:t>
                      </a:r>
                      <a:endParaRPr sz="1300">
                        <a:solidFill>
                          <a:schemeClr val="dk2"/>
                        </a:solidFill>
                        <a:latin typeface="Nunito"/>
                        <a:ea typeface="Nunito"/>
                        <a:cs typeface="Nunito"/>
                        <a:sym typeface="Nunito"/>
                      </a:endParaRPr>
                    </a:p>
                  </a:txBody>
                  <a:tcPr marL="91425" marR="91425" marT="91425" marB="91425"/>
                </a:tc>
                <a:tc>
                  <a:txBody>
                    <a:bodyPr/>
                    <a:lstStyle/>
                    <a:p>
                      <a:pPr marL="0" lvl="0" indent="0" algn="l" rtl="0">
                        <a:spcBef>
                          <a:spcPts val="0"/>
                        </a:spcBef>
                        <a:spcAft>
                          <a:spcPts val="0"/>
                        </a:spcAft>
                        <a:buNone/>
                      </a:pPr>
                      <a:r>
                        <a:rPr lang="en-GB" sz="1200">
                          <a:solidFill>
                            <a:schemeClr val="dk2"/>
                          </a:solidFill>
                          <a:latin typeface="Nunito"/>
                          <a:ea typeface="Nunito"/>
                          <a:cs typeface="Nunito"/>
                          <a:sym typeface="Nunito"/>
                        </a:rPr>
                        <a:t>Affects covariance</a:t>
                      </a:r>
                      <a:endParaRPr sz="1200">
                        <a:solidFill>
                          <a:schemeClr val="dk2"/>
                        </a:solidFill>
                        <a:latin typeface="Nunito"/>
                        <a:ea typeface="Nunito"/>
                        <a:cs typeface="Nunito"/>
                        <a:sym typeface="Nunito"/>
                      </a:endParaRPr>
                    </a:p>
                  </a:txBody>
                  <a:tcPr marL="91425" marR="91425" marT="91425" marB="91425"/>
                </a:tc>
                <a:tc>
                  <a:txBody>
                    <a:bodyPr/>
                    <a:lstStyle/>
                    <a:p>
                      <a:pPr marL="0" lvl="0" indent="0" algn="l" rtl="0">
                        <a:spcBef>
                          <a:spcPts val="0"/>
                        </a:spcBef>
                        <a:spcAft>
                          <a:spcPts val="0"/>
                        </a:spcAft>
                        <a:buNone/>
                      </a:pPr>
                      <a:r>
                        <a:rPr lang="en-GB" sz="1200">
                          <a:solidFill>
                            <a:schemeClr val="dk2"/>
                          </a:solidFill>
                          <a:latin typeface="Nunito"/>
                          <a:ea typeface="Nunito"/>
                          <a:cs typeface="Nunito"/>
                          <a:sym typeface="Nunito"/>
                        </a:rPr>
                        <a:t>Does not affect the correlation</a:t>
                      </a:r>
                      <a:endParaRPr sz="1200">
                        <a:solidFill>
                          <a:schemeClr val="dk2"/>
                        </a:solidFill>
                        <a:latin typeface="Nunito"/>
                        <a:ea typeface="Nunito"/>
                        <a:cs typeface="Nunito"/>
                        <a:sym typeface="Nunito"/>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sz="1300">
                          <a:solidFill>
                            <a:schemeClr val="dk2"/>
                          </a:solidFill>
                          <a:latin typeface="Nunito"/>
                          <a:ea typeface="Nunito"/>
                          <a:cs typeface="Nunito"/>
                          <a:sym typeface="Nunito"/>
                        </a:rPr>
                        <a:t>Unit-free measure</a:t>
                      </a:r>
                      <a:endParaRPr sz="1300">
                        <a:solidFill>
                          <a:schemeClr val="dk2"/>
                        </a:solidFill>
                        <a:latin typeface="Nunito"/>
                        <a:ea typeface="Nunito"/>
                        <a:cs typeface="Nunito"/>
                        <a:sym typeface="Nunito"/>
                      </a:endParaRPr>
                    </a:p>
                  </a:txBody>
                  <a:tcPr marL="91425" marR="91425" marT="91425" marB="91425"/>
                </a:tc>
                <a:tc>
                  <a:txBody>
                    <a:bodyPr/>
                    <a:lstStyle/>
                    <a:p>
                      <a:pPr marL="0" lvl="0" indent="0" algn="l" rtl="0">
                        <a:spcBef>
                          <a:spcPts val="0"/>
                        </a:spcBef>
                        <a:spcAft>
                          <a:spcPts val="0"/>
                        </a:spcAft>
                        <a:buNone/>
                      </a:pPr>
                      <a:r>
                        <a:rPr lang="en-GB" sz="1200">
                          <a:solidFill>
                            <a:schemeClr val="dk2"/>
                          </a:solidFill>
                          <a:latin typeface="Nunito"/>
                          <a:ea typeface="Nunito"/>
                          <a:cs typeface="Nunito"/>
                          <a:sym typeface="Nunito"/>
                        </a:rPr>
                        <a:t>No</a:t>
                      </a:r>
                      <a:endParaRPr sz="1200">
                        <a:solidFill>
                          <a:schemeClr val="dk2"/>
                        </a:solidFill>
                        <a:latin typeface="Nunito"/>
                        <a:ea typeface="Nunito"/>
                        <a:cs typeface="Nunito"/>
                        <a:sym typeface="Nunito"/>
                      </a:endParaRPr>
                    </a:p>
                  </a:txBody>
                  <a:tcPr marL="91425" marR="91425" marT="91425" marB="91425"/>
                </a:tc>
                <a:tc>
                  <a:txBody>
                    <a:bodyPr/>
                    <a:lstStyle/>
                    <a:p>
                      <a:pPr marL="0" lvl="0" indent="0" algn="l" rtl="0">
                        <a:spcBef>
                          <a:spcPts val="0"/>
                        </a:spcBef>
                        <a:spcAft>
                          <a:spcPts val="0"/>
                        </a:spcAft>
                        <a:buNone/>
                      </a:pPr>
                      <a:r>
                        <a:rPr lang="en-GB" sz="1200" dirty="0">
                          <a:solidFill>
                            <a:schemeClr val="dk2"/>
                          </a:solidFill>
                          <a:latin typeface="Nunito"/>
                          <a:ea typeface="Nunito"/>
                          <a:cs typeface="Nunito"/>
                          <a:sym typeface="Nunito"/>
                        </a:rPr>
                        <a:t>Yes</a:t>
                      </a:r>
                      <a:endParaRPr sz="1200" dirty="0">
                        <a:solidFill>
                          <a:schemeClr val="dk2"/>
                        </a:solidFill>
                        <a:latin typeface="Nunito"/>
                        <a:ea typeface="Nunito"/>
                        <a:cs typeface="Nunito"/>
                        <a:sym typeface="Nunito"/>
                      </a:endParaRPr>
                    </a:p>
                  </a:txBody>
                  <a:tcPr marL="91425" marR="91425" marT="91425" marB="91425"/>
                </a:tc>
                <a:extLst>
                  <a:ext uri="{0D108BD9-81ED-4DB2-BD59-A6C34878D82A}">
                    <a16:rowId xmlns:a16="http://schemas.microsoft.com/office/drawing/2014/main" val="10006"/>
                  </a:ext>
                </a:extLst>
              </a:tr>
            </a:tbl>
          </a:graphicData>
        </a:graphic>
      </p:graphicFrame>
      <p:pic>
        <p:nvPicPr>
          <p:cNvPr id="429" name="Google Shape;429;p35"/>
          <p:cNvPicPr preferRelativeResize="0"/>
          <p:nvPr/>
        </p:nvPicPr>
        <p:blipFill>
          <a:blip r:embed="rId3">
            <a:alphaModFix/>
          </a:blip>
          <a:stretch>
            <a:fillRect/>
          </a:stretch>
        </p:blipFill>
        <p:spPr>
          <a:xfrm>
            <a:off x="5826526" y="845051"/>
            <a:ext cx="2883050" cy="596300"/>
          </a:xfrm>
          <a:prstGeom prst="rect">
            <a:avLst/>
          </a:prstGeom>
          <a:noFill/>
          <a:ln>
            <a:noFill/>
          </a:ln>
        </p:spPr>
      </p:pic>
      <p:pic>
        <p:nvPicPr>
          <p:cNvPr id="430" name="Google Shape;430;p35"/>
          <p:cNvPicPr preferRelativeResize="0"/>
          <p:nvPr/>
        </p:nvPicPr>
        <p:blipFill>
          <a:blip r:embed="rId4">
            <a:alphaModFix/>
          </a:blip>
          <a:stretch>
            <a:fillRect/>
          </a:stretch>
        </p:blipFill>
        <p:spPr>
          <a:xfrm>
            <a:off x="2153778" y="1191796"/>
            <a:ext cx="3308560" cy="4991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3" name="Picture 2">
            <a:extLst>
              <a:ext uri="{FF2B5EF4-FFF2-40B4-BE49-F238E27FC236}">
                <a16:creationId xmlns:a16="http://schemas.microsoft.com/office/drawing/2014/main" id="{8E4E7CDA-BDA9-8C08-4F26-93D182F8CEAB}"/>
              </a:ext>
            </a:extLst>
          </p:cNvPr>
          <p:cNvPicPr>
            <a:picLocks noChangeAspect="1"/>
          </p:cNvPicPr>
          <p:nvPr/>
        </p:nvPicPr>
        <p:blipFill>
          <a:blip r:embed="rId3"/>
          <a:stretch>
            <a:fillRect/>
          </a:stretch>
        </p:blipFill>
        <p:spPr>
          <a:xfrm>
            <a:off x="1183746" y="1339261"/>
            <a:ext cx="6969013" cy="3462591"/>
          </a:xfrm>
          <a:prstGeom prst="rect">
            <a:avLst/>
          </a:prstGeom>
        </p:spPr>
      </p:pic>
      <p:sp>
        <p:nvSpPr>
          <p:cNvPr id="6" name="Google Shape;284;p14">
            <a:extLst>
              <a:ext uri="{FF2B5EF4-FFF2-40B4-BE49-F238E27FC236}">
                <a16:creationId xmlns:a16="http://schemas.microsoft.com/office/drawing/2014/main" id="{F21C86BE-5933-28C1-C3B1-885C8CB285F2}"/>
              </a:ext>
            </a:extLst>
          </p:cNvPr>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Importing libraries &amp; working directory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Reading a CSV file</a:t>
            </a:r>
            <a:endParaRPr dirty="0"/>
          </a:p>
        </p:txBody>
      </p:sp>
      <p:sp>
        <p:nvSpPr>
          <p:cNvPr id="305" name="Google Shape;305;p17"/>
          <p:cNvSpPr txBox="1">
            <a:spLocks noGrp="1"/>
          </p:cNvSpPr>
          <p:nvPr>
            <p:ph type="body" idx="1"/>
          </p:nvPr>
        </p:nvSpPr>
        <p:spPr>
          <a:xfrm>
            <a:off x="1303800" y="13009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t>Stores tabular data in plain text</a:t>
            </a:r>
            <a:endParaRPr dirty="0"/>
          </a:p>
          <a:p>
            <a:pPr marL="457200" lvl="0" indent="-311150" algn="l" rtl="0">
              <a:spcBef>
                <a:spcPts val="0"/>
              </a:spcBef>
              <a:spcAft>
                <a:spcPts val="0"/>
              </a:spcAft>
              <a:buSzPts val="1300"/>
              <a:buChar char="●"/>
            </a:pPr>
            <a:r>
              <a:rPr lang="en-GB" dirty="0"/>
              <a:t>Text file format that uses commas to separate values</a:t>
            </a:r>
            <a:endParaRPr dirty="0"/>
          </a:p>
          <a:p>
            <a:pPr marL="457200" lvl="0" indent="-311150" algn="l" rtl="0">
              <a:spcBef>
                <a:spcPts val="0"/>
              </a:spcBef>
              <a:spcAft>
                <a:spcPts val="0"/>
              </a:spcAft>
              <a:buSzPts val="1300"/>
              <a:buChar char="●"/>
            </a:pPr>
            <a:r>
              <a:rPr lang="en-GB" dirty="0"/>
              <a:t>Newlines to separate records </a:t>
            </a:r>
            <a:endParaRPr dirty="0"/>
          </a:p>
          <a:p>
            <a:pPr marL="457200" lvl="0" indent="-311150" algn="l" rtl="0">
              <a:spcBef>
                <a:spcPts val="0"/>
              </a:spcBef>
              <a:spcAft>
                <a:spcPts val="0"/>
              </a:spcAft>
              <a:buSzPts val="1300"/>
              <a:buChar char="●"/>
            </a:pPr>
            <a:r>
              <a:rPr lang="en-GB" dirty="0"/>
              <a:t>Typically each line represents one data record</a:t>
            </a:r>
            <a:endParaRPr dirty="0"/>
          </a:p>
        </p:txBody>
      </p:sp>
      <p:pic>
        <p:nvPicPr>
          <p:cNvPr id="3" name="Picture 2">
            <a:extLst>
              <a:ext uri="{FF2B5EF4-FFF2-40B4-BE49-F238E27FC236}">
                <a16:creationId xmlns:a16="http://schemas.microsoft.com/office/drawing/2014/main" id="{FE1BCC50-EF95-3209-BEDE-D9773419199B}"/>
              </a:ext>
            </a:extLst>
          </p:cNvPr>
          <p:cNvPicPr>
            <a:picLocks noChangeAspect="1"/>
          </p:cNvPicPr>
          <p:nvPr/>
        </p:nvPicPr>
        <p:blipFill>
          <a:blip r:embed="rId3"/>
          <a:stretch>
            <a:fillRect/>
          </a:stretch>
        </p:blipFill>
        <p:spPr>
          <a:xfrm>
            <a:off x="1411376" y="2416610"/>
            <a:ext cx="7073777" cy="2128315"/>
          </a:xfrm>
          <a:prstGeom prst="rect">
            <a:avLst/>
          </a:prstGeom>
        </p:spPr>
      </p:pic>
      <p:sp>
        <p:nvSpPr>
          <p:cNvPr id="6" name="TextBox 5">
            <a:extLst>
              <a:ext uri="{FF2B5EF4-FFF2-40B4-BE49-F238E27FC236}">
                <a16:creationId xmlns:a16="http://schemas.microsoft.com/office/drawing/2014/main" id="{D0E7121F-43F5-EA85-1392-B8E57A553AD2}"/>
              </a:ext>
            </a:extLst>
          </p:cNvPr>
          <p:cNvSpPr txBox="1"/>
          <p:nvPr/>
        </p:nvSpPr>
        <p:spPr>
          <a:xfrm>
            <a:off x="5916845" y="3593573"/>
            <a:ext cx="2675884" cy="1200329"/>
          </a:xfrm>
          <a:prstGeom prst="rect">
            <a:avLst/>
          </a:prstGeom>
          <a:noFill/>
          <a:ln>
            <a:solidFill>
              <a:schemeClr val="bg2">
                <a:lumMod val="50000"/>
              </a:schemeClr>
            </a:solidFill>
          </a:ln>
        </p:spPr>
        <p:txBody>
          <a:bodyPr wrap="square" rtlCol="0">
            <a:spAutoFit/>
          </a:bodyPr>
          <a:lstStyle/>
          <a:p>
            <a:pPr marL="285750" indent="-285750">
              <a:buFont typeface="Arial" panose="020B0604020202020204" pitchFamily="34" charset="0"/>
              <a:buChar char="•"/>
            </a:pPr>
            <a:r>
              <a:rPr lang="en-GB" sz="900" dirty="0"/>
              <a:t>Get file column names (.columns or .keys)</a:t>
            </a:r>
          </a:p>
          <a:p>
            <a:pPr marL="285750" indent="-285750">
              <a:buFont typeface="Arial" panose="020B0604020202020204" pitchFamily="34" charset="0"/>
              <a:buChar char="•"/>
            </a:pPr>
            <a:r>
              <a:rPr lang="en-GB" sz="900" dirty="0"/>
              <a:t>Call column</a:t>
            </a:r>
          </a:p>
          <a:p>
            <a:pPr marL="285750" indent="-285750">
              <a:buFont typeface="Arial" panose="020B0604020202020204" pitchFamily="34" charset="0"/>
              <a:buChar char="•"/>
            </a:pPr>
            <a:r>
              <a:rPr lang="en-GB" sz="900" dirty="0"/>
              <a:t>Call a row at index (.</a:t>
            </a:r>
            <a:r>
              <a:rPr lang="en-GB" sz="900" dirty="0" err="1"/>
              <a:t>iloc</a:t>
            </a:r>
            <a:r>
              <a:rPr lang="en-GB" sz="900" dirty="0"/>
              <a:t> -  used when choosing rows and columns based on specific positions)</a:t>
            </a:r>
          </a:p>
          <a:p>
            <a:pPr marL="285750" indent="-285750">
              <a:buFont typeface="Arial" panose="020B0604020202020204" pitchFamily="34" charset="0"/>
              <a:buChar char="•"/>
            </a:pPr>
            <a:r>
              <a:rPr lang="en-GB" sz="900" dirty="0"/>
              <a:t>Call rows given certain criteria (.loc -used when we want to select rows and columns based on their labels)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Reading a Text file</a:t>
            </a:r>
            <a:endParaRPr/>
          </a:p>
        </p:txBody>
      </p:sp>
      <p:pic>
        <p:nvPicPr>
          <p:cNvPr id="5" name="Picture 4">
            <a:extLst>
              <a:ext uri="{FF2B5EF4-FFF2-40B4-BE49-F238E27FC236}">
                <a16:creationId xmlns:a16="http://schemas.microsoft.com/office/drawing/2014/main" id="{E3DCA3FC-93BE-54CA-A3C7-BF06C35420F0}"/>
              </a:ext>
            </a:extLst>
          </p:cNvPr>
          <p:cNvPicPr>
            <a:picLocks noChangeAspect="1"/>
          </p:cNvPicPr>
          <p:nvPr/>
        </p:nvPicPr>
        <p:blipFill>
          <a:blip r:embed="rId3"/>
          <a:stretch>
            <a:fillRect/>
          </a:stretch>
        </p:blipFill>
        <p:spPr>
          <a:xfrm>
            <a:off x="1303800" y="1383366"/>
            <a:ext cx="7235212" cy="2541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2;p18">
            <a:extLst>
              <a:ext uri="{FF2B5EF4-FFF2-40B4-BE49-F238E27FC236}">
                <a16:creationId xmlns:a16="http://schemas.microsoft.com/office/drawing/2014/main" id="{D63571D5-94BA-BB81-9F2E-8180AE498397}"/>
              </a:ext>
            </a:extLst>
          </p:cNvPr>
          <p:cNvSpPr txBox="1">
            <a:spLocks noGrp="1"/>
          </p:cNvSpPr>
          <p:nvPr>
            <p:ph type="body" idx="1"/>
          </p:nvPr>
        </p:nvSpPr>
        <p:spPr>
          <a:xfrm>
            <a:off x="846137" y="661185"/>
            <a:ext cx="7031037" cy="2541588"/>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GB" dirty="0"/>
              <a:t>When working with files in Python, it is recommended to use the “with context manager” to open files. This ensures that the file is properly closed, and the resources are released, regardless of whether the program runs successfully or an exception occurs during the file operations.</a:t>
            </a:r>
            <a:endParaRPr dirty="0"/>
          </a:p>
        </p:txBody>
      </p:sp>
      <p:pic>
        <p:nvPicPr>
          <p:cNvPr id="6" name="Picture 5">
            <a:extLst>
              <a:ext uri="{FF2B5EF4-FFF2-40B4-BE49-F238E27FC236}">
                <a16:creationId xmlns:a16="http://schemas.microsoft.com/office/drawing/2014/main" id="{D3F0C7A8-7025-6182-4D4F-78FEB5C36C63}"/>
              </a:ext>
            </a:extLst>
          </p:cNvPr>
          <p:cNvPicPr>
            <a:picLocks noChangeAspect="1"/>
          </p:cNvPicPr>
          <p:nvPr/>
        </p:nvPicPr>
        <p:blipFill>
          <a:blip r:embed="rId2"/>
          <a:stretch>
            <a:fillRect/>
          </a:stretch>
        </p:blipFill>
        <p:spPr>
          <a:xfrm>
            <a:off x="1266826" y="2047813"/>
            <a:ext cx="6610348" cy="2434502"/>
          </a:xfrm>
          <a:prstGeom prst="rect">
            <a:avLst/>
          </a:prstGeom>
        </p:spPr>
      </p:pic>
    </p:spTree>
    <p:extLst>
      <p:ext uri="{BB962C8B-B14F-4D97-AF65-F5344CB8AC3E}">
        <p14:creationId xmlns:p14="http://schemas.microsoft.com/office/powerpoint/2010/main" val="52293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Reading an Excel file</a:t>
            </a:r>
            <a:endParaRPr/>
          </a:p>
        </p:txBody>
      </p:sp>
      <p:pic>
        <p:nvPicPr>
          <p:cNvPr id="3" name="Picture 2">
            <a:extLst>
              <a:ext uri="{FF2B5EF4-FFF2-40B4-BE49-F238E27FC236}">
                <a16:creationId xmlns:a16="http://schemas.microsoft.com/office/drawing/2014/main" id="{6FEAE108-938B-864E-00AB-E314725FCD55}"/>
              </a:ext>
            </a:extLst>
          </p:cNvPr>
          <p:cNvPicPr>
            <a:picLocks noChangeAspect="1"/>
          </p:cNvPicPr>
          <p:nvPr/>
        </p:nvPicPr>
        <p:blipFill>
          <a:blip r:embed="rId3"/>
          <a:stretch>
            <a:fillRect/>
          </a:stretch>
        </p:blipFill>
        <p:spPr>
          <a:xfrm>
            <a:off x="1303800" y="1266825"/>
            <a:ext cx="7419975" cy="2000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B00D-01EA-4A5E-3D07-BB06AC4D157E}"/>
              </a:ext>
            </a:extLst>
          </p:cNvPr>
          <p:cNvSpPr>
            <a:spLocks noGrp="1"/>
          </p:cNvSpPr>
          <p:nvPr>
            <p:ph type="title"/>
          </p:nvPr>
        </p:nvSpPr>
        <p:spPr/>
        <p:txBody>
          <a:bodyPr/>
          <a:lstStyle/>
          <a:p>
            <a:r>
              <a:rPr lang="en-GB" dirty="0"/>
              <a:t>Common error</a:t>
            </a:r>
          </a:p>
        </p:txBody>
      </p:sp>
      <p:pic>
        <p:nvPicPr>
          <p:cNvPr id="7" name="Picture 6">
            <a:extLst>
              <a:ext uri="{FF2B5EF4-FFF2-40B4-BE49-F238E27FC236}">
                <a16:creationId xmlns:a16="http://schemas.microsoft.com/office/drawing/2014/main" id="{BF4291CC-C5C1-8846-5FD2-10B6BD145004}"/>
              </a:ext>
            </a:extLst>
          </p:cNvPr>
          <p:cNvPicPr>
            <a:picLocks noChangeAspect="1"/>
          </p:cNvPicPr>
          <p:nvPr/>
        </p:nvPicPr>
        <p:blipFill>
          <a:blip r:embed="rId2"/>
          <a:stretch>
            <a:fillRect/>
          </a:stretch>
        </p:blipFill>
        <p:spPr>
          <a:xfrm>
            <a:off x="1228577" y="1180736"/>
            <a:ext cx="4865211" cy="3350914"/>
          </a:xfrm>
          <a:prstGeom prst="rect">
            <a:avLst/>
          </a:prstGeom>
        </p:spPr>
      </p:pic>
      <p:pic>
        <p:nvPicPr>
          <p:cNvPr id="9" name="Picture 8">
            <a:extLst>
              <a:ext uri="{FF2B5EF4-FFF2-40B4-BE49-F238E27FC236}">
                <a16:creationId xmlns:a16="http://schemas.microsoft.com/office/drawing/2014/main" id="{589F4909-7FC7-3DD0-A5EA-F1B9D5432452}"/>
              </a:ext>
            </a:extLst>
          </p:cNvPr>
          <p:cNvPicPr>
            <a:picLocks noChangeAspect="1"/>
          </p:cNvPicPr>
          <p:nvPr/>
        </p:nvPicPr>
        <p:blipFill>
          <a:blip r:embed="rId3"/>
          <a:stretch>
            <a:fillRect/>
          </a:stretch>
        </p:blipFill>
        <p:spPr>
          <a:xfrm>
            <a:off x="1106221" y="4761900"/>
            <a:ext cx="6515100" cy="323850"/>
          </a:xfrm>
          <a:prstGeom prst="rect">
            <a:avLst/>
          </a:prstGeom>
        </p:spPr>
      </p:pic>
      <p:pic>
        <p:nvPicPr>
          <p:cNvPr id="11" name="Picture 10">
            <a:extLst>
              <a:ext uri="{FF2B5EF4-FFF2-40B4-BE49-F238E27FC236}">
                <a16:creationId xmlns:a16="http://schemas.microsoft.com/office/drawing/2014/main" id="{AC7EFEAB-73FC-E10F-C703-A36F55CCCCB6}"/>
              </a:ext>
            </a:extLst>
          </p:cNvPr>
          <p:cNvPicPr>
            <a:picLocks noChangeAspect="1"/>
          </p:cNvPicPr>
          <p:nvPr/>
        </p:nvPicPr>
        <p:blipFill>
          <a:blip r:embed="rId4"/>
          <a:stretch>
            <a:fillRect/>
          </a:stretch>
        </p:blipFill>
        <p:spPr>
          <a:xfrm>
            <a:off x="6251505" y="1625403"/>
            <a:ext cx="2739632" cy="2461580"/>
          </a:xfrm>
          <a:prstGeom prst="rect">
            <a:avLst/>
          </a:prstGeom>
        </p:spPr>
      </p:pic>
      <p:sp>
        <p:nvSpPr>
          <p:cNvPr id="12" name="TextBox 11">
            <a:extLst>
              <a:ext uri="{FF2B5EF4-FFF2-40B4-BE49-F238E27FC236}">
                <a16:creationId xmlns:a16="http://schemas.microsoft.com/office/drawing/2014/main" id="{50E139D6-7AE2-DBBF-82F4-7D674CCAB15E}"/>
              </a:ext>
            </a:extLst>
          </p:cNvPr>
          <p:cNvSpPr txBox="1"/>
          <p:nvPr/>
        </p:nvSpPr>
        <p:spPr>
          <a:xfrm>
            <a:off x="6251505" y="1597875"/>
            <a:ext cx="2240512" cy="710759"/>
          </a:xfrm>
          <a:prstGeom prst="rect">
            <a:avLst/>
          </a:prstGeom>
          <a:noFill/>
          <a:ln w="28575">
            <a:solidFill>
              <a:schemeClr val="bg2">
                <a:lumMod val="50000"/>
              </a:schemeClr>
            </a:solidFill>
          </a:ln>
        </p:spPr>
        <p:txBody>
          <a:bodyPr wrap="square" rtlCol="0">
            <a:spAutoFit/>
          </a:bodyPr>
          <a:lstStyle/>
          <a:p>
            <a:endParaRPr lang="en-GB" dirty="0"/>
          </a:p>
        </p:txBody>
      </p:sp>
    </p:spTree>
    <p:extLst>
      <p:ext uri="{BB962C8B-B14F-4D97-AF65-F5344CB8AC3E}">
        <p14:creationId xmlns:p14="http://schemas.microsoft.com/office/powerpoint/2010/main" val="378433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03800" y="598575"/>
            <a:ext cx="75201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688" dirty="0"/>
              <a:t>Reading data from a different working directory</a:t>
            </a:r>
            <a:endParaRPr sz="938" dirty="0">
              <a:solidFill>
                <a:srgbClr val="569CD6"/>
              </a:solidFill>
              <a:highlight>
                <a:srgbClr val="1F1F1F"/>
              </a:highlight>
              <a:latin typeface="Courier New"/>
              <a:ea typeface="Courier New"/>
              <a:cs typeface="Courier New"/>
              <a:sym typeface="Courier New"/>
            </a:endParaRPr>
          </a:p>
          <a:p>
            <a:pPr marL="0" lvl="0" indent="0" algn="l" rtl="0">
              <a:spcBef>
                <a:spcPts val="0"/>
              </a:spcBef>
              <a:spcAft>
                <a:spcPts val="0"/>
              </a:spcAft>
              <a:buNone/>
            </a:pPr>
            <a:endParaRPr dirty="0"/>
          </a:p>
        </p:txBody>
      </p:sp>
      <p:sp>
        <p:nvSpPr>
          <p:cNvPr id="325" name="Google Shape;325;p20"/>
          <p:cNvSpPr txBox="1">
            <a:spLocks noGrp="1"/>
          </p:cNvSpPr>
          <p:nvPr>
            <p:ph type="body" idx="1"/>
          </p:nvPr>
        </p:nvSpPr>
        <p:spPr>
          <a:xfrm>
            <a:off x="1374550" y="1256625"/>
            <a:ext cx="6509100" cy="25716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b="1" dirty="0"/>
              <a:t>Method 1: </a:t>
            </a:r>
            <a:r>
              <a:rPr lang="en-GB" dirty="0"/>
              <a:t>Include the file path, this is very simple</a:t>
            </a:r>
            <a:endParaRPr dirty="0"/>
          </a:p>
          <a:p>
            <a:pPr marL="0" lvl="0" indent="0" algn="l" rtl="0">
              <a:lnSpc>
                <a:spcPct val="135714"/>
              </a:lnSpc>
              <a:spcBef>
                <a:spcPts val="1200"/>
              </a:spcBef>
              <a:spcAft>
                <a:spcPts val="0"/>
              </a:spcAft>
              <a:buNone/>
            </a:pPr>
            <a:r>
              <a:rPr lang="en-GB" dirty="0"/>
              <a:t>We specify the path to the “data" folder relative to our current working directory. If the "data" folder is located at the same level as the “</a:t>
            </a:r>
            <a:r>
              <a:rPr lang="en-GB" dirty="0" err="1"/>
              <a:t>pythonbc</a:t>
            </a:r>
            <a:r>
              <a:rPr lang="en-GB" dirty="0"/>
              <a:t>" folder, the relative path will be ../data.</a:t>
            </a:r>
            <a:endParaRPr sz="1050" dirty="0">
              <a:solidFill>
                <a:srgbClr val="CE9178"/>
              </a:solidFill>
              <a:highlight>
                <a:srgbClr val="1F1F1F"/>
              </a:highlight>
              <a:latin typeface="Courier New"/>
              <a:ea typeface="Courier New"/>
              <a:cs typeface="Courier New"/>
              <a:sym typeface="Courier New"/>
            </a:endParaRPr>
          </a:p>
          <a:p>
            <a:pPr marL="457200" lvl="0" indent="0" algn="l" rtl="0">
              <a:spcBef>
                <a:spcPts val="0"/>
              </a:spcBef>
              <a:spcAft>
                <a:spcPts val="1200"/>
              </a:spcAft>
              <a:buNone/>
            </a:pPr>
            <a:endParaRPr dirty="0"/>
          </a:p>
        </p:txBody>
      </p:sp>
      <p:pic>
        <p:nvPicPr>
          <p:cNvPr id="5" name="Picture 4">
            <a:extLst>
              <a:ext uri="{FF2B5EF4-FFF2-40B4-BE49-F238E27FC236}">
                <a16:creationId xmlns:a16="http://schemas.microsoft.com/office/drawing/2014/main" id="{C3066390-E754-1398-52AF-D60A3F37EB65}"/>
              </a:ext>
            </a:extLst>
          </p:cNvPr>
          <p:cNvPicPr>
            <a:picLocks noChangeAspect="1"/>
          </p:cNvPicPr>
          <p:nvPr/>
        </p:nvPicPr>
        <p:blipFill>
          <a:blip r:embed="rId3"/>
          <a:stretch>
            <a:fillRect/>
          </a:stretch>
        </p:blipFill>
        <p:spPr>
          <a:xfrm>
            <a:off x="1374550" y="3070901"/>
            <a:ext cx="6926488" cy="1415374"/>
          </a:xfrm>
          <a:prstGeom prst="rect">
            <a:avLst/>
          </a:prstGeom>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2870</TotalTime>
  <Words>790</Words>
  <Application>Microsoft Office PowerPoint</Application>
  <PresentationFormat>On-screen Show (16:9)</PresentationFormat>
  <Paragraphs>88</Paragraphs>
  <Slides>25</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Courier New</vt:lpstr>
      <vt:lpstr>Arial</vt:lpstr>
      <vt:lpstr>Nunito</vt:lpstr>
      <vt:lpstr>Maven Pro</vt:lpstr>
      <vt:lpstr>Momentum</vt:lpstr>
      <vt:lpstr>Data Analysis 1 (Python)</vt:lpstr>
      <vt:lpstr>Contents</vt:lpstr>
      <vt:lpstr>Importing libraries &amp; working directory</vt:lpstr>
      <vt:lpstr>Reading a CSV file</vt:lpstr>
      <vt:lpstr>Reading a Text file</vt:lpstr>
      <vt:lpstr>PowerPoint Presentation</vt:lpstr>
      <vt:lpstr>Reading an Excel file</vt:lpstr>
      <vt:lpstr>Common error</vt:lpstr>
      <vt:lpstr>Reading data from a different working directory </vt:lpstr>
      <vt:lpstr>Method 2: Change our working directory (useful to know)</vt:lpstr>
      <vt:lpstr>PowerPoint Presentation</vt:lpstr>
      <vt:lpstr>Python built in datasets</vt:lpstr>
      <vt:lpstr>Summarising and Describing Data</vt:lpstr>
      <vt:lpstr>Checking for any null values</vt:lpstr>
      <vt:lpstr>Describe() function</vt:lpstr>
      <vt:lpstr>PowerPoint Presentation</vt:lpstr>
      <vt:lpstr>Different Measures</vt:lpstr>
      <vt:lpstr>PowerPoint Presentation</vt:lpstr>
      <vt:lpstr>Quick function to show all basic statistical measures</vt:lpstr>
      <vt:lpstr>PowerPoint Presentation</vt:lpstr>
      <vt:lpstr>Skewness and Kurtosis</vt:lpstr>
      <vt:lpstr>Correlation</vt:lpstr>
      <vt:lpstr>Covariance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1 (python)</dc:title>
  <cp:lastModifiedBy>Kim Ta</cp:lastModifiedBy>
  <cp:revision>5</cp:revision>
  <dcterms:modified xsi:type="dcterms:W3CDTF">2024-07-10T13:23:04Z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54cbb2-29ed-4ffe-af90-a08465e0dd2c_Enabled">
    <vt:lpwstr>true</vt:lpwstr>
  </property>
  <property fmtid="{D5CDD505-2E9C-101B-9397-08002B2CF9AE}" pid="3" name="MSIP_Label_c754cbb2-29ed-4ffe-af90-a08465e0dd2c_SetDate">
    <vt:lpwstr>2024-07-08T10:11:11Z</vt:lpwstr>
  </property>
  <property fmtid="{D5CDD505-2E9C-101B-9397-08002B2CF9AE}" pid="4" name="MSIP_Label_c754cbb2-29ed-4ffe-af90-a08465e0dd2c_Method">
    <vt:lpwstr>Privileged</vt:lpwstr>
  </property>
  <property fmtid="{D5CDD505-2E9C-101B-9397-08002B2CF9AE}" pid="5" name="MSIP_Label_c754cbb2-29ed-4ffe-af90-a08465e0dd2c_Name">
    <vt:lpwstr>Unrestricted</vt:lpwstr>
  </property>
  <property fmtid="{D5CDD505-2E9C-101B-9397-08002B2CF9AE}" pid="6" name="MSIP_Label_c754cbb2-29ed-4ffe-af90-a08465e0dd2c_SiteId">
    <vt:lpwstr>c4b62f1d-01e0-4107-a0cc-5ac886858b23</vt:lpwstr>
  </property>
  <property fmtid="{D5CDD505-2E9C-101B-9397-08002B2CF9AE}" pid="7" name="MSIP_Label_c754cbb2-29ed-4ffe-af90-a08465e0dd2c_ActionId">
    <vt:lpwstr>ff5a0d41-9dd2-4c3d-9c59-685a127f0d1a</vt:lpwstr>
  </property>
  <property fmtid="{D5CDD505-2E9C-101B-9397-08002B2CF9AE}" pid="8" name="MSIP_Label_c754cbb2-29ed-4ffe-af90-a08465e0dd2c_ContentBits">
    <vt:lpwstr>0</vt:lpwstr>
  </property>
  <property fmtid="{D5CDD505-2E9C-101B-9397-08002B2CF9AE}" pid="9" name="_AdHocReviewCycleID">
    <vt:i4>336157334</vt:i4>
  </property>
  <property fmtid="{D5CDD505-2E9C-101B-9397-08002B2CF9AE}" pid="10" name="_NewReviewCycle">
    <vt:lpwstr/>
  </property>
  <property fmtid="{D5CDD505-2E9C-101B-9397-08002B2CF9AE}" pid="11" name="_EmailSubject">
    <vt:lpwstr>Python Data Sci course ppt</vt:lpwstr>
  </property>
  <property fmtid="{D5CDD505-2E9C-101B-9397-08002B2CF9AE}" pid="12" name="_AuthorEmail">
    <vt:lpwstr>kim.ta@barclays.com</vt:lpwstr>
  </property>
  <property fmtid="{D5CDD505-2E9C-101B-9397-08002B2CF9AE}" pid="13" name="_AuthorEmailDisplayName">
    <vt:lpwstr>Ta, Kim : CB&amp;P COO</vt:lpwstr>
  </property>
</Properties>
</file>