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12BB49-FFDD-433E-AAEE-3C959C946776}">
  <a:tblStyle styleId="{BD12BB49-FFDD-433E-AAEE-3C959C9467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71bec7f7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71bec7f7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71bec7f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71bec7f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71bec7f7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71bec7f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71bec7f7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71bec7f7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71bec7f7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71bec7f7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e71bec7f7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71bec7f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71bec7f7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71bec7f7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71bec7f7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71bec7f7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e71bec7f7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e71bec7f7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71bec7f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71bec7f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71c50c07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71c50c07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e71bec7f7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e71bec7f7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e71bec7f7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e71bec7f7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71bec7f7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e71bec7f7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71bec7f7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e71bec7f7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e71bec7f7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e71bec7f7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71bec7f7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71bec7f7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71bec7f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71bec7f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71bec7f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e71bec7f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71bec7f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71bec7f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71bec7f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71bec7f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71bec7f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71bec7f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71bec7f7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71bec7f7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71bec7f7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71bec7f7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kimieta/Python-Data-Analysi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4"/>
          <p:cNvSpPr txBox="1"/>
          <p:nvPr/>
        </p:nvSpPr>
        <p:spPr>
          <a:xfrm>
            <a:off x="4526038" y="4736975"/>
            <a:ext cx="813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Nunito"/>
                <a:ea typeface="Nunito"/>
                <a:cs typeface="Nunito"/>
                <a:sym typeface="Nunito"/>
              </a:rPr>
              <a:t>For source code: </a:t>
            </a:r>
            <a:r>
              <a:rPr lang="en-GB" sz="1100" u="sng">
                <a:solidFill>
                  <a:schemeClr val="hlink"/>
                </a:solidFill>
                <a:latin typeface="Nunito"/>
                <a:ea typeface="Nunito"/>
                <a:cs typeface="Nunito"/>
                <a:sym typeface="Nunito"/>
                <a:hlinkClick r:id="rId2"/>
              </a:rPr>
              <a:t>https://github.com/kimieta/Python-Data-Analysis</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atplotlib.org/stable/api/markers_api.html" TargetMode="External"/><Relationship Id="rId4" Type="http://schemas.openxmlformats.org/officeDocument/2006/relationships/hyperlink" Target="https://htmlcolorcodes.com/" TargetMode="External"/><Relationship Id="rId5" Type="http://schemas.openxmlformats.org/officeDocument/2006/relationships/hyperlink" Target="https://developer.mozilla.org/en-US/docs/Web/CSS/line-style" TargetMode="External"/><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Analysis 3</a:t>
            </a:r>
            <a:r>
              <a:rPr lang="en-GB"/>
              <a:t> (python)</a:t>
            </a:r>
            <a:endParaRPr/>
          </a:p>
        </p:txBody>
      </p:sp>
      <p:sp>
        <p:nvSpPr>
          <p:cNvPr id="279" name="Google Shape;279;p13"/>
          <p:cNvSpPr txBox="1"/>
          <p:nvPr>
            <p:ph idx="1" type="subTitle"/>
          </p:nvPr>
        </p:nvSpPr>
        <p:spPr>
          <a:xfrm>
            <a:off x="824000" y="3596300"/>
            <a:ext cx="4459800" cy="985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3600">
                <a:latin typeface="Maven Pro"/>
                <a:ea typeface="Maven Pro"/>
                <a:cs typeface="Maven Pro"/>
                <a:sym typeface="Maven Pro"/>
              </a:rPr>
              <a:t>Matplotlib, figures, subplots, colours, </a:t>
            </a:r>
            <a:r>
              <a:rPr b="1" lang="en-GB" sz="3600">
                <a:latin typeface="Maven Pro"/>
                <a:ea typeface="Maven Pro"/>
                <a:cs typeface="Maven Pro"/>
                <a:sym typeface="Maven Pro"/>
              </a:rPr>
              <a:t>markers</a:t>
            </a:r>
            <a:r>
              <a:rPr b="1" lang="en-GB" sz="3600">
                <a:latin typeface="Maven Pro"/>
                <a:ea typeface="Maven Pro"/>
                <a:cs typeface="Maven Pro"/>
                <a:sym typeface="Maven Pro"/>
              </a:rPr>
              <a:t> and line styles</a:t>
            </a:r>
            <a:endParaRPr b="1" sz="3600">
              <a:latin typeface="Maven Pro"/>
              <a:ea typeface="Maven Pro"/>
              <a:cs typeface="Maven Pro"/>
              <a:sym typeface="Maven Pro"/>
            </a:endParaRPr>
          </a:p>
          <a:p>
            <a:pPr indent="0" lvl="0" marL="0" rtl="0" algn="l">
              <a:spcBef>
                <a:spcPts val="0"/>
              </a:spcBef>
              <a:spcAft>
                <a:spcPts val="0"/>
              </a:spcAft>
              <a:buNone/>
            </a:pPr>
            <a:r>
              <a:t/>
            </a:r>
            <a:endParaRPr b="1" sz="3600">
              <a:latin typeface="Maven Pro"/>
              <a:ea typeface="Maven Pro"/>
              <a:cs typeface="Maven Pro"/>
              <a:sym typeface="Maven Pro"/>
            </a:endParaRPr>
          </a:p>
          <a:p>
            <a:pPr indent="0" lvl="0" marL="0" rtl="0" algn="l">
              <a:spcBef>
                <a:spcPts val="0"/>
              </a:spcBef>
              <a:spcAft>
                <a:spcPts val="0"/>
              </a:spcAft>
              <a:buNone/>
            </a:pPr>
            <a:r>
              <a:rPr lang="en-GB" sz="3600">
                <a:latin typeface="Maven Pro"/>
                <a:ea typeface="Maven Pro"/>
                <a:cs typeface="Maven Pro"/>
                <a:sym typeface="Maven Pro"/>
              </a:rPr>
              <a:t>For any questions reach out to: kim.ta@barclays.com</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2"/>
          <p:cNvPicPr preferRelativeResize="0"/>
          <p:nvPr/>
        </p:nvPicPr>
        <p:blipFill>
          <a:blip r:embed="rId3">
            <a:alphaModFix/>
          </a:blip>
          <a:stretch>
            <a:fillRect/>
          </a:stretch>
        </p:blipFill>
        <p:spPr>
          <a:xfrm>
            <a:off x="202525" y="798150"/>
            <a:ext cx="4664399" cy="3816976"/>
          </a:xfrm>
          <a:prstGeom prst="rect">
            <a:avLst/>
          </a:prstGeom>
          <a:noFill/>
          <a:ln>
            <a:noFill/>
          </a:ln>
        </p:spPr>
      </p:pic>
      <p:pic>
        <p:nvPicPr>
          <p:cNvPr id="343" name="Google Shape;343;p22"/>
          <p:cNvPicPr preferRelativeResize="0"/>
          <p:nvPr/>
        </p:nvPicPr>
        <p:blipFill>
          <a:blip r:embed="rId4">
            <a:alphaModFix/>
          </a:blip>
          <a:stretch>
            <a:fillRect/>
          </a:stretch>
        </p:blipFill>
        <p:spPr>
          <a:xfrm>
            <a:off x="5059050" y="1306675"/>
            <a:ext cx="3823826" cy="279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Colours, Markers, and styles</a:t>
            </a:r>
            <a:endParaRPr/>
          </a:p>
        </p:txBody>
      </p:sp>
      <p:sp>
        <p:nvSpPr>
          <p:cNvPr id="349" name="Google Shape;349;p23"/>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a:t>Useful links:</a:t>
            </a:r>
            <a:endParaRPr/>
          </a:p>
          <a:p>
            <a:pPr indent="-311150" lvl="0" marL="457200" rtl="0" algn="l">
              <a:spcBef>
                <a:spcPts val="1200"/>
              </a:spcBef>
              <a:spcAft>
                <a:spcPts val="0"/>
              </a:spcAft>
              <a:buSzPts val="1300"/>
              <a:buChar char="●"/>
            </a:pPr>
            <a:r>
              <a:rPr lang="en-GB"/>
              <a:t>Different types of markers: </a:t>
            </a:r>
            <a:r>
              <a:rPr lang="en-GB" u="sng">
                <a:solidFill>
                  <a:schemeClr val="hlink"/>
                </a:solidFill>
                <a:hlinkClick r:id="rId3"/>
              </a:rPr>
              <a:t>https://matplotlib.org/stable/api/markers_api.html</a:t>
            </a:r>
            <a:r>
              <a:rPr lang="en-GB"/>
              <a:t> </a:t>
            </a:r>
            <a:endParaRPr/>
          </a:p>
          <a:p>
            <a:pPr indent="-311150" lvl="0" marL="457200" rtl="0" algn="l">
              <a:spcBef>
                <a:spcPts val="0"/>
              </a:spcBef>
              <a:spcAft>
                <a:spcPts val="0"/>
              </a:spcAft>
              <a:buSzPts val="1300"/>
              <a:buChar char="●"/>
            </a:pPr>
            <a:r>
              <a:rPr lang="en-GB"/>
              <a:t>Hex colour codes: </a:t>
            </a:r>
            <a:r>
              <a:rPr lang="en-GB" u="sng">
                <a:solidFill>
                  <a:schemeClr val="hlink"/>
                </a:solidFill>
                <a:hlinkClick r:id="rId4"/>
              </a:rPr>
              <a:t>https://htmlcolorcodes.com/</a:t>
            </a:r>
            <a:r>
              <a:rPr lang="en-GB"/>
              <a:t> </a:t>
            </a:r>
            <a:endParaRPr/>
          </a:p>
          <a:p>
            <a:pPr indent="-311150" lvl="0" marL="457200" rtl="0" algn="l">
              <a:spcBef>
                <a:spcPts val="0"/>
              </a:spcBef>
              <a:spcAft>
                <a:spcPts val="0"/>
              </a:spcAft>
              <a:buSzPts val="1300"/>
              <a:buChar char="●"/>
            </a:pPr>
            <a:r>
              <a:rPr lang="en-GB"/>
              <a:t>Line styles: </a:t>
            </a:r>
            <a:r>
              <a:rPr lang="en-GB" u="sng">
                <a:solidFill>
                  <a:schemeClr val="hlink"/>
                </a:solidFill>
                <a:hlinkClick r:id="rId5"/>
              </a:rPr>
              <a:t>https://developer.mozilla.org/en-US/docs/Web/CSS/line-style</a:t>
            </a:r>
            <a:r>
              <a:rPr lang="en-GB"/>
              <a:t> </a:t>
            </a:r>
            <a:endParaRPr/>
          </a:p>
        </p:txBody>
      </p:sp>
      <p:pic>
        <p:nvPicPr>
          <p:cNvPr id="350" name="Google Shape;350;p23"/>
          <p:cNvPicPr preferRelativeResize="0"/>
          <p:nvPr/>
        </p:nvPicPr>
        <p:blipFill>
          <a:blip r:embed="rId6">
            <a:alphaModFix/>
          </a:blip>
          <a:stretch>
            <a:fillRect/>
          </a:stretch>
        </p:blipFill>
        <p:spPr>
          <a:xfrm>
            <a:off x="1820397" y="3015150"/>
            <a:ext cx="1236425" cy="137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4"/>
          <p:cNvPicPr preferRelativeResize="0"/>
          <p:nvPr/>
        </p:nvPicPr>
        <p:blipFill>
          <a:blip r:embed="rId3">
            <a:alphaModFix/>
          </a:blip>
          <a:stretch>
            <a:fillRect/>
          </a:stretch>
        </p:blipFill>
        <p:spPr>
          <a:xfrm>
            <a:off x="1553538" y="142250"/>
            <a:ext cx="6036925" cy="2621675"/>
          </a:xfrm>
          <a:prstGeom prst="rect">
            <a:avLst/>
          </a:prstGeom>
          <a:noFill/>
          <a:ln>
            <a:noFill/>
          </a:ln>
        </p:spPr>
      </p:pic>
      <p:pic>
        <p:nvPicPr>
          <p:cNvPr id="356" name="Google Shape;356;p24"/>
          <p:cNvPicPr preferRelativeResize="0"/>
          <p:nvPr/>
        </p:nvPicPr>
        <p:blipFill>
          <a:blip r:embed="rId4">
            <a:alphaModFix/>
          </a:blip>
          <a:stretch>
            <a:fillRect/>
          </a:stretch>
        </p:blipFill>
        <p:spPr>
          <a:xfrm>
            <a:off x="1553550" y="2891228"/>
            <a:ext cx="3019149" cy="21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5"/>
          <p:cNvPicPr preferRelativeResize="0"/>
          <p:nvPr/>
        </p:nvPicPr>
        <p:blipFill>
          <a:blip r:embed="rId3">
            <a:alphaModFix/>
          </a:blip>
          <a:stretch>
            <a:fillRect/>
          </a:stretch>
        </p:blipFill>
        <p:spPr>
          <a:xfrm>
            <a:off x="1171725" y="555925"/>
            <a:ext cx="6927775" cy="912000"/>
          </a:xfrm>
          <a:prstGeom prst="rect">
            <a:avLst/>
          </a:prstGeom>
          <a:noFill/>
          <a:ln>
            <a:noFill/>
          </a:ln>
        </p:spPr>
      </p:pic>
      <p:pic>
        <p:nvPicPr>
          <p:cNvPr id="362" name="Google Shape;362;p25"/>
          <p:cNvPicPr preferRelativeResize="0"/>
          <p:nvPr/>
        </p:nvPicPr>
        <p:blipFill>
          <a:blip r:embed="rId4">
            <a:alphaModFix/>
          </a:blip>
          <a:stretch>
            <a:fillRect/>
          </a:stretch>
        </p:blipFill>
        <p:spPr>
          <a:xfrm>
            <a:off x="1171725" y="1531375"/>
            <a:ext cx="4658025" cy="322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Statistical Distributions</a:t>
            </a:r>
            <a:endParaRPr/>
          </a:p>
        </p:txBody>
      </p:sp>
      <p:sp>
        <p:nvSpPr>
          <p:cNvPr id="368" name="Google Shape;36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Histograms (1D &amp; 2D)</a:t>
            </a:r>
            <a:endParaRPr/>
          </a:p>
          <a:p>
            <a:pPr indent="-311150" lvl="0" marL="457200" rtl="0" algn="l">
              <a:spcBef>
                <a:spcPts val="0"/>
              </a:spcBef>
              <a:spcAft>
                <a:spcPts val="0"/>
              </a:spcAft>
              <a:buSzPts val="1300"/>
              <a:buChar char="●"/>
            </a:pPr>
            <a:r>
              <a:rPr lang="en-GB"/>
              <a:t>Box plot</a:t>
            </a:r>
            <a:endParaRPr/>
          </a:p>
          <a:p>
            <a:pPr indent="-311150" lvl="0" marL="457200" rtl="0" algn="l">
              <a:spcBef>
                <a:spcPts val="0"/>
              </a:spcBef>
              <a:spcAft>
                <a:spcPts val="0"/>
              </a:spcAft>
              <a:buSzPts val="1300"/>
              <a:buChar char="●"/>
            </a:pPr>
            <a:r>
              <a:rPr lang="en-GB"/>
              <a:t>Error Bars</a:t>
            </a:r>
            <a:endParaRPr/>
          </a:p>
          <a:p>
            <a:pPr indent="-311150" lvl="0" marL="457200" rtl="0" algn="l">
              <a:spcBef>
                <a:spcPts val="0"/>
              </a:spcBef>
              <a:spcAft>
                <a:spcPts val="0"/>
              </a:spcAft>
              <a:buSzPts val="1300"/>
              <a:buChar char="●"/>
            </a:pPr>
            <a:r>
              <a:rPr lang="en-GB"/>
              <a:t>Violin Plot</a:t>
            </a:r>
            <a:endParaRPr/>
          </a:p>
          <a:p>
            <a:pPr indent="-311150" lvl="0" marL="457200" rtl="0" algn="l">
              <a:spcBef>
                <a:spcPts val="0"/>
              </a:spcBef>
              <a:spcAft>
                <a:spcPts val="0"/>
              </a:spcAft>
              <a:buSzPts val="1300"/>
              <a:buChar char="●"/>
            </a:pPr>
            <a:r>
              <a:rPr lang="en-GB"/>
              <a:t>Event Plot</a:t>
            </a:r>
            <a:endParaRPr/>
          </a:p>
          <a:p>
            <a:pPr indent="-311150" lvl="0" marL="457200" rtl="0" algn="l">
              <a:spcBef>
                <a:spcPts val="0"/>
              </a:spcBef>
              <a:spcAft>
                <a:spcPts val="0"/>
              </a:spcAft>
              <a:buSzPts val="1300"/>
              <a:buChar char="●"/>
            </a:pPr>
            <a:r>
              <a:rPr lang="en-GB"/>
              <a:t>Hexbin Plot</a:t>
            </a:r>
            <a:endParaRPr/>
          </a:p>
          <a:p>
            <a:pPr indent="-311150" lvl="0" marL="457200" rtl="0" algn="l">
              <a:spcBef>
                <a:spcPts val="0"/>
              </a:spcBef>
              <a:spcAft>
                <a:spcPts val="0"/>
              </a:spcAft>
              <a:buSzPts val="1300"/>
              <a:buChar char="●"/>
            </a:pPr>
            <a:r>
              <a:rPr lang="en-GB"/>
              <a:t>Pie Chart</a:t>
            </a:r>
            <a:endParaRPr/>
          </a:p>
          <a:p>
            <a:pPr indent="-311150" lvl="0" marL="457200" rtl="0" algn="l">
              <a:spcBef>
                <a:spcPts val="0"/>
              </a:spcBef>
              <a:spcAft>
                <a:spcPts val="0"/>
              </a:spcAft>
              <a:buSzPts val="1300"/>
              <a:buChar char="●"/>
            </a:pPr>
            <a:r>
              <a:rPr lang="en-GB"/>
              <a:t>Cumulative Distribution Plot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Histogram</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marR="660400" rtl="0" algn="l">
              <a:spcBef>
                <a:spcPts val="600"/>
              </a:spcBef>
              <a:spcAft>
                <a:spcPts val="0"/>
              </a:spcAft>
              <a:buNone/>
            </a:pPr>
            <a:r>
              <a:rPr lang="en-GB" sz="1200">
                <a:solidFill>
                  <a:srgbClr val="212121"/>
                </a:solidFill>
                <a:highlight>
                  <a:srgbClr val="FFFFFF"/>
                </a:highlight>
                <a:latin typeface="Roboto"/>
                <a:ea typeface="Roboto"/>
                <a:cs typeface="Roboto"/>
                <a:sym typeface="Roboto"/>
              </a:rPr>
              <a:t>A histogram is a graphical representation of the distribution of numerical data. It consists of bars where the height of each bar represents the frequency (or count) of data points within a specific range (bin) of values along the x-axis.</a:t>
            </a:r>
            <a:endParaRPr sz="1200">
              <a:solidFill>
                <a:srgbClr val="212121"/>
              </a:solidFill>
              <a:highlight>
                <a:srgbClr val="FFFFFF"/>
              </a:highlight>
              <a:latin typeface="Roboto"/>
              <a:ea typeface="Roboto"/>
              <a:cs typeface="Roboto"/>
              <a:sym typeface="Roboto"/>
            </a:endParaRPr>
          </a:p>
          <a:p>
            <a:pPr indent="0" lvl="0" marL="0" marR="660400" rtl="0" algn="l">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marR="660400" rtl="0" algn="l">
              <a:spcBef>
                <a:spcPts val="600"/>
              </a:spcBef>
              <a:spcAft>
                <a:spcPts val="0"/>
              </a:spcAft>
              <a:buNone/>
            </a:pPr>
            <a:r>
              <a:rPr lang="en-GB" sz="1200">
                <a:solidFill>
                  <a:srgbClr val="212121"/>
                </a:solidFill>
                <a:highlight>
                  <a:srgbClr val="FFFFFF"/>
                </a:highlight>
                <a:latin typeface="Roboto"/>
                <a:ea typeface="Roboto"/>
                <a:cs typeface="Roboto"/>
                <a:sym typeface="Roboto"/>
              </a:rPr>
              <a:t>Histograms are used to visualize the distribution of data, showing how data points are distributed across different ranges or bins. They help identify patterns such as skewness, central tendency, and spread in the data.</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28"/>
          <p:cNvPicPr preferRelativeResize="0"/>
          <p:nvPr/>
        </p:nvPicPr>
        <p:blipFill>
          <a:blip r:embed="rId3">
            <a:alphaModFix/>
          </a:blip>
          <a:stretch>
            <a:fillRect/>
          </a:stretch>
        </p:blipFill>
        <p:spPr>
          <a:xfrm>
            <a:off x="599900" y="547725"/>
            <a:ext cx="2341375" cy="2719475"/>
          </a:xfrm>
          <a:prstGeom prst="rect">
            <a:avLst/>
          </a:prstGeom>
          <a:noFill/>
          <a:ln>
            <a:noFill/>
          </a:ln>
        </p:spPr>
      </p:pic>
      <p:pic>
        <p:nvPicPr>
          <p:cNvPr id="380" name="Google Shape;380;p28"/>
          <p:cNvPicPr preferRelativeResize="0"/>
          <p:nvPr/>
        </p:nvPicPr>
        <p:blipFill>
          <a:blip r:embed="rId4">
            <a:alphaModFix/>
          </a:blip>
          <a:stretch>
            <a:fillRect/>
          </a:stretch>
        </p:blipFill>
        <p:spPr>
          <a:xfrm>
            <a:off x="3056150" y="2235475"/>
            <a:ext cx="5911287" cy="1608900"/>
          </a:xfrm>
          <a:prstGeom prst="rect">
            <a:avLst/>
          </a:prstGeom>
          <a:noFill/>
          <a:ln>
            <a:noFill/>
          </a:ln>
        </p:spPr>
      </p:pic>
      <p:pic>
        <p:nvPicPr>
          <p:cNvPr id="381" name="Google Shape;381;p28"/>
          <p:cNvPicPr preferRelativeResize="0"/>
          <p:nvPr/>
        </p:nvPicPr>
        <p:blipFill>
          <a:blip r:embed="rId5">
            <a:alphaModFix/>
          </a:blip>
          <a:stretch>
            <a:fillRect/>
          </a:stretch>
        </p:blipFill>
        <p:spPr>
          <a:xfrm>
            <a:off x="3056150" y="547725"/>
            <a:ext cx="4925100" cy="16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7" name="Google Shape;38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8" name="Google Shape;388;p29"/>
          <p:cNvPicPr preferRelativeResize="0"/>
          <p:nvPr/>
        </p:nvPicPr>
        <p:blipFill>
          <a:blip r:embed="rId3">
            <a:alphaModFix/>
          </a:blip>
          <a:stretch>
            <a:fillRect/>
          </a:stretch>
        </p:blipFill>
        <p:spPr>
          <a:xfrm>
            <a:off x="1910651" y="118275"/>
            <a:ext cx="5322700" cy="4552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30"/>
          <p:cNvPicPr preferRelativeResize="0"/>
          <p:nvPr/>
        </p:nvPicPr>
        <p:blipFill>
          <a:blip r:embed="rId3">
            <a:alphaModFix/>
          </a:blip>
          <a:stretch>
            <a:fillRect/>
          </a:stretch>
        </p:blipFill>
        <p:spPr>
          <a:xfrm>
            <a:off x="1763225" y="236475"/>
            <a:ext cx="5617549" cy="447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Boxplot</a:t>
            </a:r>
            <a:endParaRPr/>
          </a:p>
        </p:txBody>
      </p:sp>
      <p:sp>
        <p:nvSpPr>
          <p:cNvPr id="399" name="Google Shape;399;p31"/>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fontScale="92500" lnSpcReduction="10000"/>
          </a:bodyPr>
          <a:lstStyle/>
          <a:p>
            <a:pPr indent="0" lvl="0" marL="279400" marR="660400" rtl="0" algn="l">
              <a:spcBef>
                <a:spcPts val="600"/>
              </a:spcBef>
              <a:spcAft>
                <a:spcPts val="0"/>
              </a:spcAft>
              <a:buNone/>
            </a:pPr>
            <a:r>
              <a:rPr lang="en-GB"/>
              <a:t>Standardized way of displaying the distribution of data based on a five-number summary: minimum, first quartile (Q1), median (Q2), third quartile (Q3), and maximum. The box represents the interquartile range (IQR) (Q3 - Q1), with the median marked by a line inside the box. Whiskers extend from the box to show the range of the data outside the IQR, and outliers are often displayed individually.</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Useful for comparing distributions of data across different groups or variables and for identifying outliers and skewness in the data</a:t>
            </a:r>
            <a:r>
              <a:rPr lang="en-GB" sz="1200">
                <a:solidFill>
                  <a:srgbClr val="212121"/>
                </a:solidFill>
                <a:highlight>
                  <a:srgbClr val="FFFFFF"/>
                </a:highlight>
                <a:latin typeface="Roboto"/>
                <a:ea typeface="Roboto"/>
                <a:cs typeface="Roboto"/>
                <a:sym typeface="Roboto"/>
              </a:rPr>
              <a:t>.</a:t>
            </a:r>
            <a:r>
              <a:rPr lang="en-GB"/>
              <a:t> </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00" name="Google Shape;400;p31"/>
          <p:cNvPicPr preferRelativeResize="0"/>
          <p:nvPr/>
        </p:nvPicPr>
        <p:blipFill>
          <a:blip r:embed="rId3">
            <a:alphaModFix/>
          </a:blip>
          <a:stretch>
            <a:fillRect/>
          </a:stretch>
        </p:blipFill>
        <p:spPr>
          <a:xfrm>
            <a:off x="4441975" y="362100"/>
            <a:ext cx="4512200" cy="4330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85" name="Google Shape;285;p14"/>
          <p:cNvSpPr txBox="1"/>
          <p:nvPr>
            <p:ph idx="1" type="body"/>
          </p:nvPr>
        </p:nvSpPr>
        <p:spPr>
          <a:xfrm>
            <a:off x="1303800" y="14505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Creating subplots (multiple plots in one figure)</a:t>
            </a:r>
            <a:endParaRPr/>
          </a:p>
          <a:p>
            <a:pPr indent="-311150" lvl="0" marL="457200" rtl="0" algn="l">
              <a:spcBef>
                <a:spcPts val="0"/>
              </a:spcBef>
              <a:spcAft>
                <a:spcPts val="0"/>
              </a:spcAft>
              <a:buSzPts val="1300"/>
              <a:buChar char="●"/>
            </a:pPr>
            <a:r>
              <a:rPr lang="en-GB"/>
              <a:t>Figures</a:t>
            </a:r>
            <a:endParaRPr/>
          </a:p>
          <a:p>
            <a:pPr indent="-298450" lvl="1" marL="914400" rtl="0" algn="l">
              <a:spcBef>
                <a:spcPts val="0"/>
              </a:spcBef>
              <a:spcAft>
                <a:spcPts val="0"/>
              </a:spcAft>
              <a:buSzPts val="1100"/>
              <a:buChar char="○"/>
            </a:pPr>
            <a:r>
              <a:rPr lang="en-GB"/>
              <a:t>Pairwise</a:t>
            </a:r>
            <a:endParaRPr/>
          </a:p>
          <a:p>
            <a:pPr indent="-298450" lvl="1" marL="914400" rtl="0" algn="l">
              <a:spcBef>
                <a:spcPts val="0"/>
              </a:spcBef>
              <a:spcAft>
                <a:spcPts val="0"/>
              </a:spcAft>
              <a:buSzPts val="1100"/>
              <a:buChar char="○"/>
            </a:pPr>
            <a:r>
              <a:rPr lang="en-GB"/>
              <a:t>Statistical </a:t>
            </a:r>
            <a:endParaRPr/>
          </a:p>
          <a:p>
            <a:pPr indent="-311150" lvl="0" marL="457200" rtl="0" algn="l">
              <a:spcBef>
                <a:spcPts val="0"/>
              </a:spcBef>
              <a:spcAft>
                <a:spcPts val="0"/>
              </a:spcAft>
              <a:buSzPts val="1300"/>
              <a:buChar char="●"/>
            </a:pPr>
            <a:r>
              <a:rPr lang="en-GB"/>
              <a:t>Colours, markers and styles</a:t>
            </a:r>
            <a:endParaRPr/>
          </a:p>
          <a:p>
            <a:pPr indent="0" lvl="0" marL="457200" rtl="0" algn="l">
              <a:spcBef>
                <a:spcPts val="1200"/>
              </a:spcBef>
              <a:spcAft>
                <a:spcPts val="0"/>
              </a:spcAft>
              <a:buNone/>
            </a:pPr>
            <a:br>
              <a:rPr lang="en-GB"/>
            </a:b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Error Bars</a:t>
            </a:r>
            <a:endParaRPr/>
          </a:p>
        </p:txBody>
      </p:sp>
      <p:sp>
        <p:nvSpPr>
          <p:cNvPr id="406" name="Google Shape;406;p32"/>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lnSpcReduction="10000"/>
          </a:bodyPr>
          <a:lstStyle/>
          <a:p>
            <a:pPr indent="0" lvl="0" marL="279400" marR="660400" rtl="0" algn="l">
              <a:spcBef>
                <a:spcPts val="600"/>
              </a:spcBef>
              <a:spcAft>
                <a:spcPts val="0"/>
              </a:spcAft>
              <a:buNone/>
            </a:pPr>
            <a:r>
              <a:rPr lang="en-GB"/>
              <a:t>A graphical representation of the variability of data. It usually consists of a line or marker representing the central tendency (mean, median) of the data and bars extending from it that indicate the range of variability (e.g., standard deviation, confidence interval).</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visually communicate the uncertainty or variability associated with data points or estimates, especially in scientific and experimental contexts.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07" name="Google Shape;407;p32"/>
          <p:cNvPicPr preferRelativeResize="0"/>
          <p:nvPr/>
        </p:nvPicPr>
        <p:blipFill>
          <a:blip r:embed="rId3">
            <a:alphaModFix/>
          </a:blip>
          <a:stretch>
            <a:fillRect/>
          </a:stretch>
        </p:blipFill>
        <p:spPr>
          <a:xfrm>
            <a:off x="4448825" y="131800"/>
            <a:ext cx="4382325" cy="4630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Violin Plot</a:t>
            </a:r>
            <a:endParaRPr/>
          </a:p>
        </p:txBody>
      </p:sp>
      <p:sp>
        <p:nvSpPr>
          <p:cNvPr id="413" name="Google Shape;413;p33"/>
          <p:cNvSpPr txBox="1"/>
          <p:nvPr>
            <p:ph idx="1" type="body"/>
          </p:nvPr>
        </p:nvSpPr>
        <p:spPr>
          <a:xfrm>
            <a:off x="1030375" y="1256600"/>
            <a:ext cx="3100800" cy="3694800"/>
          </a:xfrm>
          <a:prstGeom prst="rect">
            <a:avLst/>
          </a:prstGeom>
        </p:spPr>
        <p:txBody>
          <a:bodyPr anchorCtr="0" anchor="t" bIns="91425" lIns="91425" spcFirstLastPara="1" rIns="91425" wrap="square" tIns="91425">
            <a:normAutofit fontScale="85000" lnSpcReduction="20000"/>
          </a:bodyPr>
          <a:lstStyle/>
          <a:p>
            <a:pPr indent="0" lvl="0" marL="279400" marR="660400" rtl="0" algn="l">
              <a:spcBef>
                <a:spcPts val="600"/>
              </a:spcBef>
              <a:spcAft>
                <a:spcPts val="0"/>
              </a:spcAft>
              <a:buNone/>
            </a:pPr>
            <a:r>
              <a:rPr lang="en-GB"/>
              <a:t>Is a combination of a boxplot and a kernel density plot. It displays the distribution of data across different levels of one or more categorical variables. The width of the "violin" represents the frequency or density of data points at different values, giving a more detailed view of the distribution compared to a boxplot.</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Useful for comparing the distribution of data across different categories or groups, providing insights into both central tendency and variability.</a:t>
            </a:r>
            <a:endParaRPr/>
          </a:p>
          <a:p>
            <a:pPr indent="0" lvl="0" marL="0" rtl="0" algn="l">
              <a:spcBef>
                <a:spcPts val="500"/>
              </a:spcBef>
              <a:spcAft>
                <a:spcPts val="1200"/>
              </a:spcAft>
              <a:buNone/>
            </a:pPr>
            <a:r>
              <a:t/>
            </a:r>
            <a:endParaRPr/>
          </a:p>
        </p:txBody>
      </p:sp>
      <p:pic>
        <p:nvPicPr>
          <p:cNvPr id="414" name="Google Shape;414;p33"/>
          <p:cNvPicPr preferRelativeResize="0"/>
          <p:nvPr/>
        </p:nvPicPr>
        <p:blipFill>
          <a:blip r:embed="rId3">
            <a:alphaModFix/>
          </a:blip>
          <a:stretch>
            <a:fillRect/>
          </a:stretch>
        </p:blipFill>
        <p:spPr>
          <a:xfrm>
            <a:off x="3687650" y="525001"/>
            <a:ext cx="5128351" cy="409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Event Plot </a:t>
            </a:r>
            <a:endParaRPr/>
          </a:p>
        </p:txBody>
      </p:sp>
      <p:sp>
        <p:nvSpPr>
          <p:cNvPr id="420" name="Google Shape;420;p34"/>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U</a:t>
            </a:r>
            <a:r>
              <a:rPr lang="en-GB"/>
              <a:t>sed to display the occurrence of events (usually points in time) along a single axis, typically the y-axis. Each event is represented as a vertical line or marker at its corresponding position on the axis.</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visualize the timing and frequency of events, making them useful in fields such as signal processing, neuroscience, and time-series analysis.</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21" name="Google Shape;421;p34"/>
          <p:cNvPicPr preferRelativeResize="0"/>
          <p:nvPr/>
        </p:nvPicPr>
        <p:blipFill>
          <a:blip r:embed="rId3">
            <a:alphaModFix/>
          </a:blip>
          <a:stretch>
            <a:fillRect/>
          </a:stretch>
        </p:blipFill>
        <p:spPr>
          <a:xfrm>
            <a:off x="4438975" y="213125"/>
            <a:ext cx="4502175" cy="452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Hexbin Plot</a:t>
            </a:r>
            <a:endParaRPr/>
          </a:p>
        </p:txBody>
      </p:sp>
      <p:sp>
        <p:nvSpPr>
          <p:cNvPr id="427" name="Google Shape;427;p35"/>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lnSpcReduction="10000"/>
          </a:bodyPr>
          <a:lstStyle/>
          <a:p>
            <a:pPr indent="0" lvl="0" marL="279400" marR="660400" rtl="0" algn="l">
              <a:spcBef>
                <a:spcPts val="600"/>
              </a:spcBef>
              <a:spcAft>
                <a:spcPts val="0"/>
              </a:spcAft>
              <a:buNone/>
            </a:pPr>
            <a:r>
              <a:rPr lang="en-GB"/>
              <a:t>A</a:t>
            </a:r>
            <a:r>
              <a:rPr lang="en-GB"/>
              <a:t> two-dimensional histogram where the data points are divided into hexagonal bins. The color intensity or density of each hexagon represents the number of data points falling within that bin.</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Used to visualize the distribution of data points in a two-dimensional space, especially when dealing with large datasets or when scatter plots become too dense to interpret clearly.</a:t>
            </a:r>
            <a:endParaRPr sz="1200">
              <a:solidFill>
                <a:srgbClr val="212121"/>
              </a:solidFill>
              <a:highlight>
                <a:srgbClr val="FFFFFF"/>
              </a:highlight>
              <a:latin typeface="Roboto"/>
              <a:ea typeface="Roboto"/>
              <a:cs typeface="Roboto"/>
              <a:sym typeface="Roboto"/>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28" name="Google Shape;428;p35"/>
          <p:cNvPicPr preferRelativeResize="0"/>
          <p:nvPr/>
        </p:nvPicPr>
        <p:blipFill>
          <a:blip r:embed="rId3">
            <a:alphaModFix/>
          </a:blip>
          <a:stretch>
            <a:fillRect/>
          </a:stretch>
        </p:blipFill>
        <p:spPr>
          <a:xfrm>
            <a:off x="4305550" y="598575"/>
            <a:ext cx="4606900" cy="384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Pie Chart</a:t>
            </a:r>
            <a:endParaRPr/>
          </a:p>
        </p:txBody>
      </p:sp>
      <p:sp>
        <p:nvSpPr>
          <p:cNvPr id="434" name="Google Shape;434;p36"/>
          <p:cNvSpPr txBox="1"/>
          <p:nvPr>
            <p:ph idx="1" type="body"/>
          </p:nvPr>
        </p:nvSpPr>
        <p:spPr>
          <a:xfrm>
            <a:off x="1030375" y="1256600"/>
            <a:ext cx="3935700" cy="36948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A circular graph divided into slices, each representing a proportion of a whole. The size of each slice is proportional to the percentage it represents of the total.</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rPr lang="en-GB"/>
              <a:t>Pie charts are used to show the relative contribution of different categories or parts to a whole. They are useful for displaying categorical data and emphasizing the proportions of each category.</a:t>
            </a:r>
            <a:endParaRPr sz="1200">
              <a:solidFill>
                <a:srgbClr val="212121"/>
              </a:solidFill>
              <a:highlight>
                <a:srgbClr val="FFFFFF"/>
              </a:highlight>
              <a:latin typeface="Roboto"/>
              <a:ea typeface="Roboto"/>
              <a:cs typeface="Roboto"/>
              <a:sym typeface="Roboto"/>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35" name="Google Shape;435;p36"/>
          <p:cNvPicPr preferRelativeResize="0"/>
          <p:nvPr/>
        </p:nvPicPr>
        <p:blipFill>
          <a:blip r:embed="rId3">
            <a:alphaModFix/>
          </a:blip>
          <a:stretch>
            <a:fillRect/>
          </a:stretch>
        </p:blipFill>
        <p:spPr>
          <a:xfrm>
            <a:off x="4313375" y="656525"/>
            <a:ext cx="4650750" cy="375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1303800" y="598575"/>
            <a:ext cx="7030500" cy="13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Cumulative </a:t>
            </a:r>
            <a:br>
              <a:rPr lang="en-GB"/>
            </a:br>
            <a:r>
              <a:rPr lang="en-GB"/>
              <a:t>Distribution Plot</a:t>
            </a:r>
            <a:endParaRPr/>
          </a:p>
        </p:txBody>
      </p:sp>
      <p:sp>
        <p:nvSpPr>
          <p:cNvPr id="441" name="Google Shape;441;p37"/>
          <p:cNvSpPr txBox="1"/>
          <p:nvPr>
            <p:ph idx="1" type="body"/>
          </p:nvPr>
        </p:nvSpPr>
        <p:spPr>
          <a:xfrm>
            <a:off x="1030375" y="1795800"/>
            <a:ext cx="3935700" cy="3155700"/>
          </a:xfrm>
          <a:prstGeom prst="rect">
            <a:avLst/>
          </a:prstGeom>
        </p:spPr>
        <p:txBody>
          <a:bodyPr anchorCtr="0" anchor="t" bIns="91425" lIns="91425" spcFirstLastPara="1" rIns="91425" wrap="square" tIns="91425">
            <a:normAutofit/>
          </a:bodyPr>
          <a:lstStyle/>
          <a:p>
            <a:pPr indent="0" lvl="0" marL="279400" marR="660400" rtl="0" algn="l">
              <a:spcBef>
                <a:spcPts val="600"/>
              </a:spcBef>
              <a:spcAft>
                <a:spcPts val="0"/>
              </a:spcAft>
              <a:buNone/>
            </a:pPr>
            <a:r>
              <a:rPr lang="en-GB"/>
              <a:t>U</a:t>
            </a:r>
            <a:r>
              <a:rPr lang="en-GB"/>
              <a:t>sed to visualize the distribution of data and to compare the empirical distribution to theoretical distributions. </a:t>
            </a:r>
            <a:endParaRPr/>
          </a:p>
          <a:p>
            <a:pPr indent="0" lvl="0" marL="279400" marR="660400" rtl="0" algn="l">
              <a:spcBef>
                <a:spcPts val="600"/>
              </a:spcBef>
              <a:spcAft>
                <a:spcPts val="0"/>
              </a:spcAft>
              <a:buNone/>
            </a:pPr>
            <a:r>
              <a:rPr lang="en-GB"/>
              <a:t>They provide insights into the distribution's shape, spread, and central tendency.</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279400" marR="660400" rtl="0" algn="l">
              <a:spcBef>
                <a:spcPts val="600"/>
              </a:spcBef>
              <a:spcAft>
                <a:spcPts val="0"/>
              </a:spcAft>
              <a:buNone/>
            </a:pPr>
            <a:r>
              <a:t/>
            </a:r>
            <a:endParaRPr/>
          </a:p>
          <a:p>
            <a:pPr indent="0" lvl="0" marL="0" rtl="0" algn="l">
              <a:spcBef>
                <a:spcPts val="500"/>
              </a:spcBef>
              <a:spcAft>
                <a:spcPts val="1200"/>
              </a:spcAft>
              <a:buNone/>
            </a:pPr>
            <a:r>
              <a:t/>
            </a:r>
            <a:endParaRPr/>
          </a:p>
        </p:txBody>
      </p:sp>
      <p:pic>
        <p:nvPicPr>
          <p:cNvPr id="442" name="Google Shape;442;p37"/>
          <p:cNvPicPr preferRelativeResize="0"/>
          <p:nvPr/>
        </p:nvPicPr>
        <p:blipFill>
          <a:blip r:embed="rId3">
            <a:alphaModFix/>
          </a:blip>
          <a:stretch>
            <a:fillRect/>
          </a:stretch>
        </p:blipFill>
        <p:spPr>
          <a:xfrm>
            <a:off x="4445975" y="383100"/>
            <a:ext cx="4463901" cy="430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Creating subplots</a:t>
            </a:r>
            <a:endParaRPr/>
          </a:p>
        </p:txBody>
      </p:sp>
      <p:sp>
        <p:nvSpPr>
          <p:cNvPr id="291" name="Google Shape;291;p15"/>
          <p:cNvSpPr txBox="1"/>
          <p:nvPr>
            <p:ph idx="1" type="body"/>
          </p:nvPr>
        </p:nvSpPr>
        <p:spPr>
          <a:xfrm>
            <a:off x="1303800" y="1359775"/>
            <a:ext cx="7030500" cy="510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t>With the </a:t>
            </a:r>
            <a:r>
              <a:rPr lang="en-GB" sz="1050">
                <a:solidFill>
                  <a:srgbClr val="001080"/>
                </a:solidFill>
                <a:highlight>
                  <a:srgbClr val="F7F7F7"/>
                </a:highlight>
                <a:latin typeface="Courier New"/>
                <a:ea typeface="Courier New"/>
                <a:cs typeface="Courier New"/>
                <a:sym typeface="Courier New"/>
              </a:rPr>
              <a:t>`subplot()`</a:t>
            </a:r>
            <a:r>
              <a:rPr lang="en-GB" sz="1050">
                <a:solidFill>
                  <a:srgbClr val="000000"/>
                </a:solidFill>
                <a:highlight>
                  <a:srgbClr val="F7F7F7"/>
                </a:highlight>
                <a:latin typeface="Courier New"/>
                <a:ea typeface="Courier New"/>
                <a:cs typeface="Courier New"/>
                <a:sym typeface="Courier New"/>
              </a:rPr>
              <a:t> </a:t>
            </a:r>
            <a:r>
              <a:rPr lang="en-GB"/>
              <a:t>function you can draw multiple plots in one figure</a:t>
            </a:r>
            <a:endParaRPr sz="1050">
              <a:solidFill>
                <a:srgbClr val="000000"/>
              </a:solidFill>
              <a:highlight>
                <a:srgbClr val="F7F7F7"/>
              </a:highlight>
              <a:latin typeface="Courier New"/>
              <a:ea typeface="Courier New"/>
              <a:cs typeface="Courier New"/>
              <a:sym typeface="Courier New"/>
            </a:endParaRPr>
          </a:p>
        </p:txBody>
      </p:sp>
      <p:pic>
        <p:nvPicPr>
          <p:cNvPr id="292" name="Google Shape;292;p15"/>
          <p:cNvPicPr preferRelativeResize="0"/>
          <p:nvPr/>
        </p:nvPicPr>
        <p:blipFill>
          <a:blip r:embed="rId3">
            <a:alphaModFix/>
          </a:blip>
          <a:stretch>
            <a:fillRect/>
          </a:stretch>
        </p:blipFill>
        <p:spPr>
          <a:xfrm>
            <a:off x="1303800" y="1788475"/>
            <a:ext cx="3201674" cy="31968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Plots (figures)</a:t>
            </a:r>
            <a:endParaRPr/>
          </a:p>
        </p:txBody>
      </p:sp>
      <p:graphicFrame>
        <p:nvGraphicFramePr>
          <p:cNvPr id="298" name="Google Shape;298;p16"/>
          <p:cNvGraphicFramePr/>
          <p:nvPr/>
        </p:nvGraphicFramePr>
        <p:xfrm>
          <a:off x="878075" y="1280950"/>
          <a:ext cx="3000000" cy="3000000"/>
        </p:xfrm>
        <a:graphic>
          <a:graphicData uri="http://schemas.openxmlformats.org/drawingml/2006/table">
            <a:tbl>
              <a:tblPr>
                <a:noFill/>
                <a:tableStyleId>{BD12BB49-FFDD-433E-AAEE-3C959C946776}</a:tableStyleId>
              </a:tblPr>
              <a:tblGrid>
                <a:gridCol w="1062525"/>
                <a:gridCol w="6819400"/>
              </a:tblGrid>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plot(x,y)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Line graph: ideal for showing growth rates or trends at even intervals.</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scatter(x, 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Displays relationships between varying variables. It's suitable for displaying associations and correlations.</a:t>
                      </a:r>
                      <a:endParaRPr sz="10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bar(x, height)</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Shows each data category in a frequency distribution. Used to compare things between different groups or to track changes over time.</a:t>
                      </a:r>
                      <a:endParaRPr sz="10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stem(x,y)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Draws lines perpendicular to a baseline at each location locs from the baseline to heads, and places a marker there. useful tool for visualizing discrete data points and their magnitudes</a:t>
                      </a:r>
                      <a:endParaRPr sz="1000">
                        <a:solidFill>
                          <a:schemeClr val="dk2"/>
                        </a:solidFill>
                        <a:latin typeface="Nunito"/>
                        <a:ea typeface="Nunito"/>
                        <a:cs typeface="Nunito"/>
                        <a:sym typeface="Nunito"/>
                      </a:endParaRPr>
                    </a:p>
                  </a:txBody>
                  <a:tcPr marT="91425" marB="91425" marR="91425" marL="91425"/>
                </a:tc>
              </a:tr>
              <a:tr h="752400">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fill_between(x,y1,y2)</a:t>
                      </a:r>
                      <a:endParaRPr sz="1000">
                        <a:solidFill>
                          <a:schemeClr val="dk2"/>
                        </a:solidFill>
                        <a:latin typeface="Nunito"/>
                        <a:ea typeface="Nunito"/>
                        <a:cs typeface="Nunito"/>
                        <a:sym typeface="Nunito"/>
                      </a:endParaRPr>
                    </a:p>
                    <a:p>
                      <a:pPr indent="0" lvl="0" marL="0" rtl="0" algn="l">
                        <a:spcBef>
                          <a:spcPts val="500"/>
                        </a:spcBef>
                        <a:spcAft>
                          <a:spcPts val="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Fill the area between two horizontal curves. This is good for creating confidence intervals. Confidence intervals (CIs) are used in statistics to indicate the range within which we can expect a population parameter (such as a mean or proportion) to lie, with a certain level of confidence.</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stairs(values)</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Draw a stepwise constant function as a line or a filled plot.</a:t>
                      </a:r>
                      <a:endParaRPr sz="1000">
                        <a:solidFill>
                          <a:schemeClr val="dk2"/>
                        </a:solidFill>
                        <a:latin typeface="Nunito"/>
                        <a:ea typeface="Nunito"/>
                        <a:cs typeface="Nunito"/>
                        <a:sym typeface="Nunito"/>
                      </a:endParaRPr>
                    </a:p>
                  </a:txBody>
                  <a:tcPr marT="91425" marB="91425" marR="91425" marL="91425"/>
                </a:tc>
              </a:tr>
              <a:tr h="642725">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stackplot(x,y)</a:t>
                      </a:r>
                      <a:endParaRPr sz="1000">
                        <a:solidFill>
                          <a:schemeClr val="dk2"/>
                        </a:solidFill>
                        <a:latin typeface="Nunito"/>
                        <a:ea typeface="Nunito"/>
                        <a:cs typeface="Nunito"/>
                        <a:sym typeface="Nunito"/>
                      </a:endParaRPr>
                    </a:p>
                    <a:p>
                      <a:pPr indent="0" lvl="0" marL="0" rtl="0" algn="l">
                        <a:lnSpc>
                          <a:spcPct val="115000"/>
                        </a:lnSpc>
                        <a:spcBef>
                          <a:spcPts val="500"/>
                        </a:spcBef>
                        <a:spcAft>
                          <a:spcPts val="50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Used to draw a stacked area plot. It displays the complete data for visualization. It shows each part stacked onto one another and how each part makes the complete figure. It displays various constituents of data and it behaves like a pie chart. It has x-label, y-label, and title in which various parts can be represented by different colors.</a:t>
                      </a:r>
                      <a:endParaRPr sz="10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 graph &amp;</a:t>
            </a:r>
            <a:br>
              <a:rPr lang="en-GB"/>
            </a:br>
            <a:r>
              <a:rPr lang="en-GB"/>
              <a:t>Scatter graph</a:t>
            </a:r>
            <a:endParaRPr/>
          </a:p>
        </p:txBody>
      </p:sp>
      <p:pic>
        <p:nvPicPr>
          <p:cNvPr id="304" name="Google Shape;304;p17"/>
          <p:cNvPicPr preferRelativeResize="0"/>
          <p:nvPr/>
        </p:nvPicPr>
        <p:blipFill>
          <a:blip r:embed="rId3">
            <a:alphaModFix/>
          </a:blip>
          <a:stretch>
            <a:fillRect/>
          </a:stretch>
        </p:blipFill>
        <p:spPr>
          <a:xfrm>
            <a:off x="4108449" y="479625"/>
            <a:ext cx="4493624" cy="4184275"/>
          </a:xfrm>
          <a:prstGeom prst="rect">
            <a:avLst/>
          </a:prstGeom>
          <a:noFill/>
          <a:ln>
            <a:noFill/>
          </a:ln>
        </p:spPr>
      </p:pic>
      <p:graphicFrame>
        <p:nvGraphicFramePr>
          <p:cNvPr id="305" name="Google Shape;305;p17"/>
          <p:cNvGraphicFramePr/>
          <p:nvPr/>
        </p:nvGraphicFramePr>
        <p:xfrm>
          <a:off x="1303800" y="1861725"/>
          <a:ext cx="3000000" cy="3000000"/>
        </p:xfrm>
        <a:graphic>
          <a:graphicData uri="http://schemas.openxmlformats.org/drawingml/2006/table">
            <a:tbl>
              <a:tblPr>
                <a:noFill/>
                <a:tableStyleId>{BD12BB49-FFDD-433E-AAEE-3C959C946776}</a:tableStyleId>
              </a:tblPr>
              <a:tblGrid>
                <a:gridCol w="930675"/>
                <a:gridCol w="1506550"/>
              </a:tblGrid>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plot(x,y)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Line graph: ideal for showing growth rates or trends at even intervals.</a:t>
                      </a:r>
                      <a:endParaRPr sz="1000">
                        <a:solidFill>
                          <a:schemeClr val="dk2"/>
                        </a:solidFill>
                        <a:latin typeface="Nunito"/>
                        <a:ea typeface="Nunito"/>
                        <a:cs typeface="Nunito"/>
                        <a:sym typeface="Nunito"/>
                      </a:endParaRPr>
                    </a:p>
                  </a:txBody>
                  <a:tcPr marT="91425" marB="91425" marR="91425" marL="91425"/>
                </a:tc>
              </a:tr>
              <a:tr h="382600">
                <a:tc>
                  <a:txBody>
                    <a:bodyPr/>
                    <a:lstStyle/>
                    <a:p>
                      <a:pPr indent="0" lvl="0" marL="0" rtl="0" algn="l">
                        <a:lnSpc>
                          <a:spcPct val="115000"/>
                        </a:lnSpc>
                        <a:spcBef>
                          <a:spcPts val="500"/>
                        </a:spcBef>
                        <a:spcAft>
                          <a:spcPts val="500"/>
                        </a:spcAft>
                        <a:buNone/>
                      </a:pPr>
                      <a:r>
                        <a:rPr lang="en-GB" sz="1000">
                          <a:solidFill>
                            <a:schemeClr val="dk2"/>
                          </a:solidFill>
                          <a:latin typeface="Nunito"/>
                          <a:ea typeface="Nunito"/>
                          <a:cs typeface="Nunito"/>
                          <a:sym typeface="Nunito"/>
                        </a:rPr>
                        <a:t>scatter(x, y)</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Displays relationships between varying variables. It's suitable for displaying associations and correlations.</a:t>
                      </a:r>
                      <a:endParaRPr sz="10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5568000" y="561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Bar &amp; Stem</a:t>
            </a:r>
            <a:endParaRPr/>
          </a:p>
        </p:txBody>
      </p:sp>
      <p:pic>
        <p:nvPicPr>
          <p:cNvPr id="311" name="Google Shape;311;p18"/>
          <p:cNvPicPr preferRelativeResize="0"/>
          <p:nvPr/>
        </p:nvPicPr>
        <p:blipFill rotWithShape="1">
          <a:blip r:embed="rId3">
            <a:alphaModFix/>
          </a:blip>
          <a:srcRect b="50000" l="0" r="52987" t="0"/>
          <a:stretch/>
        </p:blipFill>
        <p:spPr>
          <a:xfrm>
            <a:off x="1303806" y="332525"/>
            <a:ext cx="4264201" cy="2571749"/>
          </a:xfrm>
          <a:prstGeom prst="rect">
            <a:avLst/>
          </a:prstGeom>
          <a:noFill/>
          <a:ln>
            <a:noFill/>
          </a:ln>
        </p:spPr>
      </p:pic>
      <p:pic>
        <p:nvPicPr>
          <p:cNvPr id="312" name="Google Shape;312;p18"/>
          <p:cNvPicPr preferRelativeResize="0"/>
          <p:nvPr/>
        </p:nvPicPr>
        <p:blipFill rotWithShape="1">
          <a:blip r:embed="rId3">
            <a:alphaModFix/>
          </a:blip>
          <a:srcRect b="0" l="0" r="0" t="52299"/>
          <a:stretch/>
        </p:blipFill>
        <p:spPr>
          <a:xfrm>
            <a:off x="1303800" y="2948625"/>
            <a:ext cx="6636425" cy="1795125"/>
          </a:xfrm>
          <a:prstGeom prst="rect">
            <a:avLst/>
          </a:prstGeom>
          <a:noFill/>
          <a:ln>
            <a:noFill/>
          </a:ln>
        </p:spPr>
      </p:pic>
      <p:graphicFrame>
        <p:nvGraphicFramePr>
          <p:cNvPr id="313" name="Google Shape;313;p18"/>
          <p:cNvGraphicFramePr/>
          <p:nvPr/>
        </p:nvGraphicFramePr>
        <p:xfrm>
          <a:off x="5678725" y="1148975"/>
          <a:ext cx="3000000" cy="3000000"/>
        </p:xfrm>
        <a:graphic>
          <a:graphicData uri="http://schemas.openxmlformats.org/drawingml/2006/table">
            <a:tbl>
              <a:tblPr>
                <a:noFill/>
                <a:tableStyleId>{BD12BB49-FFDD-433E-AAEE-3C959C946776}</a:tableStyleId>
              </a:tblPr>
              <a:tblGrid>
                <a:gridCol w="929375"/>
                <a:gridCol w="2363300"/>
              </a:tblGrid>
              <a:tr h="489700">
                <a:tc>
                  <a:txBody>
                    <a:bodyPr/>
                    <a:lstStyle/>
                    <a:p>
                      <a:pPr indent="0" lvl="0" marL="0" rtl="0" algn="l">
                        <a:lnSpc>
                          <a:spcPct val="115000"/>
                        </a:lnSpc>
                        <a:spcBef>
                          <a:spcPts val="500"/>
                        </a:spcBef>
                        <a:spcAft>
                          <a:spcPts val="500"/>
                        </a:spcAft>
                        <a:buNone/>
                      </a:pPr>
                      <a:r>
                        <a:rPr lang="en-GB" sz="900">
                          <a:solidFill>
                            <a:schemeClr val="dk2"/>
                          </a:solidFill>
                          <a:latin typeface="Nunito"/>
                          <a:ea typeface="Nunito"/>
                          <a:cs typeface="Nunito"/>
                          <a:sym typeface="Nunito"/>
                        </a:rPr>
                        <a:t>bar(x, height)</a:t>
                      </a:r>
                      <a:endParaRPr sz="9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900">
                          <a:solidFill>
                            <a:schemeClr val="dk2"/>
                          </a:solidFill>
                          <a:latin typeface="Nunito"/>
                          <a:ea typeface="Nunito"/>
                          <a:cs typeface="Nunito"/>
                          <a:sym typeface="Nunito"/>
                        </a:rPr>
                        <a:t>Shows each data category in a frequency distribution. Used to compare things between different groups or to track changes over time.</a:t>
                      </a:r>
                      <a:endParaRPr sz="900">
                        <a:solidFill>
                          <a:schemeClr val="dk2"/>
                        </a:solidFill>
                        <a:latin typeface="Nunito"/>
                        <a:ea typeface="Nunito"/>
                        <a:cs typeface="Nunito"/>
                        <a:sym typeface="Nunito"/>
                      </a:endParaRPr>
                    </a:p>
                  </a:txBody>
                  <a:tcPr marT="91425" marB="91425" marR="91425" marL="91425"/>
                </a:tc>
              </a:tr>
              <a:tr h="489700">
                <a:tc>
                  <a:txBody>
                    <a:bodyPr/>
                    <a:lstStyle/>
                    <a:p>
                      <a:pPr indent="0" lvl="0" marL="0" rtl="0" algn="l">
                        <a:lnSpc>
                          <a:spcPct val="115000"/>
                        </a:lnSpc>
                        <a:spcBef>
                          <a:spcPts val="500"/>
                        </a:spcBef>
                        <a:spcAft>
                          <a:spcPts val="500"/>
                        </a:spcAft>
                        <a:buNone/>
                      </a:pPr>
                      <a:r>
                        <a:rPr lang="en-GB" sz="900">
                          <a:solidFill>
                            <a:schemeClr val="dk2"/>
                          </a:solidFill>
                          <a:latin typeface="Nunito"/>
                          <a:ea typeface="Nunito"/>
                          <a:cs typeface="Nunito"/>
                          <a:sym typeface="Nunito"/>
                        </a:rPr>
                        <a:t>stem(x,y)</a:t>
                      </a:r>
                      <a:endParaRPr sz="9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900">
                          <a:solidFill>
                            <a:schemeClr val="dk2"/>
                          </a:solidFill>
                          <a:latin typeface="Nunito"/>
                          <a:ea typeface="Nunito"/>
                          <a:cs typeface="Nunito"/>
                          <a:sym typeface="Nunito"/>
                        </a:rPr>
                        <a:t>Draws lines perpendicular to a baseline at each location locs from the baseline to heads, and places a marker there. useful tool for visualizing discrete data points and their magnitudes</a:t>
                      </a:r>
                      <a:endParaRPr sz="9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Fill </a:t>
            </a:r>
            <a:endParaRPr/>
          </a:p>
        </p:txBody>
      </p:sp>
      <p:pic>
        <p:nvPicPr>
          <p:cNvPr id="319" name="Google Shape;319;p19"/>
          <p:cNvPicPr preferRelativeResize="0"/>
          <p:nvPr/>
        </p:nvPicPr>
        <p:blipFill rotWithShape="1">
          <a:blip r:embed="rId3">
            <a:alphaModFix/>
          </a:blip>
          <a:srcRect b="0" l="0" r="18473" t="37597"/>
          <a:stretch/>
        </p:blipFill>
        <p:spPr>
          <a:xfrm>
            <a:off x="6589500" y="1164813"/>
            <a:ext cx="2410299" cy="1806325"/>
          </a:xfrm>
          <a:prstGeom prst="rect">
            <a:avLst/>
          </a:prstGeom>
          <a:noFill/>
          <a:ln>
            <a:noFill/>
          </a:ln>
        </p:spPr>
      </p:pic>
      <p:graphicFrame>
        <p:nvGraphicFramePr>
          <p:cNvPr id="320" name="Google Shape;320;p19"/>
          <p:cNvGraphicFramePr/>
          <p:nvPr/>
        </p:nvGraphicFramePr>
        <p:xfrm>
          <a:off x="1303800" y="2971125"/>
          <a:ext cx="3000000" cy="3000000"/>
        </p:xfrm>
        <a:graphic>
          <a:graphicData uri="http://schemas.openxmlformats.org/drawingml/2006/table">
            <a:tbl>
              <a:tblPr>
                <a:noFill/>
                <a:tableStyleId>{BD12BB49-FFDD-433E-AAEE-3C959C946776}</a:tableStyleId>
              </a:tblPr>
              <a:tblGrid>
                <a:gridCol w="901975"/>
                <a:gridCol w="2257675"/>
              </a:tblGrid>
              <a:tr h="752400">
                <a:tc>
                  <a:txBody>
                    <a:bodyPr/>
                    <a:lstStyle/>
                    <a:p>
                      <a:pPr indent="0" lvl="0" marL="0" rtl="0" algn="l">
                        <a:lnSpc>
                          <a:spcPct val="115000"/>
                        </a:lnSpc>
                        <a:spcBef>
                          <a:spcPts val="500"/>
                        </a:spcBef>
                        <a:spcAft>
                          <a:spcPts val="0"/>
                        </a:spcAft>
                        <a:buNone/>
                      </a:pPr>
                      <a:r>
                        <a:rPr lang="en-GB" sz="1000">
                          <a:solidFill>
                            <a:schemeClr val="dk2"/>
                          </a:solidFill>
                          <a:latin typeface="Nunito"/>
                          <a:ea typeface="Nunito"/>
                          <a:cs typeface="Nunito"/>
                          <a:sym typeface="Nunito"/>
                        </a:rPr>
                        <a:t>fill_between(x,y1,y2)</a:t>
                      </a:r>
                      <a:endParaRPr sz="1000">
                        <a:solidFill>
                          <a:schemeClr val="dk2"/>
                        </a:solidFill>
                        <a:latin typeface="Nunito"/>
                        <a:ea typeface="Nunito"/>
                        <a:cs typeface="Nunito"/>
                        <a:sym typeface="Nunito"/>
                      </a:endParaRPr>
                    </a:p>
                    <a:p>
                      <a:pPr indent="0" lvl="0" marL="0" rtl="0" algn="l">
                        <a:spcBef>
                          <a:spcPts val="500"/>
                        </a:spcBef>
                        <a:spcAft>
                          <a:spcPts val="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Nunito"/>
                          <a:ea typeface="Nunito"/>
                          <a:cs typeface="Nunito"/>
                          <a:sym typeface="Nunito"/>
                        </a:rPr>
                        <a:t>Fill the area between two horizontal curves. This is good for creating confidence intervals. Confidence intervals (CIs) are used in statistics to indicate the range within which we can expect a population parameter (such as a mean or proportion) to lie, with a certain level of confidence.</a:t>
                      </a:r>
                      <a:endParaRPr sz="1000">
                        <a:solidFill>
                          <a:schemeClr val="dk2"/>
                        </a:solidFill>
                        <a:latin typeface="Nunito"/>
                        <a:ea typeface="Nunito"/>
                        <a:cs typeface="Nunito"/>
                        <a:sym typeface="Nunito"/>
                      </a:endParaRPr>
                    </a:p>
                  </a:txBody>
                  <a:tcPr marT="91425" marB="91425" marR="91425" marL="91425"/>
                </a:tc>
              </a:tr>
            </a:tbl>
          </a:graphicData>
        </a:graphic>
      </p:graphicFrame>
      <p:pic>
        <p:nvPicPr>
          <p:cNvPr id="321" name="Google Shape;321;p19"/>
          <p:cNvPicPr preferRelativeResize="0"/>
          <p:nvPr/>
        </p:nvPicPr>
        <p:blipFill rotWithShape="1">
          <a:blip r:embed="rId3">
            <a:alphaModFix/>
          </a:blip>
          <a:srcRect b="65476" l="0" r="0" t="0"/>
          <a:stretch/>
        </p:blipFill>
        <p:spPr>
          <a:xfrm>
            <a:off x="1303800" y="1164825"/>
            <a:ext cx="5081225" cy="17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0"/>
          <p:cNvPicPr preferRelativeResize="0"/>
          <p:nvPr/>
        </p:nvPicPr>
        <p:blipFill rotWithShape="1">
          <a:blip r:embed="rId3">
            <a:alphaModFix/>
          </a:blip>
          <a:srcRect b="59884" l="0" r="0" t="0"/>
          <a:stretch/>
        </p:blipFill>
        <p:spPr>
          <a:xfrm>
            <a:off x="425725" y="1514600"/>
            <a:ext cx="5162288" cy="2403800"/>
          </a:xfrm>
          <a:prstGeom prst="rect">
            <a:avLst/>
          </a:prstGeom>
          <a:noFill/>
          <a:ln>
            <a:noFill/>
          </a:ln>
        </p:spPr>
      </p:pic>
      <p:pic>
        <p:nvPicPr>
          <p:cNvPr id="327" name="Google Shape;327;p20"/>
          <p:cNvPicPr preferRelativeResize="0"/>
          <p:nvPr/>
        </p:nvPicPr>
        <p:blipFill rotWithShape="1">
          <a:blip r:embed="rId3">
            <a:alphaModFix/>
          </a:blip>
          <a:srcRect b="0" l="0" r="0" t="42109"/>
          <a:stretch/>
        </p:blipFill>
        <p:spPr>
          <a:xfrm>
            <a:off x="5805478" y="1514600"/>
            <a:ext cx="3577123" cy="240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Stack &amp; Stairs</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21"/>
          <p:cNvPicPr preferRelativeResize="0"/>
          <p:nvPr/>
        </p:nvPicPr>
        <p:blipFill rotWithShape="1">
          <a:blip r:embed="rId3">
            <a:alphaModFix/>
          </a:blip>
          <a:srcRect b="61461" l="0" r="18133" t="0"/>
          <a:stretch/>
        </p:blipFill>
        <p:spPr>
          <a:xfrm>
            <a:off x="1303800" y="99000"/>
            <a:ext cx="6174975" cy="2258424"/>
          </a:xfrm>
          <a:prstGeom prst="rect">
            <a:avLst/>
          </a:prstGeom>
          <a:noFill/>
          <a:ln>
            <a:noFill/>
          </a:ln>
        </p:spPr>
      </p:pic>
      <p:pic>
        <p:nvPicPr>
          <p:cNvPr id="335" name="Google Shape;335;p21"/>
          <p:cNvPicPr preferRelativeResize="0"/>
          <p:nvPr/>
        </p:nvPicPr>
        <p:blipFill rotWithShape="1">
          <a:blip r:embed="rId3">
            <a:alphaModFix/>
          </a:blip>
          <a:srcRect b="0" l="0" r="0" t="54894"/>
          <a:stretch/>
        </p:blipFill>
        <p:spPr>
          <a:xfrm>
            <a:off x="1345000" y="2542175"/>
            <a:ext cx="6012551" cy="210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