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2CF0DF-4E0C-4CA3-AB81-B74BE6B62BAB}">
  <a:tblStyle styleId="{D22CF0DF-4E0C-4CA3-AB81-B74BE6B62B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737422ad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737422ad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737422ad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737422ad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737422a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e737422a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e737422a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e737422a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e737422ad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e737422ad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737422ad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737422ad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737422ad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737422ad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e737422ad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e737422ad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737422ad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e737422ad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e737422a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e737422a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71c50c07c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71c50c07c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e737422ad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e737422ad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737422ad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737422ad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e737422a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e737422a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737422a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737422a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737422a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e737422a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737422a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737422a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737422ad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737422ad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737422ad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737422a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737422ad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737422a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737422a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737422a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kimieta/Python-Data-Analysi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2"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1" name="Google Shape;271;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1" name="Google Shape;91;p4"/>
          <p:cNvSpPr txBox="1"/>
          <p:nvPr/>
        </p:nvSpPr>
        <p:spPr>
          <a:xfrm>
            <a:off x="4526038" y="4736975"/>
            <a:ext cx="8132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Nunito"/>
                <a:ea typeface="Nunito"/>
                <a:cs typeface="Nunito"/>
                <a:sym typeface="Nunito"/>
              </a:rPr>
              <a:t>For source code: </a:t>
            </a:r>
            <a:r>
              <a:rPr lang="en-GB" sz="1100" u="sng">
                <a:solidFill>
                  <a:schemeClr val="hlink"/>
                </a:solidFill>
                <a:latin typeface="Nunito"/>
                <a:ea typeface="Nunito"/>
                <a:cs typeface="Nunito"/>
                <a:sym typeface="Nunito"/>
                <a:hlinkClick r:id="rId2"/>
              </a:rPr>
              <a:t>https://github.com/kimieta/Python-Data-Analysis</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7" name="Google Shape;97;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5" name="Google Shape;105;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3"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7" name="Google Shape;127;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8"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3" name="Google Shape;133;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4" name="Google Shape;134;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1" name="Google Shape;141;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python.org/3/library/os.htm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Data Analysis 1</a:t>
            </a:r>
            <a:r>
              <a:rPr lang="en-GB"/>
              <a:t> (python)</a:t>
            </a:r>
            <a:endParaRPr/>
          </a:p>
        </p:txBody>
      </p:sp>
      <p:sp>
        <p:nvSpPr>
          <p:cNvPr id="279" name="Google Shape;279;p13"/>
          <p:cNvSpPr txBox="1"/>
          <p:nvPr>
            <p:ph idx="1" type="subTitle"/>
          </p:nvPr>
        </p:nvSpPr>
        <p:spPr>
          <a:xfrm>
            <a:off x="824000" y="3596300"/>
            <a:ext cx="4459800" cy="9855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en-GB" sz="3600">
                <a:latin typeface="Maven Pro"/>
                <a:ea typeface="Maven Pro"/>
                <a:cs typeface="Maven Pro"/>
                <a:sym typeface="Maven Pro"/>
              </a:rPr>
              <a:t>Reading files, summarising and describing data,</a:t>
            </a:r>
            <a:br>
              <a:rPr b="1" lang="en-GB" sz="3600">
                <a:latin typeface="Maven Pro"/>
                <a:ea typeface="Maven Pro"/>
                <a:cs typeface="Maven Pro"/>
                <a:sym typeface="Maven Pro"/>
              </a:rPr>
            </a:br>
            <a:r>
              <a:rPr b="1" lang="en-GB" sz="3600">
                <a:latin typeface="Maven Pro"/>
                <a:ea typeface="Maven Pro"/>
                <a:cs typeface="Maven Pro"/>
                <a:sym typeface="Maven Pro"/>
              </a:rPr>
              <a:t>Correlation and covariance </a:t>
            </a:r>
            <a:endParaRPr b="1" sz="3600">
              <a:latin typeface="Maven Pro"/>
              <a:ea typeface="Maven Pro"/>
              <a:cs typeface="Maven Pro"/>
              <a:sym typeface="Maven Pro"/>
            </a:endParaRPr>
          </a:p>
          <a:p>
            <a:pPr indent="0" lvl="0" marL="0" rtl="0" algn="l">
              <a:spcBef>
                <a:spcPts val="0"/>
              </a:spcBef>
              <a:spcAft>
                <a:spcPts val="0"/>
              </a:spcAft>
              <a:buNone/>
            </a:pPr>
            <a:r>
              <a:t/>
            </a:r>
            <a:endParaRPr b="1" sz="3600">
              <a:latin typeface="Maven Pro"/>
              <a:ea typeface="Maven Pro"/>
              <a:cs typeface="Maven Pro"/>
              <a:sym typeface="Maven Pro"/>
            </a:endParaRPr>
          </a:p>
          <a:p>
            <a:pPr indent="0" lvl="0" marL="0" rtl="0" algn="l">
              <a:spcBef>
                <a:spcPts val="0"/>
              </a:spcBef>
              <a:spcAft>
                <a:spcPts val="0"/>
              </a:spcAft>
              <a:buNone/>
            </a:pPr>
            <a:r>
              <a:rPr lang="en-GB" sz="3600">
                <a:latin typeface="Maven Pro"/>
                <a:ea typeface="Maven Pro"/>
                <a:cs typeface="Maven Pro"/>
                <a:sym typeface="Maven Pro"/>
              </a:rPr>
              <a:t>For any questions reach out to: kim.ta@barclays.com</a:t>
            </a:r>
            <a:endParaRPr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9" name="Google Shape;339;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22"/>
          <p:cNvPicPr preferRelativeResize="0"/>
          <p:nvPr/>
        </p:nvPicPr>
        <p:blipFill>
          <a:blip r:embed="rId3">
            <a:alphaModFix/>
          </a:blip>
          <a:stretch>
            <a:fillRect/>
          </a:stretch>
        </p:blipFill>
        <p:spPr>
          <a:xfrm>
            <a:off x="909575" y="296750"/>
            <a:ext cx="5307650" cy="431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Summarising and describing Data</a:t>
            </a:r>
            <a:endParaRPr/>
          </a:p>
        </p:txBody>
      </p:sp>
      <p:sp>
        <p:nvSpPr>
          <p:cNvPr id="346" name="Google Shape;346;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t>Descriptive statistics include:</a:t>
            </a:r>
            <a:endParaRPr sz="1200"/>
          </a:p>
          <a:p>
            <a:pPr indent="-304800" lvl="0" marL="457200" rtl="0" algn="l">
              <a:lnSpc>
                <a:spcPct val="135714"/>
              </a:lnSpc>
              <a:spcBef>
                <a:spcPts val="0"/>
              </a:spcBef>
              <a:spcAft>
                <a:spcPts val="0"/>
              </a:spcAft>
              <a:buSzPts val="1200"/>
              <a:buChar char="●"/>
            </a:pPr>
            <a:r>
              <a:rPr lang="en-GB" sz="1200"/>
              <a:t>Measures of central tendency (center position of a distribution for a data set)</a:t>
            </a:r>
            <a:endParaRPr sz="1200"/>
          </a:p>
          <a:p>
            <a:pPr indent="-304800" lvl="1" marL="914400" rtl="0" algn="l">
              <a:lnSpc>
                <a:spcPct val="135714"/>
              </a:lnSpc>
              <a:spcBef>
                <a:spcPts val="0"/>
              </a:spcBef>
              <a:spcAft>
                <a:spcPts val="0"/>
              </a:spcAft>
              <a:buSzPts val="1200"/>
              <a:buChar char="○"/>
            </a:pPr>
            <a:r>
              <a:rPr lang="en-GB" sz="1200"/>
              <a:t>mean, median and mode</a:t>
            </a:r>
            <a:endParaRPr sz="1200"/>
          </a:p>
          <a:p>
            <a:pPr indent="-304800" lvl="0" marL="457200" rtl="0" algn="l">
              <a:lnSpc>
                <a:spcPct val="135714"/>
              </a:lnSpc>
              <a:spcBef>
                <a:spcPts val="0"/>
              </a:spcBef>
              <a:spcAft>
                <a:spcPts val="0"/>
              </a:spcAft>
              <a:buSzPts val="1200"/>
              <a:buChar char="●"/>
            </a:pPr>
            <a:r>
              <a:rPr lang="en-GB" sz="1200"/>
              <a:t>Measures of variability or dispersion (spread of distribution)</a:t>
            </a:r>
            <a:endParaRPr sz="1200"/>
          </a:p>
          <a:p>
            <a:pPr indent="-304800" lvl="0" marL="457200" rtl="0" algn="l">
              <a:lnSpc>
                <a:spcPct val="135714"/>
              </a:lnSpc>
              <a:spcBef>
                <a:spcPts val="0"/>
              </a:spcBef>
              <a:spcAft>
                <a:spcPts val="0"/>
              </a:spcAft>
              <a:buSzPts val="1200"/>
              <a:buChar char="●"/>
            </a:pPr>
            <a:r>
              <a:rPr lang="en-GB" sz="1200"/>
              <a:t>variance or standard deviation, coefficient of variation, minimum and maximum values, IQR (Interquartile Range), skewness and kurtosis</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Checking for any null values</a:t>
            </a:r>
            <a:endParaRPr/>
          </a:p>
        </p:txBody>
      </p:sp>
      <p:sp>
        <p:nvSpPr>
          <p:cNvPr id="352" name="Google Shape;352;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3" name="Google Shape;353;p24"/>
          <p:cNvPicPr preferRelativeResize="0"/>
          <p:nvPr/>
        </p:nvPicPr>
        <p:blipFill>
          <a:blip r:embed="rId3">
            <a:alphaModFix/>
          </a:blip>
          <a:stretch>
            <a:fillRect/>
          </a:stretch>
        </p:blipFill>
        <p:spPr>
          <a:xfrm>
            <a:off x="1303800" y="1717675"/>
            <a:ext cx="7122325" cy="14801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describe() function</a:t>
            </a:r>
            <a:endParaRPr/>
          </a:p>
        </p:txBody>
      </p:sp>
      <p:sp>
        <p:nvSpPr>
          <p:cNvPr id="359" name="Google Shape;359;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0" name="Google Shape;360;p25"/>
          <p:cNvPicPr preferRelativeResize="0"/>
          <p:nvPr/>
        </p:nvPicPr>
        <p:blipFill>
          <a:blip r:embed="rId3">
            <a:alphaModFix/>
          </a:blip>
          <a:stretch>
            <a:fillRect/>
          </a:stretch>
        </p:blipFill>
        <p:spPr>
          <a:xfrm>
            <a:off x="1256300" y="1868500"/>
            <a:ext cx="7523125" cy="249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6"/>
          <p:cNvPicPr preferRelativeResize="0"/>
          <p:nvPr/>
        </p:nvPicPr>
        <p:blipFill>
          <a:blip r:embed="rId3">
            <a:alphaModFix/>
          </a:blip>
          <a:stretch>
            <a:fillRect/>
          </a:stretch>
        </p:blipFill>
        <p:spPr>
          <a:xfrm>
            <a:off x="1287025" y="258650"/>
            <a:ext cx="7064051" cy="443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Different measures</a:t>
            </a:r>
            <a:endParaRPr/>
          </a:p>
        </p:txBody>
      </p:sp>
      <p:sp>
        <p:nvSpPr>
          <p:cNvPr id="373" name="Google Shape;37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27"/>
          <p:cNvPicPr preferRelativeResize="0"/>
          <p:nvPr/>
        </p:nvPicPr>
        <p:blipFill>
          <a:blip r:embed="rId3">
            <a:alphaModFix/>
          </a:blip>
          <a:stretch>
            <a:fillRect/>
          </a:stretch>
        </p:blipFill>
        <p:spPr>
          <a:xfrm>
            <a:off x="504663" y="1178626"/>
            <a:ext cx="8208576" cy="349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Quick function to show all basic </a:t>
            </a:r>
            <a:r>
              <a:rPr lang="en-GB"/>
              <a:t>statistical</a:t>
            </a:r>
            <a:r>
              <a:rPr lang="en-GB"/>
              <a:t> measures</a:t>
            </a:r>
            <a:endParaRPr/>
          </a:p>
        </p:txBody>
      </p:sp>
      <p:pic>
        <p:nvPicPr>
          <p:cNvPr id="380" name="Google Shape;380;p28"/>
          <p:cNvPicPr preferRelativeResize="0"/>
          <p:nvPr/>
        </p:nvPicPr>
        <p:blipFill>
          <a:blip r:embed="rId3">
            <a:alphaModFix/>
          </a:blip>
          <a:stretch>
            <a:fillRect/>
          </a:stretch>
        </p:blipFill>
        <p:spPr>
          <a:xfrm>
            <a:off x="654925" y="1809400"/>
            <a:ext cx="8019701" cy="2329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6" name="Google Shape;38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9"/>
          <p:cNvPicPr preferRelativeResize="0"/>
          <p:nvPr/>
        </p:nvPicPr>
        <p:blipFill>
          <a:blip r:embed="rId3">
            <a:alphaModFix/>
          </a:blip>
          <a:stretch>
            <a:fillRect/>
          </a:stretch>
        </p:blipFill>
        <p:spPr>
          <a:xfrm>
            <a:off x="864625" y="1488761"/>
            <a:ext cx="7826101" cy="2372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Skewness and Kurtosis</a:t>
            </a:r>
            <a:endParaRPr/>
          </a:p>
        </p:txBody>
      </p:sp>
      <p:sp>
        <p:nvSpPr>
          <p:cNvPr id="393" name="Google Shape;393;p30"/>
          <p:cNvSpPr txBox="1"/>
          <p:nvPr>
            <p:ph idx="1" type="body"/>
          </p:nvPr>
        </p:nvSpPr>
        <p:spPr>
          <a:xfrm>
            <a:off x="1377700" y="1199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Skewness indicates the degree of tilt in data, whether it leans towards the left or right, exposing any asymmetry present. A positive skew indicates a tail extending towards the right, whereas a negative skew leans in the opposite direction. Kurtosis, on the other hand, focuses on the distribution's peaks and tails.</a:t>
            </a:r>
            <a:endParaRPr/>
          </a:p>
        </p:txBody>
      </p:sp>
      <p:pic>
        <p:nvPicPr>
          <p:cNvPr id="394" name="Google Shape;394;p30"/>
          <p:cNvPicPr preferRelativeResize="0"/>
          <p:nvPr/>
        </p:nvPicPr>
        <p:blipFill>
          <a:blip r:embed="rId3">
            <a:alphaModFix/>
          </a:blip>
          <a:stretch>
            <a:fillRect/>
          </a:stretch>
        </p:blipFill>
        <p:spPr>
          <a:xfrm>
            <a:off x="1449675" y="2328375"/>
            <a:ext cx="6553776" cy="228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a:t>
            </a:r>
            <a:endParaRPr/>
          </a:p>
        </p:txBody>
      </p:sp>
      <p:sp>
        <p:nvSpPr>
          <p:cNvPr id="400" name="Google Shape;400;p31"/>
          <p:cNvSpPr txBox="1"/>
          <p:nvPr>
            <p:ph idx="1" type="body"/>
          </p:nvPr>
        </p:nvSpPr>
        <p:spPr>
          <a:xfrm>
            <a:off x="1303800" y="1189800"/>
            <a:ext cx="7431300" cy="23058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SzPts val="1300"/>
              <a:buChar char="●"/>
            </a:pPr>
            <a:r>
              <a:rPr lang="en-GB"/>
              <a:t>standardized measure of the linear relationship between two variables</a:t>
            </a:r>
            <a:endParaRPr/>
          </a:p>
          <a:p>
            <a:pPr indent="-311150" lvl="0" marL="457200" rtl="0" algn="l">
              <a:lnSpc>
                <a:spcPct val="135714"/>
              </a:lnSpc>
              <a:spcBef>
                <a:spcPts val="0"/>
              </a:spcBef>
              <a:spcAft>
                <a:spcPts val="0"/>
              </a:spcAft>
              <a:buSzPts val="1300"/>
              <a:buChar char="●"/>
            </a:pPr>
            <a:r>
              <a:rPr lang="en-GB"/>
              <a:t>quantifies the strength and direction of the relationship on a scale from -1 to +1</a:t>
            </a:r>
            <a:endParaRPr/>
          </a:p>
          <a:p>
            <a:pPr indent="-311150" lvl="0" marL="457200" rtl="0" algn="l">
              <a:lnSpc>
                <a:spcPct val="135714"/>
              </a:lnSpc>
              <a:spcBef>
                <a:spcPts val="0"/>
              </a:spcBef>
              <a:spcAft>
                <a:spcPts val="0"/>
              </a:spcAft>
              <a:buSzPts val="1300"/>
              <a:buChar char="●"/>
            </a:pPr>
            <a:r>
              <a:rPr lang="en-GB"/>
              <a:t>+1 indicates a perfect positive linear relationship</a:t>
            </a:r>
            <a:endParaRPr/>
          </a:p>
          <a:p>
            <a:pPr indent="-311150" lvl="0" marL="457200" rtl="0" algn="l">
              <a:lnSpc>
                <a:spcPct val="135714"/>
              </a:lnSpc>
              <a:spcBef>
                <a:spcPts val="0"/>
              </a:spcBef>
              <a:spcAft>
                <a:spcPts val="0"/>
              </a:spcAft>
              <a:buSzPts val="1300"/>
              <a:buChar char="●"/>
            </a:pPr>
            <a:r>
              <a:rPr lang="en-GB"/>
              <a:t>-1 indicates a perfect negative linear relationship</a:t>
            </a:r>
            <a:endParaRPr/>
          </a:p>
          <a:p>
            <a:pPr indent="-311150" lvl="0" marL="457200" rtl="0" algn="l">
              <a:lnSpc>
                <a:spcPct val="135714"/>
              </a:lnSpc>
              <a:spcBef>
                <a:spcPts val="0"/>
              </a:spcBef>
              <a:spcAft>
                <a:spcPts val="0"/>
              </a:spcAft>
              <a:buSzPts val="1300"/>
              <a:buChar char="●"/>
            </a:pPr>
            <a:r>
              <a:rPr lang="en-GB"/>
              <a:t>0 indicates no linear relationship</a:t>
            </a:r>
            <a:endParaRPr/>
          </a:p>
          <a:p>
            <a:pPr indent="-311150" lvl="0" marL="457200" rtl="0" algn="l">
              <a:lnSpc>
                <a:spcPct val="135714"/>
              </a:lnSpc>
              <a:spcBef>
                <a:spcPts val="0"/>
              </a:spcBef>
              <a:spcAft>
                <a:spcPts val="0"/>
              </a:spcAft>
              <a:buSzPts val="1300"/>
              <a:buChar char="●"/>
            </a:pPr>
            <a:r>
              <a:rPr lang="en-GB"/>
              <a:t> unitless and not affected by the scale or units of the variable (easier to compare strength of relationship)</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401" name="Google Shape;401;p31"/>
          <p:cNvPicPr preferRelativeResize="0"/>
          <p:nvPr/>
        </p:nvPicPr>
        <p:blipFill rotWithShape="1">
          <a:blip r:embed="rId3">
            <a:alphaModFix/>
          </a:blip>
          <a:srcRect b="50006" l="0" r="0" t="8860"/>
          <a:stretch/>
        </p:blipFill>
        <p:spPr>
          <a:xfrm>
            <a:off x="1550425" y="3474125"/>
            <a:ext cx="3062301" cy="999300"/>
          </a:xfrm>
          <a:prstGeom prst="rect">
            <a:avLst/>
          </a:prstGeom>
          <a:noFill/>
          <a:ln>
            <a:noFill/>
          </a:ln>
        </p:spPr>
      </p:pic>
      <p:pic>
        <p:nvPicPr>
          <p:cNvPr id="402" name="Google Shape;402;p31"/>
          <p:cNvPicPr preferRelativeResize="0"/>
          <p:nvPr/>
        </p:nvPicPr>
        <p:blipFill rotWithShape="1">
          <a:blip r:embed="rId3">
            <a:alphaModFix/>
          </a:blip>
          <a:srcRect b="0" l="0" r="0" t="50007"/>
          <a:stretch/>
        </p:blipFill>
        <p:spPr>
          <a:xfrm>
            <a:off x="4808950" y="3460725"/>
            <a:ext cx="3062301" cy="1214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Contents</a:t>
            </a:r>
            <a:endParaRPr/>
          </a:p>
        </p:txBody>
      </p:sp>
      <p:sp>
        <p:nvSpPr>
          <p:cNvPr id="285" name="Google Shape;285;p14"/>
          <p:cNvSpPr txBox="1"/>
          <p:nvPr>
            <p:ph idx="1" type="body"/>
          </p:nvPr>
        </p:nvSpPr>
        <p:spPr>
          <a:xfrm>
            <a:off x="1303800" y="14505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Reading files</a:t>
            </a:r>
            <a:endParaRPr/>
          </a:p>
          <a:p>
            <a:pPr indent="-298450" lvl="1" marL="914400" rtl="0" algn="l">
              <a:spcBef>
                <a:spcPts val="0"/>
              </a:spcBef>
              <a:spcAft>
                <a:spcPts val="0"/>
              </a:spcAft>
              <a:buSzPts val="1100"/>
              <a:buChar char="○"/>
            </a:pPr>
            <a:r>
              <a:rPr lang="en-GB"/>
              <a:t>Importing libraries </a:t>
            </a:r>
            <a:endParaRPr/>
          </a:p>
          <a:p>
            <a:pPr indent="-298450" lvl="1" marL="914400" rtl="0" algn="l">
              <a:spcBef>
                <a:spcPts val="0"/>
              </a:spcBef>
              <a:spcAft>
                <a:spcPts val="0"/>
              </a:spcAft>
              <a:buSzPts val="1100"/>
              <a:buChar char="○"/>
            </a:pPr>
            <a:r>
              <a:rPr lang="en-GB"/>
              <a:t>Loading data</a:t>
            </a:r>
            <a:endParaRPr/>
          </a:p>
          <a:p>
            <a:pPr indent="-311150" lvl="0" marL="457200" rtl="0" algn="l">
              <a:spcBef>
                <a:spcPts val="0"/>
              </a:spcBef>
              <a:spcAft>
                <a:spcPts val="0"/>
              </a:spcAft>
              <a:buSzPts val="1300"/>
              <a:buChar char="●"/>
            </a:pPr>
            <a:r>
              <a:rPr lang="en-GB"/>
              <a:t>Summarising and </a:t>
            </a:r>
            <a:r>
              <a:rPr lang="en-GB"/>
              <a:t>describing</a:t>
            </a:r>
            <a:r>
              <a:rPr lang="en-GB"/>
              <a:t> data</a:t>
            </a:r>
            <a:endParaRPr/>
          </a:p>
          <a:p>
            <a:pPr indent="-311150" lvl="0" marL="457200" rtl="0" algn="l">
              <a:spcBef>
                <a:spcPts val="0"/>
              </a:spcBef>
              <a:spcAft>
                <a:spcPts val="0"/>
              </a:spcAft>
              <a:buSzPts val="1300"/>
              <a:buChar char="●"/>
            </a:pPr>
            <a:r>
              <a:rPr lang="en-GB"/>
              <a:t>Correlation and covariance</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Covariance</a:t>
            </a:r>
            <a:endParaRPr/>
          </a:p>
        </p:txBody>
      </p:sp>
      <p:sp>
        <p:nvSpPr>
          <p:cNvPr id="408" name="Google Shape;408;p32"/>
          <p:cNvSpPr txBox="1"/>
          <p:nvPr>
            <p:ph idx="1" type="body"/>
          </p:nvPr>
        </p:nvSpPr>
        <p:spPr>
          <a:xfrm>
            <a:off x="1274225" y="1167425"/>
            <a:ext cx="7030500" cy="25416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SzPts val="1300"/>
              <a:buChar char="●"/>
            </a:pPr>
            <a:r>
              <a:rPr lang="en-GB"/>
              <a:t>m</a:t>
            </a:r>
            <a:r>
              <a:rPr lang="en-GB"/>
              <a:t>easure of the linear association between two variables (measures how changes in one variable are associated with changes in another variable)</a:t>
            </a:r>
            <a:endParaRPr/>
          </a:p>
          <a:p>
            <a:pPr indent="-311150" lvl="0" marL="457200" rtl="0" algn="l">
              <a:lnSpc>
                <a:spcPct val="135714"/>
              </a:lnSpc>
              <a:spcBef>
                <a:spcPts val="0"/>
              </a:spcBef>
              <a:spcAft>
                <a:spcPts val="0"/>
              </a:spcAft>
              <a:buSzPts val="1300"/>
              <a:buChar char="●"/>
            </a:pPr>
            <a:r>
              <a:rPr lang="en-GB"/>
              <a:t> positive =  variables tend to move in the same direction</a:t>
            </a:r>
            <a:endParaRPr/>
          </a:p>
          <a:p>
            <a:pPr indent="-311150" lvl="0" marL="457200" rtl="0" algn="l">
              <a:lnSpc>
                <a:spcPct val="135714"/>
              </a:lnSpc>
              <a:spcBef>
                <a:spcPts val="0"/>
              </a:spcBef>
              <a:spcAft>
                <a:spcPts val="0"/>
              </a:spcAft>
              <a:buSzPts val="1300"/>
              <a:buChar char="●"/>
            </a:pPr>
            <a:r>
              <a:rPr lang="en-GB"/>
              <a:t>does not provide a standardized measure and is sensitive to the units of the variables</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409" name="Google Shape;409;p32"/>
          <p:cNvPicPr preferRelativeResize="0"/>
          <p:nvPr/>
        </p:nvPicPr>
        <p:blipFill rotWithShape="1">
          <a:blip r:embed="rId3">
            <a:alphaModFix/>
          </a:blip>
          <a:srcRect b="0" l="13275" r="13582" t="0"/>
          <a:stretch/>
        </p:blipFill>
        <p:spPr>
          <a:xfrm>
            <a:off x="1559325" y="2465250"/>
            <a:ext cx="5372574" cy="225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5" name="Google Shape;415;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6" name="Google Shape;416;p33"/>
          <p:cNvPicPr preferRelativeResize="0"/>
          <p:nvPr/>
        </p:nvPicPr>
        <p:blipFill>
          <a:blip r:embed="rId3">
            <a:alphaModFix/>
          </a:blip>
          <a:stretch>
            <a:fillRect/>
          </a:stretch>
        </p:blipFill>
        <p:spPr>
          <a:xfrm>
            <a:off x="1181613" y="776800"/>
            <a:ext cx="7274875" cy="3369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graphicFrame>
        <p:nvGraphicFramePr>
          <p:cNvPr id="421" name="Google Shape;421;p34"/>
          <p:cNvGraphicFramePr/>
          <p:nvPr/>
        </p:nvGraphicFramePr>
        <p:xfrm>
          <a:off x="406375" y="211325"/>
          <a:ext cx="3000000" cy="3000000"/>
        </p:xfrm>
        <a:graphic>
          <a:graphicData uri="http://schemas.openxmlformats.org/drawingml/2006/table">
            <a:tbl>
              <a:tblPr>
                <a:noFill/>
                <a:tableStyleId>{D22CF0DF-4E0C-4CA3-AB81-B74BE6B62BAB}</a:tableStyleId>
              </a:tblPr>
              <a:tblGrid>
                <a:gridCol w="1577950"/>
                <a:gridCol w="3573225"/>
                <a:gridCol w="3314600"/>
              </a:tblGrid>
              <a:tr h="381000">
                <a:tc>
                  <a:txBody>
                    <a:bodyPr/>
                    <a:lstStyle/>
                    <a:p>
                      <a:pPr indent="0" lvl="0" marL="0" rtl="0" algn="l">
                        <a:lnSpc>
                          <a:spcPct val="135714"/>
                        </a:lnSpc>
                        <a:spcBef>
                          <a:spcPts val="0"/>
                        </a:spcBef>
                        <a:spcAft>
                          <a:spcPts val="0"/>
                        </a:spcAft>
                        <a:buNone/>
                      </a:pPr>
                      <a:r>
                        <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1800"/>
                        </a:spcAft>
                        <a:buNone/>
                      </a:pPr>
                      <a:r>
                        <a:rPr lang="en-GB" sz="1300">
                          <a:solidFill>
                            <a:schemeClr val="dk2"/>
                          </a:solidFill>
                          <a:latin typeface="Nunito"/>
                          <a:ea typeface="Nunito"/>
                          <a:cs typeface="Nunito"/>
                          <a:sym typeface="Nunito"/>
                        </a:rPr>
                        <a:t>Covariance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1800"/>
                        </a:spcAft>
                        <a:buNone/>
                      </a:pPr>
                      <a:r>
                        <a:rPr lang="en-GB" sz="1300">
                          <a:solidFill>
                            <a:schemeClr val="dk2"/>
                          </a:solidFill>
                          <a:latin typeface="Nunito"/>
                          <a:ea typeface="Nunito"/>
                          <a:cs typeface="Nunito"/>
                          <a:sym typeface="Nunito"/>
                        </a:rPr>
                        <a:t>Correlation</a:t>
                      </a:r>
                      <a:endParaRPr sz="13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lnSpc>
                          <a:spcPct val="135714"/>
                        </a:lnSpc>
                        <a:spcBef>
                          <a:spcPts val="0"/>
                        </a:spcBef>
                        <a:spcAft>
                          <a:spcPts val="0"/>
                        </a:spcAft>
                        <a:buNone/>
                      </a:pPr>
                      <a:r>
                        <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0"/>
                        </a:spcAft>
                        <a:buNone/>
                      </a:pPr>
                      <a:r>
                        <a:rPr lang="en-GB" sz="1000">
                          <a:solidFill>
                            <a:schemeClr val="dk2"/>
                          </a:solidFill>
                          <a:latin typeface="Nunito"/>
                          <a:ea typeface="Nunito"/>
                          <a:cs typeface="Nunito"/>
                          <a:sym typeface="Nunito"/>
                        </a:rPr>
                        <a:t>Let Σ(X) and Σ(Y) be the expected values of the variables, the covariance formula can be represented as:</a:t>
                      </a:r>
                      <a:endParaRPr sz="1000">
                        <a:solidFill>
                          <a:schemeClr val="dk2"/>
                        </a:solidFill>
                        <a:latin typeface="Nunito"/>
                        <a:ea typeface="Nunito"/>
                        <a:cs typeface="Nunito"/>
                        <a:sym typeface="Nunito"/>
                      </a:endParaRPr>
                    </a:p>
                    <a:p>
                      <a:pPr indent="0" lvl="0" marL="0" rtl="0" algn="ctr">
                        <a:lnSpc>
                          <a:spcPct val="144444"/>
                        </a:lnSpc>
                        <a:spcBef>
                          <a:spcPts val="2400"/>
                        </a:spcBef>
                        <a:spcAft>
                          <a:spcPts val="1800"/>
                        </a:spcAft>
                        <a:buNone/>
                      </a:pPr>
                      <a:r>
                        <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ctr">
                        <a:lnSpc>
                          <a:spcPct val="144444"/>
                        </a:lnSpc>
                        <a:spcBef>
                          <a:spcPts val="2400"/>
                        </a:spcBef>
                        <a:spcAft>
                          <a:spcPts val="1800"/>
                        </a:spcAft>
                        <a:buNone/>
                      </a:pPr>
                      <a:r>
                        <a:t/>
                      </a:r>
                      <a:endParaRPr sz="10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lnSpc>
                          <a:spcPct val="135714"/>
                        </a:lnSpc>
                        <a:spcBef>
                          <a:spcPts val="0"/>
                        </a:spcBef>
                        <a:spcAft>
                          <a:spcPts val="0"/>
                        </a:spcAft>
                        <a:buNone/>
                      </a:pPr>
                      <a:r>
                        <a:rPr lang="en-GB" sz="1300">
                          <a:solidFill>
                            <a:schemeClr val="dk2"/>
                          </a:solidFill>
                          <a:latin typeface="Nunito"/>
                          <a:ea typeface="Nunito"/>
                          <a:cs typeface="Nunito"/>
                          <a:sym typeface="Nunito"/>
                        </a:rPr>
                        <a:t>Where,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2000"/>
                        </a:spcAft>
                        <a:buNone/>
                      </a:pPr>
                      <a:r>
                        <a:rPr lang="en-GB" sz="1000">
                          <a:solidFill>
                            <a:schemeClr val="dk2"/>
                          </a:solidFill>
                          <a:latin typeface="Nunito"/>
                          <a:ea typeface="Nunito"/>
                          <a:cs typeface="Nunito"/>
                          <a:sym typeface="Nunito"/>
                        </a:rPr>
                        <a:t>xi = data value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yi = data value of y</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x̄ = mean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ȳ = mean of y</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N = number of data values</a:t>
                      </a:r>
                      <a:endParaRPr sz="1000">
                        <a:solidFill>
                          <a:schemeClr val="dk2"/>
                        </a:solidFill>
                        <a:latin typeface="Nunito"/>
                        <a:ea typeface="Nunito"/>
                        <a:cs typeface="Nunito"/>
                        <a:sym typeface="Nunito"/>
                      </a:endParaRPr>
                    </a:p>
                  </a:txBody>
                  <a:tcPr marT="91425" marB="91425" marR="91425" marL="91425"/>
                </a:tc>
                <a:tc>
                  <a:txBody>
                    <a:bodyPr/>
                    <a:lstStyle/>
                    <a:p>
                      <a:pPr indent="0" lvl="0" marL="0" rtl="0" algn="l">
                        <a:lnSpc>
                          <a:spcPct val="115000"/>
                        </a:lnSpc>
                        <a:spcBef>
                          <a:spcPts val="0"/>
                        </a:spcBef>
                        <a:spcAft>
                          <a:spcPts val="0"/>
                        </a:spcAft>
                        <a:buNone/>
                      </a:pPr>
                      <a:r>
                        <a:rPr lang="en-GB" sz="1000">
                          <a:solidFill>
                            <a:schemeClr val="dk2"/>
                          </a:solidFill>
                          <a:latin typeface="Nunito"/>
                          <a:ea typeface="Nunito"/>
                          <a:cs typeface="Nunito"/>
                          <a:sym typeface="Nunito"/>
                        </a:rPr>
                        <a:t>var(X) = standard deviation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var(Y) = standard deviation of Y</a:t>
                      </a:r>
                      <a:endParaRPr sz="1000">
                        <a:solidFill>
                          <a:schemeClr val="dk2"/>
                        </a:solidFill>
                        <a:latin typeface="Nunito"/>
                        <a:ea typeface="Nunito"/>
                        <a:cs typeface="Nunito"/>
                        <a:sym typeface="Nunito"/>
                      </a:endParaRPr>
                    </a:p>
                    <a:p>
                      <a:pPr indent="0" lvl="0" marL="0" rtl="0" algn="ctr">
                        <a:lnSpc>
                          <a:spcPct val="115000"/>
                        </a:lnSpc>
                        <a:spcBef>
                          <a:spcPts val="2400"/>
                        </a:spcBef>
                        <a:spcAft>
                          <a:spcPts val="1800"/>
                        </a:spcAft>
                        <a:buNone/>
                      </a:pPr>
                      <a:r>
                        <a:t/>
                      </a:r>
                      <a:endParaRPr sz="10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Definition</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Covariance is an indicator of the extent to which 2 random variables are dependent on each other. A higher number denotes higher dependency.</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Correlation is a statistical measure that indicates how strongly two variables are related.</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Values</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The value of covariance lies in the range of -∞ and +∞.</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Correlation is limited to values between the range -1 and +1</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Change in scale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Affects covariance</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Does not affect the correlation</a:t>
                      </a:r>
                      <a:endParaRPr sz="1200">
                        <a:solidFill>
                          <a:schemeClr val="dk2"/>
                        </a:solidFill>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Unit-free measure</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No</a:t>
                      </a:r>
                      <a:endParaRPr sz="12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200">
                          <a:solidFill>
                            <a:schemeClr val="dk2"/>
                          </a:solidFill>
                          <a:latin typeface="Nunito"/>
                          <a:ea typeface="Nunito"/>
                          <a:cs typeface="Nunito"/>
                          <a:sym typeface="Nunito"/>
                        </a:rPr>
                        <a:t>Yes</a:t>
                      </a:r>
                      <a:endParaRPr sz="1200">
                        <a:solidFill>
                          <a:schemeClr val="dk2"/>
                        </a:solidFill>
                        <a:latin typeface="Nunito"/>
                        <a:ea typeface="Nunito"/>
                        <a:cs typeface="Nunito"/>
                        <a:sym typeface="Nunito"/>
                      </a:endParaRPr>
                    </a:p>
                  </a:txBody>
                  <a:tcPr marT="91425" marB="91425" marR="91425" marL="91425"/>
                </a:tc>
              </a:tr>
            </a:tbl>
          </a:graphicData>
        </a:graphic>
      </p:graphicFrame>
      <p:pic>
        <p:nvPicPr>
          <p:cNvPr id="422" name="Google Shape;422;p34"/>
          <p:cNvPicPr preferRelativeResize="0"/>
          <p:nvPr/>
        </p:nvPicPr>
        <p:blipFill>
          <a:blip r:embed="rId3">
            <a:alphaModFix/>
          </a:blip>
          <a:stretch>
            <a:fillRect/>
          </a:stretch>
        </p:blipFill>
        <p:spPr>
          <a:xfrm>
            <a:off x="5826526" y="845051"/>
            <a:ext cx="2883050" cy="596300"/>
          </a:xfrm>
          <a:prstGeom prst="rect">
            <a:avLst/>
          </a:prstGeom>
          <a:noFill/>
          <a:ln>
            <a:noFill/>
          </a:ln>
        </p:spPr>
      </p:pic>
      <p:pic>
        <p:nvPicPr>
          <p:cNvPr id="423" name="Google Shape;423;p34"/>
          <p:cNvPicPr preferRelativeResize="0"/>
          <p:nvPr/>
        </p:nvPicPr>
        <p:blipFill>
          <a:blip r:embed="rId4">
            <a:alphaModFix/>
          </a:blip>
          <a:stretch>
            <a:fillRect/>
          </a:stretch>
        </p:blipFill>
        <p:spPr>
          <a:xfrm>
            <a:off x="2057525" y="1076325"/>
            <a:ext cx="3411350" cy="59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files</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this section we will first learn how to read:</a:t>
            </a:r>
            <a:endParaRPr/>
          </a:p>
          <a:p>
            <a:pPr indent="-311150" lvl="0" marL="457200" rtl="0" algn="l">
              <a:spcBef>
                <a:spcPts val="1200"/>
              </a:spcBef>
              <a:spcAft>
                <a:spcPts val="0"/>
              </a:spcAft>
              <a:buSzPts val="1300"/>
              <a:buChar char="●"/>
            </a:pPr>
            <a:r>
              <a:rPr lang="en-GB"/>
              <a:t>CSV files</a:t>
            </a:r>
            <a:endParaRPr/>
          </a:p>
          <a:p>
            <a:pPr indent="-311150" lvl="0" marL="457200" rtl="0" algn="l">
              <a:spcBef>
                <a:spcPts val="0"/>
              </a:spcBef>
              <a:spcAft>
                <a:spcPts val="0"/>
              </a:spcAft>
              <a:buSzPts val="1300"/>
              <a:buChar char="●"/>
            </a:pPr>
            <a:r>
              <a:rPr lang="en-GB"/>
              <a:t>Text files</a:t>
            </a:r>
            <a:endParaRPr/>
          </a:p>
          <a:p>
            <a:pPr indent="-311150" lvl="0" marL="457200" rtl="0" algn="l">
              <a:spcBef>
                <a:spcPts val="0"/>
              </a:spcBef>
              <a:spcAft>
                <a:spcPts val="0"/>
              </a:spcAft>
              <a:buSzPts val="1300"/>
              <a:buChar char="●"/>
            </a:pPr>
            <a:r>
              <a:rPr lang="en-GB"/>
              <a:t>Excel files</a:t>
            </a:r>
            <a:endParaRPr/>
          </a:p>
          <a:p>
            <a:pPr indent="-311150" lvl="0" marL="457200" rtl="0" algn="l">
              <a:spcBef>
                <a:spcPts val="0"/>
              </a:spcBef>
              <a:spcAft>
                <a:spcPts val="0"/>
              </a:spcAft>
              <a:buSzPts val="1300"/>
              <a:buChar char="●"/>
            </a:pPr>
            <a:r>
              <a:rPr lang="en-GB"/>
              <a:t>Files from a different working directory </a:t>
            </a:r>
            <a:endParaRPr/>
          </a:p>
          <a:p>
            <a:pPr indent="-311150" lvl="0" marL="457200" rtl="0" algn="l">
              <a:spcBef>
                <a:spcPts val="0"/>
              </a:spcBef>
              <a:spcAft>
                <a:spcPts val="0"/>
              </a:spcAft>
              <a:buSzPts val="1300"/>
              <a:buChar char="●"/>
            </a:pPr>
            <a:r>
              <a:rPr lang="en-GB"/>
              <a:t>Python built in datasets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8" name="Google Shape;298;p16"/>
          <p:cNvPicPr preferRelativeResize="0"/>
          <p:nvPr/>
        </p:nvPicPr>
        <p:blipFill>
          <a:blip r:embed="rId3">
            <a:alphaModFix/>
          </a:blip>
          <a:stretch>
            <a:fillRect/>
          </a:stretch>
        </p:blipFill>
        <p:spPr>
          <a:xfrm>
            <a:off x="1219350" y="502952"/>
            <a:ext cx="7574850" cy="1946050"/>
          </a:xfrm>
          <a:prstGeom prst="rect">
            <a:avLst/>
          </a:prstGeom>
          <a:noFill/>
          <a:ln>
            <a:noFill/>
          </a:ln>
        </p:spPr>
      </p:pic>
      <p:pic>
        <p:nvPicPr>
          <p:cNvPr id="299" name="Google Shape;299;p16"/>
          <p:cNvPicPr preferRelativeResize="0"/>
          <p:nvPr/>
        </p:nvPicPr>
        <p:blipFill>
          <a:blip r:embed="rId4">
            <a:alphaModFix/>
          </a:blip>
          <a:stretch>
            <a:fillRect/>
          </a:stretch>
        </p:blipFill>
        <p:spPr>
          <a:xfrm>
            <a:off x="1219350" y="2617598"/>
            <a:ext cx="7703251" cy="128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a CSV file</a:t>
            </a:r>
            <a:endParaRPr/>
          </a:p>
        </p:txBody>
      </p:sp>
      <p:sp>
        <p:nvSpPr>
          <p:cNvPr id="305" name="Google Shape;305;p17"/>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Stores tabular data in plain text</a:t>
            </a:r>
            <a:endParaRPr/>
          </a:p>
          <a:p>
            <a:pPr indent="-311150" lvl="0" marL="457200" rtl="0" algn="l">
              <a:spcBef>
                <a:spcPts val="0"/>
              </a:spcBef>
              <a:spcAft>
                <a:spcPts val="0"/>
              </a:spcAft>
              <a:buSzPts val="1300"/>
              <a:buChar char="●"/>
            </a:pPr>
            <a:r>
              <a:rPr lang="en-GB"/>
              <a:t>Text file format that uses commas to separate </a:t>
            </a:r>
            <a:r>
              <a:rPr lang="en-GB"/>
              <a:t>values</a:t>
            </a:r>
            <a:endParaRPr/>
          </a:p>
          <a:p>
            <a:pPr indent="-311150" lvl="0" marL="457200" rtl="0" algn="l">
              <a:spcBef>
                <a:spcPts val="0"/>
              </a:spcBef>
              <a:spcAft>
                <a:spcPts val="0"/>
              </a:spcAft>
              <a:buSzPts val="1300"/>
              <a:buChar char="●"/>
            </a:pPr>
            <a:r>
              <a:rPr lang="en-GB"/>
              <a:t>Newlines to separate records </a:t>
            </a:r>
            <a:endParaRPr/>
          </a:p>
          <a:p>
            <a:pPr indent="-311150" lvl="0" marL="457200" rtl="0" algn="l">
              <a:spcBef>
                <a:spcPts val="0"/>
              </a:spcBef>
              <a:spcAft>
                <a:spcPts val="0"/>
              </a:spcAft>
              <a:buSzPts val="1300"/>
              <a:buChar char="●"/>
            </a:pPr>
            <a:r>
              <a:rPr lang="en-GB"/>
              <a:t>Typically each line represents one data record</a:t>
            </a:r>
            <a:endParaRPr/>
          </a:p>
        </p:txBody>
      </p:sp>
      <p:pic>
        <p:nvPicPr>
          <p:cNvPr id="306" name="Google Shape;306;p17"/>
          <p:cNvPicPr preferRelativeResize="0"/>
          <p:nvPr/>
        </p:nvPicPr>
        <p:blipFill>
          <a:blip r:embed="rId3">
            <a:alphaModFix/>
          </a:blip>
          <a:stretch>
            <a:fillRect/>
          </a:stretch>
        </p:blipFill>
        <p:spPr>
          <a:xfrm>
            <a:off x="1333375" y="2428350"/>
            <a:ext cx="7135675" cy="197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a Text file</a:t>
            </a:r>
            <a:endParaRPr/>
          </a:p>
        </p:txBody>
      </p:sp>
      <p:sp>
        <p:nvSpPr>
          <p:cNvPr id="312" name="Google Shape;312;p18"/>
          <p:cNvSpPr txBox="1"/>
          <p:nvPr>
            <p:ph idx="1" type="body"/>
          </p:nvPr>
        </p:nvSpPr>
        <p:spPr>
          <a:xfrm>
            <a:off x="853000" y="1256625"/>
            <a:ext cx="7030500" cy="9993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1200"/>
              </a:spcAft>
              <a:buNone/>
            </a:pPr>
            <a:r>
              <a:rPr lang="en-GB"/>
              <a:t>W</a:t>
            </a:r>
            <a:r>
              <a:rPr lang="en-GB"/>
              <a:t>hen working with files in Python, it is recommended to use the with context manager to open files. This ensures that the file is properly closed and the resources are released, regardless of whether the program runs successfully or an exception occurs during the file operations.</a:t>
            </a:r>
            <a:endParaRPr/>
          </a:p>
        </p:txBody>
      </p:sp>
      <p:pic>
        <p:nvPicPr>
          <p:cNvPr id="313" name="Google Shape;313;p18"/>
          <p:cNvPicPr preferRelativeResize="0"/>
          <p:nvPr/>
        </p:nvPicPr>
        <p:blipFill>
          <a:blip r:embed="rId3">
            <a:alphaModFix/>
          </a:blip>
          <a:stretch>
            <a:fillRect/>
          </a:stretch>
        </p:blipFill>
        <p:spPr>
          <a:xfrm>
            <a:off x="1303800" y="2186625"/>
            <a:ext cx="5844281" cy="2582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Reading an Excel file</a:t>
            </a:r>
            <a:endParaRPr/>
          </a:p>
        </p:txBody>
      </p:sp>
      <p:pic>
        <p:nvPicPr>
          <p:cNvPr id="319" name="Google Shape;319;p19"/>
          <p:cNvPicPr preferRelativeResize="0"/>
          <p:nvPr/>
        </p:nvPicPr>
        <p:blipFill>
          <a:blip r:embed="rId3">
            <a:alphaModFix/>
          </a:blip>
          <a:stretch>
            <a:fillRect/>
          </a:stretch>
        </p:blipFill>
        <p:spPr>
          <a:xfrm>
            <a:off x="1303800" y="1203400"/>
            <a:ext cx="7496349" cy="190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5201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688"/>
              <a:t>Reading </a:t>
            </a:r>
            <a:r>
              <a:rPr lang="en-GB" sz="2688"/>
              <a:t> data from a different working directory</a:t>
            </a:r>
            <a:endParaRPr sz="938">
              <a:solidFill>
                <a:srgbClr val="569CD6"/>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25" name="Google Shape;325;p20"/>
          <p:cNvSpPr txBox="1"/>
          <p:nvPr>
            <p:ph idx="1" type="body"/>
          </p:nvPr>
        </p:nvSpPr>
        <p:spPr>
          <a:xfrm>
            <a:off x="1374550" y="1256625"/>
            <a:ext cx="6509100" cy="257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Firs</a:t>
            </a:r>
            <a:r>
              <a:rPr lang="en-GB"/>
              <a:t>tly, we'll learn how to read files from a folder different from the current working directory. Our file is currently in the folder "notebook" but we want to read a file from the folder "data".</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`Notebook -&gt; Data`</a:t>
            </a:r>
            <a:endParaRPr sz="1050">
              <a:solidFill>
                <a:srgbClr val="CE9178"/>
              </a:solidFill>
              <a:highlight>
                <a:srgbClr val="1F1F1F"/>
              </a:highlight>
              <a:latin typeface="Courier New"/>
              <a:ea typeface="Courier New"/>
              <a:cs typeface="Courier New"/>
              <a:sym typeface="Courier New"/>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GB"/>
              <a:t>Method 1: </a:t>
            </a:r>
            <a:r>
              <a:rPr lang="en-GB"/>
              <a:t>Include the file path, this is very simple</a:t>
            </a:r>
            <a:endParaRPr/>
          </a:p>
          <a:p>
            <a:pPr indent="0" lvl="0" marL="0" rtl="0" algn="l">
              <a:lnSpc>
                <a:spcPct val="135714"/>
              </a:lnSpc>
              <a:spcBef>
                <a:spcPts val="1200"/>
              </a:spcBef>
              <a:spcAft>
                <a:spcPts val="0"/>
              </a:spcAft>
              <a:buNone/>
            </a:pPr>
            <a:r>
              <a:rPr lang="en-GB"/>
              <a:t>We specify the path to the "data" folder relative to our current working directory. If the "data" folder is located at the same level as the "notebook" folder, the relative path will be ../data.</a:t>
            </a:r>
            <a:endParaRPr sz="1050">
              <a:solidFill>
                <a:srgbClr val="CE9178"/>
              </a:solidFill>
              <a:highlight>
                <a:srgbClr val="1F1F1F"/>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pic>
        <p:nvPicPr>
          <p:cNvPr id="326" name="Google Shape;326;p20"/>
          <p:cNvPicPr preferRelativeResize="0"/>
          <p:nvPr/>
        </p:nvPicPr>
        <p:blipFill>
          <a:blip r:embed="rId3">
            <a:alphaModFix/>
          </a:blip>
          <a:stretch>
            <a:fillRect/>
          </a:stretch>
        </p:blipFill>
        <p:spPr>
          <a:xfrm>
            <a:off x="1441075" y="3475475"/>
            <a:ext cx="5827625" cy="122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583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1300">
                <a:latin typeface="Nunito"/>
                <a:ea typeface="Nunito"/>
                <a:cs typeface="Nunito"/>
                <a:sym typeface="Nunito"/>
              </a:rPr>
              <a:t>Method 2: </a:t>
            </a:r>
            <a:r>
              <a:rPr b="0" lang="en-GB" sz="1300">
                <a:latin typeface="Nunito"/>
                <a:ea typeface="Nunito"/>
                <a:cs typeface="Nunito"/>
                <a:sym typeface="Nunito"/>
              </a:rPr>
              <a:t>change our working directory (useful to know)</a:t>
            </a:r>
            <a:endParaRPr b="0" sz="1300">
              <a:latin typeface="Nunito"/>
              <a:ea typeface="Nunito"/>
              <a:cs typeface="Nunito"/>
              <a:sym typeface="Nunito"/>
            </a:endParaRPr>
          </a:p>
        </p:txBody>
      </p:sp>
      <p:sp>
        <p:nvSpPr>
          <p:cNvPr id="332" name="Google Shape;332;p21"/>
          <p:cNvSpPr txBox="1"/>
          <p:nvPr>
            <p:ph idx="1" type="body"/>
          </p:nvPr>
        </p:nvSpPr>
        <p:spPr>
          <a:xfrm>
            <a:off x="1303800" y="1118025"/>
            <a:ext cx="7030500" cy="2541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t>This requires the os package which provides easy functions that allow us to interact and get Operating System information. For more information see </a:t>
            </a:r>
            <a:r>
              <a:rPr lang="en-GB" sz="1200">
                <a:uFill>
                  <a:noFill/>
                </a:uFill>
                <a:hlinkClick r:id="rId3"/>
              </a:rPr>
              <a:t>https://docs.python.org/3/library/os.html</a:t>
            </a:r>
            <a:endParaRPr sz="1200"/>
          </a:p>
          <a:p>
            <a:pPr indent="0" lvl="0" marL="0" rtl="0" algn="l">
              <a:lnSpc>
                <a:spcPct val="135714"/>
              </a:lnSpc>
              <a:spcBef>
                <a:spcPts val="0"/>
              </a:spcBef>
              <a:spcAft>
                <a:spcPts val="0"/>
              </a:spcAft>
              <a:buNone/>
            </a:pPr>
            <a:r>
              <a:rPr lang="en-GB" sz="1200"/>
              <a:t> </a:t>
            </a:r>
            <a:endParaRPr sz="1200"/>
          </a:p>
          <a:p>
            <a:pPr indent="0" lvl="0" marL="0" rtl="0" algn="l">
              <a:lnSpc>
                <a:spcPct val="135714"/>
              </a:lnSpc>
              <a:spcBef>
                <a:spcPts val="0"/>
              </a:spcBef>
              <a:spcAft>
                <a:spcPts val="0"/>
              </a:spcAft>
              <a:buNone/>
            </a:pPr>
            <a:r>
              <a:rPr lang="en-GB" sz="1200"/>
              <a:t>Where we:</a:t>
            </a:r>
            <a:endParaRPr sz="1200"/>
          </a:p>
          <a:p>
            <a:pPr indent="-304800" lvl="0" marL="457200" rtl="0" algn="l">
              <a:lnSpc>
                <a:spcPct val="135714"/>
              </a:lnSpc>
              <a:spcBef>
                <a:spcPts val="0"/>
              </a:spcBef>
              <a:spcAft>
                <a:spcPts val="0"/>
              </a:spcAft>
              <a:buSzPts val="1200"/>
              <a:buChar char="●"/>
            </a:pPr>
            <a:r>
              <a:rPr lang="en-GB" sz="1200"/>
              <a:t>Check Your Current Working Directory</a:t>
            </a:r>
            <a:endParaRPr sz="1200"/>
          </a:p>
          <a:p>
            <a:pPr indent="-304800" lvl="0" marL="457200" rtl="0" algn="l">
              <a:lnSpc>
                <a:spcPct val="135714"/>
              </a:lnSpc>
              <a:spcBef>
                <a:spcPts val="0"/>
              </a:spcBef>
              <a:spcAft>
                <a:spcPts val="0"/>
              </a:spcAft>
              <a:buSzPts val="1200"/>
              <a:buChar char="●"/>
            </a:pPr>
            <a:r>
              <a:rPr lang="en-GB" sz="1200"/>
              <a:t>Specify the Path to the Data Folder</a:t>
            </a:r>
            <a:endParaRPr sz="1200"/>
          </a:p>
          <a:p>
            <a:pPr indent="-304800" lvl="0" marL="457200" rtl="0" algn="l">
              <a:lnSpc>
                <a:spcPct val="135714"/>
              </a:lnSpc>
              <a:spcBef>
                <a:spcPts val="0"/>
              </a:spcBef>
              <a:spcAft>
                <a:spcPts val="0"/>
              </a:spcAft>
              <a:buSzPts val="1200"/>
              <a:buChar char="●"/>
            </a:pPr>
            <a:r>
              <a:rPr lang="en-GB" sz="1200"/>
              <a:t>Read the CSV File</a:t>
            </a:r>
            <a:endParaRPr sz="9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33" name="Google Shape;333;p21"/>
          <p:cNvPicPr preferRelativeResize="0"/>
          <p:nvPr/>
        </p:nvPicPr>
        <p:blipFill>
          <a:blip r:embed="rId4">
            <a:alphaModFix/>
          </a:blip>
          <a:stretch>
            <a:fillRect/>
          </a:stretch>
        </p:blipFill>
        <p:spPr>
          <a:xfrm>
            <a:off x="1303800" y="3213400"/>
            <a:ext cx="6705600" cy="101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