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Nunito"/>
      <p:regular r:id="rId31"/>
      <p:bold r:id="rId32"/>
      <p:italic r:id="rId33"/>
      <p:boldItalic r:id="rId34"/>
    </p:embeddedFont>
    <p:embeddedFont>
      <p:font typeface="Maven Pro"/>
      <p:regular r:id="rId35"/>
      <p:bold r:id="rId36"/>
    </p:embeddedFont>
    <p:embeddedFont>
      <p:font typeface="Roboto Mon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italic.fntdata"/><Relationship Id="rId10" Type="http://schemas.openxmlformats.org/officeDocument/2006/relationships/slide" Target="slides/slide5.xml"/><Relationship Id="rId32" Type="http://schemas.openxmlformats.org/officeDocument/2006/relationships/font" Target="fonts/Nunito-bold.fntdata"/><Relationship Id="rId13" Type="http://schemas.openxmlformats.org/officeDocument/2006/relationships/slide" Target="slides/slide8.xml"/><Relationship Id="rId35" Type="http://schemas.openxmlformats.org/officeDocument/2006/relationships/font" Target="fonts/MavenPro-regular.fntdata"/><Relationship Id="rId12" Type="http://schemas.openxmlformats.org/officeDocument/2006/relationships/slide" Target="slides/slide7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-regular.fntdata"/><Relationship Id="rId14" Type="http://schemas.openxmlformats.org/officeDocument/2006/relationships/slide" Target="slides/slide9.xml"/><Relationship Id="rId36" Type="http://schemas.openxmlformats.org/officeDocument/2006/relationships/font" Target="fonts/MavenPro-bold.fntdata"/><Relationship Id="rId17" Type="http://schemas.openxmlformats.org/officeDocument/2006/relationships/slide" Target="slides/slide12.xml"/><Relationship Id="rId39" Type="http://schemas.openxmlformats.org/officeDocument/2006/relationships/font" Target="fonts/RobotoMono-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e71c50c07c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e71c50c07c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e71c50c07c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e71c50c07c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e71c50c07c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e71c50c07c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e71c50c07c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e71c50c07c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e71c50c07c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e71c50c07c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e71c50c07c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e71c50c07c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e71c50c07c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e71c50c07c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e71c50c07c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e71c50c07c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e71c50c07c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e71c50c07c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e71c50c07c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e71c50c07c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e71c50c07c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e71c50c07c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e71c50c07c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e71c50c07c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e71c50c07c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e71c50c07c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e71c50c07c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e71c50c07c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e71c50c07c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e71c50c07c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e71c50c07c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e71c50c07c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e71c50c07c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e71c50c07c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e71c50c07c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e71c50c07c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e71c50c07c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e71c50c07c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e71c50c07c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e71c50c07c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e71c50c07c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e71c50c07c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e71c50c07c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e71c50c07c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e71c50c07c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e71c50c07c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e71c50c07c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e71c50c07c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ithub.com/kimieta/Python-Data-Analysis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4" name="Google Shape;144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5" name="Google Shape;14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Google Shape;149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50" name="Google Shape;15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" name="Google Shape;155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6" name="Google Shape;156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" name="Google Shape;160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1" name="Google Shape;161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4" name="Google Shape;164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5" name="Google Shape;165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" name="Google Shape;170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1" name="Google Shape;171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" name="Google Shape;175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6" name="Google Shape;176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" name="Google Shape;179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80" name="Google Shape;180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" name="Google Shape;185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6" name="Google Shape;186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" name="Google Shape;190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1" name="Google Shape;191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" name="Google Shape;195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6" name="Google Shape;196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" name="Google Shape;199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0" name="Google Shape;200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Google Shape;204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5" name="Google Shape;205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" name="Google Shape;209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10" name="Google Shape;210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6" name="Google Shape;216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1" name="Google Shape;221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5" name="Google Shape;225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30" name="Google Shape;230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5" name="Google Shape;235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6" name="Google Shape;236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0" name="Google Shape;240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1" name="Google Shape;241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4" name="Google Shape;244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5" name="Google Shape;245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0" name="Google Shape;250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1" name="Google Shape;251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5" name="Google Shape;255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6" name="Google Shape;256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" name="Google Shape;260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1" name="Google Shape;261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Google Shape;264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5" name="Google Shape;265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9" name="Google Shape;269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1" name="Google Shape;271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1" name="Google Shape;91;p4"/>
          <p:cNvSpPr txBox="1"/>
          <p:nvPr/>
        </p:nvSpPr>
        <p:spPr>
          <a:xfrm>
            <a:off x="4526038" y="4736975"/>
            <a:ext cx="813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 source code: </a:t>
            </a:r>
            <a:r>
              <a:rPr lang="en-GB" sz="11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2"/>
              </a:rPr>
              <a:t>https://github.com/kimieta/Python-Data-Analysis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4" name="Google Shape;94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2" name="Google Shape;102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8" name="Google Shape;108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2" name="Google Shape;112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5" name="Google Shape;115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" name="Google Shape;119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20" name="Google Shape;120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" name="Google Shape;123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6" name="Google Shape;126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0" name="Google Shape;130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4" name="Google Shape;134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5" name="Google Shape;135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8" name="Google Shape;138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1" name="Google Shape;141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cikit-learn.org/1.5/auto_examples/datasets/plot_iris_dataset.html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Analysis 2</a:t>
            </a:r>
            <a:r>
              <a:rPr lang="en-GB"/>
              <a:t> (python)</a:t>
            </a:r>
            <a:endParaRPr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Maven Pro"/>
                <a:ea typeface="Maven Pro"/>
                <a:cs typeface="Maven Pro"/>
                <a:sym typeface="Maven Pro"/>
              </a:rPr>
              <a:t>Data Wrangling and Data Aggregation</a:t>
            </a:r>
            <a:endParaRPr b="1" sz="36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Maven Pro"/>
                <a:ea typeface="Maven Pro"/>
                <a:cs typeface="Maven Pro"/>
                <a:sym typeface="Maven Pro"/>
              </a:rPr>
              <a:t>For any questions reach out to: kim.ta@barclays.com</a:t>
            </a:r>
            <a:endParaRPr sz="36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Reshaping the data</a:t>
            </a:r>
            <a:endParaRPr/>
          </a:p>
        </p:txBody>
      </p:sp>
      <p:sp>
        <p:nvSpPr>
          <p:cNvPr id="339" name="Google Shape;339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Rearranging the </a:t>
            </a:r>
            <a:r>
              <a:rPr lang="en-GB"/>
              <a:t>data</a:t>
            </a:r>
            <a:r>
              <a:rPr lang="en-GB"/>
              <a:t> without altering the content of the dataset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Piv</a:t>
            </a:r>
            <a:r>
              <a:rPr b="1" lang="en-GB"/>
              <a:t>oting Data: </a:t>
            </a:r>
            <a:r>
              <a:rPr lang="en-GB"/>
              <a:t>reshaping data where you turn unique values from one column into multiple columns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Melting Data: </a:t>
            </a:r>
            <a:r>
              <a:rPr lang="en-GB"/>
              <a:t>melt function is used to unpivot columns while keeping a column as the identifier variable.  It enables us to reshape and elongate the data frames in a user-defined manner. It organizes the data values in a long data frame format.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Transposing Data: </a:t>
            </a:r>
            <a:r>
              <a:rPr lang="en-GB"/>
              <a:t>To switch rows and columns.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Pivoting data</a:t>
            </a:r>
            <a:endParaRPr/>
          </a:p>
        </p:txBody>
      </p:sp>
      <p:sp>
        <p:nvSpPr>
          <p:cNvPr id="345" name="Google Shape;345;p23"/>
          <p:cNvSpPr txBox="1"/>
          <p:nvPr>
            <p:ph idx="1" type="body"/>
          </p:nvPr>
        </p:nvSpPr>
        <p:spPr>
          <a:xfrm>
            <a:off x="1303800" y="1227750"/>
            <a:ext cx="7030500" cy="13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use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pivot_table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calculate the mean values of the different features for each species. The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values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parameter specifies the columns to aggregate,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index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specifies the columns to group by, and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aggfunc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specifies the aggregation function (in this case,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mean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998325"/>
            <a:ext cx="7272899" cy="288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3"/>
          <p:cNvSpPr txBox="1"/>
          <p:nvPr/>
        </p:nvSpPr>
        <p:spPr>
          <a:xfrm>
            <a:off x="6679325" y="3329875"/>
            <a:ext cx="1775400" cy="132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/>
              <a:t>This pivot operation summarizes the Iris dataset by showing the average measurements of each feature for each species.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Melting data</a:t>
            </a:r>
            <a:endParaRPr/>
          </a:p>
        </p:txBody>
      </p:sp>
      <p:sp>
        <p:nvSpPr>
          <p:cNvPr id="353" name="Google Shape;353;p24"/>
          <p:cNvSpPr txBox="1"/>
          <p:nvPr>
            <p:ph idx="1" type="body"/>
          </p:nvPr>
        </p:nvSpPr>
        <p:spPr>
          <a:xfrm>
            <a:off x="1303800" y="10690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id_vars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parameter specifies the column(s) to keep fixed (in this case, 'species'), the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value_vars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parameter specifies the columns to melt (the measurement columns),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var_name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specifies the name of the new column that will hold the names of the melted columns, and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value_name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specifies the name of the new column that will hold the values.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40C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563" y="1978850"/>
            <a:ext cx="6539574" cy="372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4"/>
          <p:cNvSpPr txBox="1"/>
          <p:nvPr/>
        </p:nvSpPr>
        <p:spPr>
          <a:xfrm>
            <a:off x="4744425" y="3473350"/>
            <a:ext cx="3000000" cy="132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/>
              <a:t>This melt operation reshapes the Iris dataset from a wide format, where each feature has its own column, to a long format, where all the measurements are combined into a single column. This can be useful for various types of data analysis and visualization.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Transpose</a:t>
            </a:r>
            <a:r>
              <a:rPr lang="en-GB"/>
              <a:t> data</a:t>
            </a:r>
            <a:endParaRPr/>
          </a:p>
        </p:txBody>
      </p:sp>
      <p:sp>
        <p:nvSpPr>
          <p:cNvPr id="361" name="Google Shape;361;p25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Transposing a DataFrame can be helpful when you need to view data differently, but keep in mind that for datasets like Iris, where data is in a tabular format, transposing may not always be meaningful or practical.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2" name="Google Shape;3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875" y="2231150"/>
            <a:ext cx="7137500" cy="26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by and Aggregation</a:t>
            </a:r>
            <a:endParaRPr/>
          </a:p>
        </p:txBody>
      </p:sp>
      <p:sp>
        <p:nvSpPr>
          <p:cNvPr id="368" name="Google Shape;368;p26"/>
          <p:cNvSpPr txBox="1"/>
          <p:nvPr>
            <p:ph idx="1" type="body"/>
          </p:nvPr>
        </p:nvSpPr>
        <p:spPr>
          <a:xfrm>
            <a:off x="1303800" y="1359775"/>
            <a:ext cx="7030500" cy="31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GROUP BY clause divides a table into sets. This clause is most often combined with aggregate functions that produce summary values for each of those sets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Using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groupby()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/>
              <a:t>and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agg()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Aggregations </a:t>
            </a:r>
            <a:r>
              <a:rPr lang="en-GB" sz="105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sum(), mean(), median(), min(), and max()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Using one value to describe multiple data points, aggregation can be used to get a summary of columns in our dataset.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by and Aggregation</a:t>
            </a:r>
            <a:endParaRPr/>
          </a:p>
        </p:txBody>
      </p:sp>
      <p:sp>
        <p:nvSpPr>
          <p:cNvPr id="374" name="Google Shape;374;p27"/>
          <p:cNvSpPr txBox="1"/>
          <p:nvPr>
            <p:ph idx="1" type="body"/>
          </p:nvPr>
        </p:nvSpPr>
        <p:spPr>
          <a:xfrm>
            <a:off x="1303800" y="1191900"/>
            <a:ext cx="7030500" cy="7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use the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groupby()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 to group the data by the 'species' column. Then, we use the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agg()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 to apply aggregate functions to each group. In this case, we calculate the mean and standard deviation for each feature.</a:t>
            </a:r>
            <a:endParaRPr/>
          </a:p>
        </p:txBody>
      </p:sp>
      <p:pic>
        <p:nvPicPr>
          <p:cNvPr id="375" name="Google Shape;3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900" y="1936323"/>
            <a:ext cx="6659949" cy="315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Additional Aggregations</a:t>
            </a:r>
            <a:endParaRPr/>
          </a:p>
        </p:txBody>
      </p:sp>
      <p:sp>
        <p:nvSpPr>
          <p:cNvPr id="381" name="Google Shape;381;p28"/>
          <p:cNvSpPr txBox="1"/>
          <p:nvPr>
            <p:ph idx="1" type="body"/>
          </p:nvPr>
        </p:nvSpPr>
        <p:spPr>
          <a:xfrm>
            <a:off x="1303800" y="1227250"/>
            <a:ext cx="70305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 other statistics such as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min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median</a:t>
            </a:r>
            <a:endParaRPr/>
          </a:p>
        </p:txBody>
      </p:sp>
      <p:pic>
        <p:nvPicPr>
          <p:cNvPr id="382" name="Google Shape;382;p28"/>
          <p:cNvPicPr preferRelativeResize="0"/>
          <p:nvPr/>
        </p:nvPicPr>
        <p:blipFill rotWithShape="1">
          <a:blip r:embed="rId3">
            <a:alphaModFix/>
          </a:blip>
          <a:srcRect b="6489" l="0" r="0" t="0"/>
          <a:stretch/>
        </p:blipFill>
        <p:spPr>
          <a:xfrm>
            <a:off x="1400850" y="1523975"/>
            <a:ext cx="6836404" cy="338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Sampling</a:t>
            </a:r>
            <a:endParaRPr/>
          </a:p>
        </p:txBody>
      </p:sp>
      <p:sp>
        <p:nvSpPr>
          <p:cNvPr id="388" name="Google Shape;388;p29"/>
          <p:cNvSpPr txBox="1"/>
          <p:nvPr>
            <p:ph idx="1" type="body"/>
          </p:nvPr>
        </p:nvSpPr>
        <p:spPr>
          <a:xfrm>
            <a:off x="1210375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use the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sample()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method to randomly sample rows from the DataFrame. The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frac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parameter specifies the fraction of rows to return in the random sample, and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random_state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ensures reproducibility of the sample.</a:t>
            </a:r>
            <a:endParaRPr/>
          </a:p>
        </p:txBody>
      </p:sp>
      <p:pic>
        <p:nvPicPr>
          <p:cNvPr id="389" name="Google Shape;389;p29"/>
          <p:cNvPicPr preferRelativeResize="0"/>
          <p:nvPr/>
        </p:nvPicPr>
        <p:blipFill rotWithShape="1">
          <a:blip r:embed="rId3">
            <a:alphaModFix/>
          </a:blip>
          <a:srcRect b="13584" l="0" r="0" t="0"/>
          <a:stretch/>
        </p:blipFill>
        <p:spPr>
          <a:xfrm>
            <a:off x="1262100" y="1869700"/>
            <a:ext cx="7235999" cy="31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a fixed number of rows</a:t>
            </a:r>
            <a:endParaRPr/>
          </a:p>
        </p:txBody>
      </p:sp>
      <p:sp>
        <p:nvSpPr>
          <p:cNvPr id="395" name="Google Shape;395;p30"/>
          <p:cNvSpPr txBox="1"/>
          <p:nvPr>
            <p:ph idx="1" type="body"/>
          </p:nvPr>
        </p:nvSpPr>
        <p:spPr>
          <a:xfrm>
            <a:off x="1303800" y="12436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Alternatively, we can specify the number of rows to sample using the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parameter.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sampling is a powerful tool for creating subsets of data for analysis, testing, or training models. The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random_state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parameter ensures that the sampling is reproducible.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" name="Google Shape;3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050" y="2114425"/>
            <a:ext cx="7098725" cy="269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Joins</a:t>
            </a:r>
            <a:endParaRPr/>
          </a:p>
        </p:txBody>
      </p:sp>
      <p:sp>
        <p:nvSpPr>
          <p:cNvPr id="402" name="Google Shape;402;p31"/>
          <p:cNvSpPr txBox="1"/>
          <p:nvPr>
            <p:ph idx="1" type="body"/>
          </p:nvPr>
        </p:nvSpPr>
        <p:spPr>
          <a:xfrm>
            <a:off x="1303800" y="14451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JOIN clause is used to combine rows from two or more tables, based on a related column between them.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will be using the Pandas library in Python to perform: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Inner Join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Outer Join (left, right, full)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450575"/>
            <a:ext cx="7030500" cy="30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Set-up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Filtering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By a single condition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By multiple conditions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Using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isin()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Using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between()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Reshaping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sz="1300"/>
              <a:t>Pivoting Data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Melting Data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Transposing Data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Group by and Aggregation</a:t>
            </a:r>
            <a:endParaRPr sz="1050">
              <a:solidFill>
                <a:srgbClr val="18803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Random sampling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Joins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9" name="Google Shape;4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545" y="0"/>
            <a:ext cx="650291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Inner Join</a:t>
            </a:r>
            <a:endParaRPr/>
          </a:p>
        </p:txBody>
      </p:sp>
      <p:pic>
        <p:nvPicPr>
          <p:cNvPr id="415" name="Google Shape;4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875" y="2046413"/>
            <a:ext cx="8201025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3"/>
          <p:cNvPicPr preferRelativeResize="0"/>
          <p:nvPr/>
        </p:nvPicPr>
        <p:blipFill rotWithShape="1">
          <a:blip r:embed="rId4">
            <a:alphaModFix/>
          </a:blip>
          <a:srcRect b="74161" l="0" r="48691" t="1807"/>
          <a:stretch/>
        </p:blipFill>
        <p:spPr>
          <a:xfrm>
            <a:off x="4173275" y="425325"/>
            <a:ext cx="4691626" cy="123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3225" y="2252900"/>
            <a:ext cx="3096625" cy="2222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8" name="Google Shape;418;p33"/>
          <p:cNvSpPr/>
          <p:nvPr/>
        </p:nvSpPr>
        <p:spPr>
          <a:xfrm>
            <a:off x="6562375" y="2941663"/>
            <a:ext cx="207000" cy="638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9" name="Google Shape;419;p33"/>
          <p:cNvSpPr/>
          <p:nvPr/>
        </p:nvSpPr>
        <p:spPr>
          <a:xfrm>
            <a:off x="6562375" y="3670500"/>
            <a:ext cx="207000" cy="638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0" name="Google Shape;420;p33"/>
          <p:cNvSpPr/>
          <p:nvPr/>
        </p:nvSpPr>
        <p:spPr>
          <a:xfrm>
            <a:off x="1534325" y="2857592"/>
            <a:ext cx="207000" cy="1532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Left Outer Join</a:t>
            </a:r>
            <a:endParaRPr/>
          </a:p>
        </p:txBody>
      </p:sp>
      <p:sp>
        <p:nvSpPr>
          <p:cNvPr id="426" name="Google Shape;426;p3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88" y="1913050"/>
            <a:ext cx="8239125" cy="26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34"/>
          <p:cNvPicPr preferRelativeResize="0"/>
          <p:nvPr/>
        </p:nvPicPr>
        <p:blipFill rotWithShape="1">
          <a:blip r:embed="rId4">
            <a:alphaModFix/>
          </a:blip>
          <a:srcRect b="24291" l="0" r="48691" t="51677"/>
          <a:stretch/>
        </p:blipFill>
        <p:spPr>
          <a:xfrm>
            <a:off x="4173275" y="425325"/>
            <a:ext cx="4691626" cy="123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4825" y="2292913"/>
            <a:ext cx="2800350" cy="200977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0" name="Google Shape;430;p34"/>
          <p:cNvSpPr/>
          <p:nvPr/>
        </p:nvSpPr>
        <p:spPr>
          <a:xfrm>
            <a:off x="1246100" y="2731977"/>
            <a:ext cx="207000" cy="1799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1" name="Google Shape;431;p34"/>
          <p:cNvSpPr/>
          <p:nvPr/>
        </p:nvSpPr>
        <p:spPr>
          <a:xfrm>
            <a:off x="6630675" y="2808926"/>
            <a:ext cx="207000" cy="679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2" name="Google Shape;432;p34"/>
          <p:cNvSpPr/>
          <p:nvPr/>
        </p:nvSpPr>
        <p:spPr>
          <a:xfrm>
            <a:off x="6630675" y="3623500"/>
            <a:ext cx="207000" cy="53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3" name="Google Shape;433;p34"/>
          <p:cNvSpPr/>
          <p:nvPr/>
        </p:nvSpPr>
        <p:spPr>
          <a:xfrm>
            <a:off x="4127225" y="2808925"/>
            <a:ext cx="972000" cy="25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Right Outer Join</a:t>
            </a:r>
            <a:endParaRPr/>
          </a:p>
        </p:txBody>
      </p:sp>
      <p:sp>
        <p:nvSpPr>
          <p:cNvPr id="439" name="Google Shape;439;p3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40" name="Google Shape;4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50" y="1655013"/>
            <a:ext cx="8220075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5"/>
          <p:cNvPicPr preferRelativeResize="0"/>
          <p:nvPr/>
        </p:nvPicPr>
        <p:blipFill rotWithShape="1">
          <a:blip r:embed="rId4">
            <a:alphaModFix/>
          </a:blip>
          <a:srcRect b="1809" l="872" r="47819" t="74158"/>
          <a:stretch/>
        </p:blipFill>
        <p:spPr>
          <a:xfrm>
            <a:off x="4173275" y="425325"/>
            <a:ext cx="4691626" cy="123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4825" y="2292913"/>
            <a:ext cx="2800350" cy="200977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43" name="Google Shape;443;p35"/>
          <p:cNvSpPr/>
          <p:nvPr/>
        </p:nvSpPr>
        <p:spPr>
          <a:xfrm>
            <a:off x="6652850" y="3585000"/>
            <a:ext cx="207000" cy="727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4" name="Google Shape;444;p35"/>
          <p:cNvSpPr/>
          <p:nvPr/>
        </p:nvSpPr>
        <p:spPr>
          <a:xfrm>
            <a:off x="1351375" y="2510523"/>
            <a:ext cx="207000" cy="1802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5" name="Google Shape;445;p35"/>
          <p:cNvSpPr/>
          <p:nvPr/>
        </p:nvSpPr>
        <p:spPr>
          <a:xfrm>
            <a:off x="2405350" y="3963575"/>
            <a:ext cx="1725600" cy="24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Full Outer Join</a:t>
            </a:r>
            <a:endParaRPr/>
          </a:p>
        </p:txBody>
      </p:sp>
      <p:sp>
        <p:nvSpPr>
          <p:cNvPr id="451" name="Google Shape;451;p3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52" name="Google Shape;45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75" y="1597875"/>
            <a:ext cx="8201025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36"/>
          <p:cNvPicPr preferRelativeResize="0"/>
          <p:nvPr/>
        </p:nvPicPr>
        <p:blipFill rotWithShape="1">
          <a:blip r:embed="rId4">
            <a:alphaModFix/>
          </a:blip>
          <a:srcRect b="47549" l="0" r="48691" t="24859"/>
          <a:stretch/>
        </p:blipFill>
        <p:spPr>
          <a:xfrm>
            <a:off x="4173275" y="209425"/>
            <a:ext cx="4691626" cy="14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4825" y="2292913"/>
            <a:ext cx="2800350" cy="200977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55" name="Google Shape;455;p36"/>
          <p:cNvSpPr/>
          <p:nvPr/>
        </p:nvSpPr>
        <p:spPr>
          <a:xfrm>
            <a:off x="6630675" y="2808926"/>
            <a:ext cx="207000" cy="679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6" name="Google Shape;456;p36"/>
          <p:cNvSpPr/>
          <p:nvPr/>
        </p:nvSpPr>
        <p:spPr>
          <a:xfrm>
            <a:off x="6630675" y="3579176"/>
            <a:ext cx="207000" cy="679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7" name="Google Shape;457;p36"/>
          <p:cNvSpPr/>
          <p:nvPr/>
        </p:nvSpPr>
        <p:spPr>
          <a:xfrm>
            <a:off x="1355950" y="2485573"/>
            <a:ext cx="207000" cy="2046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8" name="Google Shape;458;p36"/>
          <p:cNvSpPr/>
          <p:nvPr/>
        </p:nvSpPr>
        <p:spPr>
          <a:xfrm>
            <a:off x="4220525" y="2485575"/>
            <a:ext cx="1041300" cy="270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9" name="Google Shape;459;p36"/>
          <p:cNvSpPr/>
          <p:nvPr/>
        </p:nvSpPr>
        <p:spPr>
          <a:xfrm>
            <a:off x="2399775" y="4182175"/>
            <a:ext cx="1709100" cy="270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66" name="Google Shape;4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596" y="0"/>
            <a:ext cx="792080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37"/>
          <p:cNvPicPr preferRelativeResize="0"/>
          <p:nvPr/>
        </p:nvPicPr>
        <p:blipFill rotWithShape="1">
          <a:blip r:embed="rId4">
            <a:alphaModFix/>
          </a:blip>
          <a:srcRect b="3956" l="0" r="0" t="0"/>
          <a:stretch/>
        </p:blipFill>
        <p:spPr>
          <a:xfrm>
            <a:off x="4686325" y="1894000"/>
            <a:ext cx="4189200" cy="123202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68" name="Google Shape;468;p37"/>
          <p:cNvSpPr/>
          <p:nvPr/>
        </p:nvSpPr>
        <p:spPr>
          <a:xfrm>
            <a:off x="721400" y="721847"/>
            <a:ext cx="3520500" cy="1037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9" name="Google Shape;469;p37"/>
          <p:cNvSpPr/>
          <p:nvPr/>
        </p:nvSpPr>
        <p:spPr>
          <a:xfrm>
            <a:off x="1198950" y="4177625"/>
            <a:ext cx="3109500" cy="862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Set-up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834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Import the necessary libraries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Load your data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will be looking at the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iris dataset.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2283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data sets consists of 3 different types of irises’ (Setosa, Versicolour, and Virginica) petal and sepal length, stored in a 150x4 numpy.ndarray</a:t>
            </a:r>
            <a:endParaRPr sz="1000">
              <a:solidFill>
                <a:srgbClr val="22283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2283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rows being the samples and the columns being: Sepal Length, Sepal Width, Petal Length and Petal Width.</a:t>
            </a:r>
            <a:endParaRPr sz="1000">
              <a:solidFill>
                <a:srgbClr val="22283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3701" y="334175"/>
            <a:ext cx="4101274" cy="24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Filtering the data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Filtering data means selecting rows based on certain conditions. Here we will look at filtering by: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 single condition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multiple conditions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Using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isin()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Using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between()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Filter by a single condition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 rotWithShape="1">
          <a:blip r:embed="rId3">
            <a:alphaModFix/>
          </a:blip>
          <a:srcRect b="28186" l="0" r="0" t="0"/>
          <a:stretch/>
        </p:blipFill>
        <p:spPr>
          <a:xfrm>
            <a:off x="1262200" y="1245400"/>
            <a:ext cx="7113688" cy="3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Filter by multiple conditions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222525"/>
            <a:ext cx="7418258" cy="33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Filter using ‘isin()‘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650" y="1249450"/>
            <a:ext cx="7527525" cy="35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Filter using ‘between()‘</a:t>
            </a:r>
            <a:endParaRPr/>
          </a:p>
        </p:txBody>
      </p:sp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228725"/>
            <a:ext cx="7212801" cy="36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Categorising fields</a:t>
            </a:r>
            <a:endParaRPr/>
          </a:p>
        </p:txBody>
      </p:sp>
      <p:sp>
        <p:nvSpPr>
          <p:cNvPr id="332" name="Google Shape;332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21"/>
          <p:cNvPicPr preferRelativeResize="0"/>
          <p:nvPr/>
        </p:nvPicPr>
        <p:blipFill rotWithShape="1">
          <a:blip r:embed="rId3">
            <a:alphaModFix/>
          </a:blip>
          <a:srcRect b="27330" l="0" r="0" t="0"/>
          <a:stretch/>
        </p:blipFill>
        <p:spPr>
          <a:xfrm>
            <a:off x="1303800" y="1174700"/>
            <a:ext cx="7672950" cy="37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