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3C07-F9AB-4169-9BC5-D221FFD1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D125F-F287-4DC9-92A4-DD825475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902F3-99F7-48F8-BC8B-1DA9B2EB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0307-B2DF-46BE-8192-C5DF95F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CE3E-C8BE-4934-A612-609F13EE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5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9B3E-13BC-4ABE-A1A7-E0B53BD9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D316A-6C5B-4D02-8AFC-E1D58C36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F7A5C-7B68-47A0-B577-06A66404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318E-7AC0-40DD-9FE3-CD21DFF1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ABD48-8013-4BEC-BB36-EB433777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44441-453E-4198-9C44-14C80EE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C7271-D196-40E5-B774-7CA71C8D0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76ADC-2555-4C92-86FB-E0185FBE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DA287-C86E-4FAF-AD10-AB0A9353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4C22C-00EF-411B-829B-48D7C5D0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1365-0855-459D-A3AF-22A49B8C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5F9E-6E05-4E6C-B5DE-9B4BC4BE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E54F7-8084-4D19-94D6-E90D8740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7F89-B414-4686-8BE9-FF4FAE37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8AFC4-B862-4DF6-A5D9-27438C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E40C-D281-41AE-9D31-FC7A6B12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43FB3-33B2-4806-B8C6-4F49D0E0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AEF5B-1E4E-4F57-9B49-0140A8CA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A8385-2190-4640-85A5-A7DD3BF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B614D-E785-47B1-A361-0401EFA3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3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411DC-9A6C-4AA5-BDCC-5B9DF28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8D9C3-9357-457C-B8FF-1628F1EB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7B6EA-2079-43AA-B411-763EEB9F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900E-EF13-4157-8E05-5FC8BEE2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2748-E2B6-4071-B3B9-816B5D93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F9AEDC-5604-4853-B304-432CE91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0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A31CA-8AC0-411A-8CC6-222CE93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80551-D38B-4420-A6D6-3F01C95C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92111-CA6B-4AF1-94D0-8C2924AD1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7A792-8676-4DAC-BA8D-07D851D0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3D824-E7C3-4D41-96FC-E5CE7CF7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BEEE09-830B-4C78-8FF1-6CCB6323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3F30A7-5CE9-454E-87E5-9DA494D3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9ABB4-0B0E-45ED-9459-DE943C0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F21D-9EBC-44D4-8CE8-88C01CF3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B57237-C1EB-4754-8850-3C1C981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F2900B-735A-46D1-B0D4-75E15028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B87A4-B85D-4022-9641-DC90EA20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A8BA8-1888-439C-B0DE-04A845D1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A0CED-7380-43D2-A9A0-0A942ADC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B95BD-DABB-4018-9190-BDFB2E2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73967-CBFA-42D5-BE58-FAD4B362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9112B-64A4-4CBE-83DA-6A691339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16C08E-26C1-4B64-815D-02EBB6B0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DE8CC-EE12-488E-B077-FCC78219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CFA30-40C6-43FC-A047-1A765DEF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FE5A81-1858-471D-858E-1AEEA42A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3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9051-06F8-4C75-9CD3-C2F9FB13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C223B-DFB4-430F-9EFC-4E4FF3057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077F-A55C-4E16-9753-8F780F6C6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A5608-7CBC-4809-9622-FC72F9D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141F9-5A46-46F1-A1C6-34450041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6EBE4-76F5-47BE-8390-ED2868D6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1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94F44-28A3-4F29-9C84-7FF983AA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DFC6D-C915-4D40-BE0B-83DA89A4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97B48-4918-45F4-8127-C356A7AAD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BDC1-44BD-4276-945D-3AA4F0AEA524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9D915-F879-4B2D-BDEA-195F2C88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DE496-F2E6-41CE-9635-0BB7DA71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B9FB-31AA-46B2-98C4-C1AB14948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ko-KR" altLang="en-US" dirty="0"/>
              <a:t>가계부 어플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기획의도 </a:t>
            </a:r>
            <a:r>
              <a:rPr lang="en-US" altLang="ko-KR" dirty="0"/>
              <a:t>: </a:t>
            </a:r>
            <a:r>
              <a:rPr lang="ko-KR" altLang="en-US" dirty="0"/>
              <a:t>가계부 어플 만들기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기능요약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디자인 및 구동기능 나열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필요 </a:t>
            </a:r>
            <a:r>
              <a:rPr lang="en-US" altLang="ko-KR" dirty="0"/>
              <a:t>methods </a:t>
            </a:r>
            <a:r>
              <a:rPr lang="ko-KR" altLang="en-US" dirty="0"/>
              <a:t>사전 구상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작업순서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알고리즘 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기획의도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162560" y="1259840"/>
            <a:ext cx="1182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6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D629-4F87-41B9-B62C-3378505F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1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기능 구상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9C871-7739-4442-A86C-BECCDAE82C91}"/>
              </a:ext>
            </a:extLst>
          </p:cNvPr>
          <p:cNvSpPr txBox="1"/>
          <p:nvPr/>
        </p:nvSpPr>
        <p:spPr>
          <a:xfrm>
            <a:off x="91440" y="1270502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기능구상 브레인 </a:t>
            </a:r>
            <a:r>
              <a:rPr lang="ko-KR" altLang="en-US" dirty="0" err="1"/>
              <a:t>스토밍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8C33B-16FD-45A4-865C-EAC848C56EB7}"/>
              </a:ext>
            </a:extLst>
          </p:cNvPr>
          <p:cNvSpPr txBox="1"/>
          <p:nvPr/>
        </p:nvSpPr>
        <p:spPr>
          <a:xfrm>
            <a:off x="7548880" y="1264416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대쉬보드</a:t>
            </a:r>
            <a:r>
              <a:rPr lang="ko-KR" altLang="en-US" dirty="0"/>
              <a:t> 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154BB-307F-456B-918B-FE92F83EB938}"/>
              </a:ext>
            </a:extLst>
          </p:cNvPr>
          <p:cNvSpPr txBox="1"/>
          <p:nvPr/>
        </p:nvSpPr>
        <p:spPr>
          <a:xfrm>
            <a:off x="91440" y="1891546"/>
            <a:ext cx="4364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반응형으로 만들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상단이랑 오른쪽에 </a:t>
            </a:r>
            <a:r>
              <a:rPr lang="ko-KR" altLang="en-US" dirty="0" err="1"/>
              <a:t>네비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중앙 </a:t>
            </a:r>
            <a:r>
              <a:rPr lang="ko-KR" altLang="en-US" dirty="0" err="1"/>
              <a:t>대쉬보드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뷰티파이</a:t>
            </a:r>
            <a:r>
              <a:rPr lang="ko-KR" altLang="en-US" dirty="0"/>
              <a:t> 적극 </a:t>
            </a:r>
            <a:r>
              <a:rPr lang="ko-KR" altLang="en-US" dirty="0" err="1"/>
              <a:t>활용할것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테마를 사전에 많이 </a:t>
            </a:r>
            <a:r>
              <a:rPr lang="ko-KR" altLang="en-US" dirty="0" err="1"/>
              <a:t>볼것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네비</a:t>
            </a:r>
            <a:r>
              <a:rPr lang="ko-KR" altLang="en-US" dirty="0"/>
              <a:t> 상단 </a:t>
            </a:r>
            <a:r>
              <a:rPr lang="en-US" altLang="ko-KR" dirty="0"/>
              <a:t>: </a:t>
            </a:r>
            <a:r>
              <a:rPr lang="ko-KR" altLang="en-US" dirty="0"/>
              <a:t>지출입력 </a:t>
            </a:r>
            <a:r>
              <a:rPr lang="en-US" altLang="ko-KR" dirty="0"/>
              <a:t>/ </a:t>
            </a:r>
            <a:r>
              <a:rPr lang="ko-KR" altLang="en-US" dirty="0"/>
              <a:t>수입 입력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즐겨찾기 메뉴</a:t>
            </a:r>
            <a:r>
              <a:rPr lang="en-US" altLang="ko-KR" dirty="0"/>
              <a:t>(</a:t>
            </a:r>
            <a:r>
              <a:rPr lang="ko-KR" altLang="en-US" dirty="0"/>
              <a:t>간편 입력을 위한 자주작성 메뉴들</a:t>
            </a:r>
            <a:r>
              <a:rPr lang="en-US" altLang="ko-KR" dirty="0"/>
              <a:t>…)+</a:t>
            </a:r>
            <a:r>
              <a:rPr lang="ko-KR" altLang="en-US" dirty="0"/>
              <a:t>시작메뉴 참고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지출 엑셀 업로드 기능 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함께 쓰는 사용자관리</a:t>
            </a:r>
            <a:r>
              <a:rPr lang="en-US" altLang="ko-KR" dirty="0"/>
              <a:t>(?)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함께 쓰는 사용자입력 내용 </a:t>
            </a:r>
            <a:r>
              <a:rPr lang="en-US" altLang="ko-KR" dirty="0"/>
              <a:t>: </a:t>
            </a:r>
            <a:r>
              <a:rPr lang="ko-KR" altLang="en-US" dirty="0" err="1"/>
              <a:t>알람처리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5BE29-0AFE-4750-9551-A5C8AF85B478}"/>
              </a:ext>
            </a:extLst>
          </p:cNvPr>
          <p:cNvSpPr txBox="1"/>
          <p:nvPr/>
        </p:nvSpPr>
        <p:spPr>
          <a:xfrm>
            <a:off x="7548880" y="1891546"/>
            <a:ext cx="4364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지출 그래프</a:t>
            </a:r>
            <a:r>
              <a:rPr lang="en-US" altLang="ko-KR" dirty="0"/>
              <a:t>(</a:t>
            </a:r>
            <a:r>
              <a:rPr lang="ko-KR" altLang="en-US" dirty="0"/>
              <a:t>기간별 얼마나 썼는지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지출 그래프</a:t>
            </a:r>
            <a:r>
              <a:rPr lang="en-US" altLang="ko-KR" dirty="0"/>
              <a:t>(</a:t>
            </a:r>
            <a:r>
              <a:rPr lang="ko-KR" altLang="en-US" dirty="0"/>
              <a:t>어느 카테고리에 썼는지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달력 형태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지출기록 검색 용이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사용자별 지출통계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사용자별 수입통계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00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(1)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176831-45DB-4EF2-958B-18D2F91C3FAF}"/>
              </a:ext>
            </a:extLst>
          </p:cNvPr>
          <p:cNvSpPr/>
          <p:nvPr/>
        </p:nvSpPr>
        <p:spPr>
          <a:xfrm>
            <a:off x="226423" y="1045029"/>
            <a:ext cx="11591108" cy="5442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111B050-2417-4A46-880C-B5FF2690D8D2}"/>
              </a:ext>
            </a:extLst>
          </p:cNvPr>
          <p:cNvSpPr/>
          <p:nvPr/>
        </p:nvSpPr>
        <p:spPr>
          <a:xfrm>
            <a:off x="441300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35AFA5-6A21-4EC4-8566-D59D8C5BF067}"/>
              </a:ext>
            </a:extLst>
          </p:cNvPr>
          <p:cNvSpPr/>
          <p:nvPr/>
        </p:nvSpPr>
        <p:spPr>
          <a:xfrm>
            <a:off x="3692978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4DA22F-DDA6-468B-855F-DFA16E6CF62D}"/>
              </a:ext>
            </a:extLst>
          </p:cNvPr>
          <p:cNvSpPr/>
          <p:nvPr/>
        </p:nvSpPr>
        <p:spPr>
          <a:xfrm>
            <a:off x="6944656" y="4603703"/>
            <a:ext cx="2857500" cy="18108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27821-B7FB-4B6E-92AA-D4D9E5BFBA85}"/>
              </a:ext>
            </a:extLst>
          </p:cNvPr>
          <p:cNvSpPr/>
          <p:nvPr/>
        </p:nvSpPr>
        <p:spPr>
          <a:xfrm>
            <a:off x="468357" y="1742915"/>
            <a:ext cx="1102566" cy="354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대쉬보드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9696D5C-E06D-4778-911F-C486C179C3B0}"/>
              </a:ext>
            </a:extLst>
          </p:cNvPr>
          <p:cNvGrpSpPr/>
          <p:nvPr/>
        </p:nvGrpSpPr>
        <p:grpSpPr>
          <a:xfrm>
            <a:off x="468357" y="2500785"/>
            <a:ext cx="2857500" cy="1810838"/>
            <a:chOff x="2232000" y="2256337"/>
            <a:chExt cx="2857500" cy="181083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E9D823-DBA1-4257-A4F1-D15CD05F1A8E}"/>
                </a:ext>
              </a:extLst>
            </p:cNvPr>
            <p:cNvSpPr/>
            <p:nvPr/>
          </p:nvSpPr>
          <p:spPr>
            <a:xfrm>
              <a:off x="2232000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08EBF63-330F-4D93-B8C8-E2F89A294661}"/>
                </a:ext>
              </a:extLst>
            </p:cNvPr>
            <p:cNvSpPr/>
            <p:nvPr/>
          </p:nvSpPr>
          <p:spPr>
            <a:xfrm>
              <a:off x="2418100" y="2613867"/>
              <a:ext cx="1433925" cy="143392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5" name="3D 모델 44" descr="Thumbs Up Emoji">
                <a:extLst>
                  <a:ext uri="{FF2B5EF4-FFF2-40B4-BE49-F238E27FC236}">
                    <a16:creationId xmlns:a16="http://schemas.microsoft.com/office/drawing/2014/main" id="{D6DA1B9B-7BE1-4CE6-9868-289E4DAA79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3570564"/>
                  </p:ext>
                </p:extLst>
              </p:nvPr>
            </p:nvGraphicFramePr>
            <p:xfrm>
              <a:off x="9227759" y="1531153"/>
              <a:ext cx="584702" cy="64128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84702" cy="641287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 ax="2093351" ay="1815809" az="116178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99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5" name="3D 모델 44" descr="Thumbs Up Emoji">
                <a:extLst>
                  <a:ext uri="{FF2B5EF4-FFF2-40B4-BE49-F238E27FC236}">
                    <a16:creationId xmlns:a16="http://schemas.microsoft.com/office/drawing/2014/main" id="{D6DA1B9B-7BE1-4CE6-9868-289E4DAA79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7759" y="1531153"/>
                <a:ext cx="584702" cy="641287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014559D9-CDD4-474C-98B2-879961817AFE}"/>
              </a:ext>
            </a:extLst>
          </p:cNvPr>
          <p:cNvGrpSpPr/>
          <p:nvPr/>
        </p:nvGrpSpPr>
        <p:grpSpPr>
          <a:xfrm>
            <a:off x="3690597" y="2475412"/>
            <a:ext cx="2857500" cy="1810838"/>
            <a:chOff x="5483678" y="2256337"/>
            <a:chExt cx="2857500" cy="181083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A984C4E-90A6-4522-A0C8-A59E7396532C}"/>
                </a:ext>
              </a:extLst>
            </p:cNvPr>
            <p:cNvSpPr/>
            <p:nvPr/>
          </p:nvSpPr>
          <p:spPr>
            <a:xfrm>
              <a:off x="5483678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00E9AB8-CD48-496D-8866-467A1D337B96}"/>
                </a:ext>
              </a:extLst>
            </p:cNvPr>
            <p:cNvGrpSpPr/>
            <p:nvPr/>
          </p:nvGrpSpPr>
          <p:grpSpPr>
            <a:xfrm>
              <a:off x="5747290" y="2639239"/>
              <a:ext cx="1790700" cy="1265677"/>
              <a:chOff x="5747290" y="2639239"/>
              <a:chExt cx="1790700" cy="1265677"/>
            </a:xfrm>
          </p:grpSpPr>
          <p:sp>
            <p:nvSpPr>
              <p:cNvPr id="43" name="1/2 액자 42">
                <a:extLst>
                  <a:ext uri="{FF2B5EF4-FFF2-40B4-BE49-F238E27FC236}">
                    <a16:creationId xmlns:a16="http://schemas.microsoft.com/office/drawing/2014/main" id="{7A3E3F61-DFBE-4618-93B1-6D35AC90FEC1}"/>
                  </a:ext>
                </a:extLst>
              </p:cNvPr>
              <p:cNvSpPr/>
              <p:nvPr/>
            </p:nvSpPr>
            <p:spPr>
              <a:xfrm rot="10800000" flipH="1">
                <a:off x="5747290" y="2639239"/>
                <a:ext cx="1790700" cy="1265677"/>
              </a:xfrm>
              <a:prstGeom prst="halfFrame">
                <a:avLst>
                  <a:gd name="adj1" fmla="val 1928"/>
                  <a:gd name="adj2" fmla="val 152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11561681-35BF-46B6-965A-C846E4F41EA7}"/>
                  </a:ext>
                </a:extLst>
              </p:cNvPr>
              <p:cNvSpPr/>
              <p:nvPr/>
            </p:nvSpPr>
            <p:spPr>
              <a:xfrm>
                <a:off x="5915026" y="2850356"/>
                <a:ext cx="45719" cy="1015644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ED101D2-73F1-40A9-8DD4-1B149A1E7F52}"/>
                  </a:ext>
                </a:extLst>
              </p:cNvPr>
              <p:cNvSpPr/>
              <p:nvPr/>
            </p:nvSpPr>
            <p:spPr>
              <a:xfrm>
                <a:off x="5983095" y="3748088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7DC476C4-F571-415D-A0CA-77E98B9BF8F5}"/>
                  </a:ext>
                </a:extLst>
              </p:cNvPr>
              <p:cNvSpPr/>
              <p:nvPr/>
            </p:nvSpPr>
            <p:spPr>
              <a:xfrm>
                <a:off x="6046947" y="3812381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04A85AB-2280-4238-805B-C21EE542D1B3}"/>
                  </a:ext>
                </a:extLst>
              </p:cNvPr>
              <p:cNvSpPr/>
              <p:nvPr/>
            </p:nvSpPr>
            <p:spPr>
              <a:xfrm>
                <a:off x="6109302" y="3714750"/>
                <a:ext cx="45719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41FC3EE-A09A-43B6-82E0-9B52DBEA21ED}"/>
                  </a:ext>
                </a:extLst>
              </p:cNvPr>
              <p:cNvSpPr/>
              <p:nvPr/>
            </p:nvSpPr>
            <p:spPr>
              <a:xfrm>
                <a:off x="6169979" y="371475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3992AF3F-FD04-42BB-9F7F-F31C83123B67}"/>
                  </a:ext>
                </a:extLst>
              </p:cNvPr>
              <p:cNvSpPr/>
              <p:nvPr/>
            </p:nvSpPr>
            <p:spPr>
              <a:xfrm>
                <a:off x="6242797" y="3812380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A2B919C3-0364-4A78-9DF2-0265BBDCE863}"/>
                  </a:ext>
                </a:extLst>
              </p:cNvPr>
              <p:cNvSpPr/>
              <p:nvPr/>
            </p:nvSpPr>
            <p:spPr>
              <a:xfrm>
                <a:off x="6302557" y="3747104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E37853DD-248B-4D8F-9693-C71F4624A743}"/>
                  </a:ext>
                </a:extLst>
              </p:cNvPr>
              <p:cNvSpPr/>
              <p:nvPr/>
            </p:nvSpPr>
            <p:spPr>
              <a:xfrm>
                <a:off x="6359267" y="3811397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1316717-7F3E-4FE1-A7AE-7FC0BA81207D}"/>
                  </a:ext>
                </a:extLst>
              </p:cNvPr>
              <p:cNvSpPr/>
              <p:nvPr/>
            </p:nvSpPr>
            <p:spPr>
              <a:xfrm>
                <a:off x="6419242" y="3713766"/>
                <a:ext cx="45719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D43F7A1-B544-4DC0-B804-C6429CC3E270}"/>
                  </a:ext>
                </a:extLst>
              </p:cNvPr>
              <p:cNvSpPr/>
              <p:nvPr/>
            </p:nvSpPr>
            <p:spPr>
              <a:xfrm>
                <a:off x="6477534" y="3713766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C5A86D1F-B41C-43AF-8CA5-4B87EEC7C62C}"/>
                  </a:ext>
                </a:extLst>
              </p:cNvPr>
              <p:cNvSpPr/>
              <p:nvPr/>
            </p:nvSpPr>
            <p:spPr>
              <a:xfrm>
                <a:off x="6547972" y="3811396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122DB7E-8AE8-4A01-889E-3CDFA13D3DA7}"/>
                  </a:ext>
                </a:extLst>
              </p:cNvPr>
              <p:cNvSpPr/>
              <p:nvPr/>
            </p:nvSpPr>
            <p:spPr>
              <a:xfrm>
                <a:off x="6609458" y="3671888"/>
                <a:ext cx="50474" cy="19312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4A07EFF3-9008-40C3-8E8C-37F3A8117BAE}"/>
                  </a:ext>
                </a:extLst>
              </p:cNvPr>
              <p:cNvSpPr/>
              <p:nvPr/>
            </p:nvSpPr>
            <p:spPr>
              <a:xfrm>
                <a:off x="6673656" y="3671887"/>
                <a:ext cx="50474" cy="19312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C6685B6D-D339-4138-ADD2-83729E433066}"/>
                  </a:ext>
                </a:extLst>
              </p:cNvPr>
              <p:cNvSpPr/>
              <p:nvPr/>
            </p:nvSpPr>
            <p:spPr>
              <a:xfrm>
                <a:off x="6741347" y="3806256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330628D1-C989-4E5D-9262-C77C9794A271}"/>
                  </a:ext>
                </a:extLst>
              </p:cNvPr>
              <p:cNvSpPr/>
              <p:nvPr/>
            </p:nvSpPr>
            <p:spPr>
              <a:xfrm>
                <a:off x="6802554" y="370960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B0AFB67D-48AB-4017-9600-220B05AC5868}"/>
                  </a:ext>
                </a:extLst>
              </p:cNvPr>
              <p:cNvSpPr/>
              <p:nvPr/>
            </p:nvSpPr>
            <p:spPr>
              <a:xfrm>
                <a:off x="6875372" y="3807230"/>
                <a:ext cx="45719" cy="5361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6C0AB926-A078-486C-B8EB-63F903EB72A5}"/>
                  </a:ext>
                </a:extLst>
              </p:cNvPr>
              <p:cNvSpPr/>
              <p:nvPr/>
            </p:nvSpPr>
            <p:spPr>
              <a:xfrm>
                <a:off x="6935132" y="3741954"/>
                <a:ext cx="45719" cy="11791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A8C66F4-F7EF-471D-9317-1AA38F78041B}"/>
                  </a:ext>
                </a:extLst>
              </p:cNvPr>
              <p:cNvSpPr/>
              <p:nvPr/>
            </p:nvSpPr>
            <p:spPr>
              <a:xfrm>
                <a:off x="6991842" y="3806247"/>
                <a:ext cx="45719" cy="5551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1B391F19-EB29-4BD0-ACD1-D3BCF79FE267}"/>
                  </a:ext>
                </a:extLst>
              </p:cNvPr>
              <p:cNvSpPr/>
              <p:nvPr/>
            </p:nvSpPr>
            <p:spPr>
              <a:xfrm>
                <a:off x="7061553" y="3709600"/>
                <a:ext cx="54293" cy="15125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1F08954-14E3-4BA6-A81E-24F83ED61512}"/>
              </a:ext>
            </a:extLst>
          </p:cNvPr>
          <p:cNvGrpSpPr/>
          <p:nvPr/>
        </p:nvGrpSpPr>
        <p:grpSpPr>
          <a:xfrm>
            <a:off x="6944656" y="2475412"/>
            <a:ext cx="2857500" cy="1810838"/>
            <a:chOff x="8735356" y="2256337"/>
            <a:chExt cx="2857500" cy="181083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E92D3A-9A68-40CB-8FFC-7D99FC476DCC}"/>
                </a:ext>
              </a:extLst>
            </p:cNvPr>
            <p:cNvSpPr/>
            <p:nvPr/>
          </p:nvSpPr>
          <p:spPr>
            <a:xfrm>
              <a:off x="8735356" y="2256337"/>
              <a:ext cx="2857500" cy="18108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1/2 액자 54">
              <a:extLst>
                <a:ext uri="{FF2B5EF4-FFF2-40B4-BE49-F238E27FC236}">
                  <a16:creationId xmlns:a16="http://schemas.microsoft.com/office/drawing/2014/main" id="{0223AF51-9549-4B18-9ED8-C1257264AD42}"/>
                </a:ext>
              </a:extLst>
            </p:cNvPr>
            <p:cNvSpPr/>
            <p:nvPr/>
          </p:nvSpPr>
          <p:spPr>
            <a:xfrm rot="10800000" flipH="1">
              <a:off x="9013334" y="2639239"/>
              <a:ext cx="1790700" cy="1316120"/>
            </a:xfrm>
            <a:prstGeom prst="halfFrame">
              <a:avLst>
                <a:gd name="adj1" fmla="val 1928"/>
                <a:gd name="adj2" fmla="val 15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539F56F9-8B12-426B-B4B3-618E907D6AF1}"/>
                </a:ext>
              </a:extLst>
            </p:cNvPr>
            <p:cNvCxnSpPr/>
            <p:nvPr/>
          </p:nvCxnSpPr>
          <p:spPr>
            <a:xfrm flipV="1">
              <a:off x="9267825" y="2990850"/>
              <a:ext cx="1536209" cy="492919"/>
            </a:xfrm>
            <a:prstGeom prst="curvedConnector3">
              <a:avLst>
                <a:gd name="adj1" fmla="val 40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5EF1F9B-08C0-4DC2-9B61-0A9ED2D632EA}"/>
              </a:ext>
            </a:extLst>
          </p:cNvPr>
          <p:cNvSpPr txBox="1"/>
          <p:nvPr/>
        </p:nvSpPr>
        <p:spPr>
          <a:xfrm>
            <a:off x="587782" y="2580696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카테고리별 지출 통계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805F98-E792-4BE9-87E0-A591AA20D55C}"/>
              </a:ext>
            </a:extLst>
          </p:cNvPr>
          <p:cNvSpPr txBox="1"/>
          <p:nvPr/>
        </p:nvSpPr>
        <p:spPr>
          <a:xfrm>
            <a:off x="3846684" y="2580696"/>
            <a:ext cx="2192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일별 수입</a:t>
            </a:r>
            <a:r>
              <a:rPr lang="en-US" altLang="ko-KR" sz="1000" dirty="0"/>
              <a:t>&amp;</a:t>
            </a:r>
            <a:r>
              <a:rPr lang="ko-KR" altLang="en-US" sz="1000" dirty="0"/>
              <a:t>지출 개별 발생그래프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93AE46-16B0-4EAB-9CDF-B02BD0191CA1}"/>
              </a:ext>
            </a:extLst>
          </p:cNvPr>
          <p:cNvSpPr txBox="1"/>
          <p:nvPr/>
        </p:nvSpPr>
        <p:spPr>
          <a:xfrm>
            <a:off x="7232513" y="2588078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카테고리별 지출 통계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850BF-B9C5-4CA2-AA26-39566380868E}"/>
              </a:ext>
            </a:extLst>
          </p:cNvPr>
          <p:cNvSpPr txBox="1"/>
          <p:nvPr/>
        </p:nvSpPr>
        <p:spPr>
          <a:xfrm>
            <a:off x="7222633" y="4692876"/>
            <a:ext cx="2005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연봉 변동 </a:t>
            </a:r>
            <a:r>
              <a:rPr lang="ko-KR" altLang="en-US" sz="1000" dirty="0" err="1"/>
              <a:t>추이표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84188-0491-4722-A47F-B6AA4B3BF007}"/>
              </a:ext>
            </a:extLst>
          </p:cNvPr>
          <p:cNvSpPr txBox="1"/>
          <p:nvPr/>
        </p:nvSpPr>
        <p:spPr>
          <a:xfrm>
            <a:off x="3955527" y="4690670"/>
            <a:ext cx="1755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자산 </a:t>
            </a:r>
            <a:r>
              <a:rPr lang="ko-KR" altLang="en-US" sz="1000" dirty="0" err="1"/>
              <a:t>변동추이표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A4CF4A-804F-41E2-AA2D-13B71D02BEF2}"/>
              </a:ext>
            </a:extLst>
          </p:cNvPr>
          <p:cNvSpPr txBox="1"/>
          <p:nvPr/>
        </p:nvSpPr>
        <p:spPr>
          <a:xfrm>
            <a:off x="587782" y="4684644"/>
            <a:ext cx="175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장기예측 결과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49FDEA-E100-4F82-A88C-34317A992945}"/>
              </a:ext>
            </a:extLst>
          </p:cNvPr>
          <p:cNvSpPr txBox="1"/>
          <p:nvPr/>
        </p:nvSpPr>
        <p:spPr>
          <a:xfrm>
            <a:off x="587782" y="5051948"/>
            <a:ext cx="264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60</a:t>
            </a:r>
            <a:r>
              <a:rPr lang="ko-KR" altLang="en-US" sz="1400" dirty="0"/>
              <a:t>세 은퇴기준</a:t>
            </a:r>
            <a:r>
              <a:rPr lang="en-US" altLang="ko-KR" sz="1400" dirty="0"/>
              <a:t>, 61</a:t>
            </a:r>
            <a:r>
              <a:rPr lang="ko-KR" altLang="en-US" sz="1400" dirty="0"/>
              <a:t>세 </a:t>
            </a:r>
            <a:r>
              <a:rPr lang="en-US" altLang="ko-KR" sz="1400" dirty="0"/>
              <a:t>~ 85</a:t>
            </a:r>
            <a:r>
              <a:rPr lang="ko-KR" altLang="en-US" sz="1400" dirty="0"/>
              <a:t>세 월 예상 수입은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634767-B94C-43B4-962A-804E1CCD82E3}"/>
              </a:ext>
            </a:extLst>
          </p:cNvPr>
          <p:cNvSpPr txBox="1"/>
          <p:nvPr/>
        </p:nvSpPr>
        <p:spPr>
          <a:xfrm>
            <a:off x="992365" y="5757806"/>
            <a:ext cx="23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64</a:t>
            </a:r>
            <a:r>
              <a:rPr lang="ko-KR" altLang="en-US" sz="2400" u="sng" dirty="0"/>
              <a:t>만원입니다</a:t>
            </a:r>
            <a:r>
              <a:rPr lang="en-US" altLang="ko-KR" sz="2400" u="sng" dirty="0"/>
              <a:t>.</a:t>
            </a:r>
            <a:endParaRPr lang="ko-KR" altLang="en-US" sz="2400" u="sng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3704672-E74D-403C-96E2-B3563A9D794E}"/>
              </a:ext>
            </a:extLst>
          </p:cNvPr>
          <p:cNvGrpSpPr/>
          <p:nvPr/>
        </p:nvGrpSpPr>
        <p:grpSpPr>
          <a:xfrm>
            <a:off x="220979" y="1045029"/>
            <a:ext cx="9801497" cy="469038"/>
            <a:chOff x="2011679" y="1045029"/>
            <a:chExt cx="9801497" cy="46903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0D2429-953E-43CD-8C5A-1AD7F2940BF2}"/>
                </a:ext>
              </a:extLst>
            </p:cNvPr>
            <p:cNvSpPr/>
            <p:nvPr/>
          </p:nvSpPr>
          <p:spPr>
            <a:xfrm>
              <a:off x="2011679" y="1052512"/>
              <a:ext cx="9801497" cy="4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E85CEA7-AF16-4B0A-9EDE-0EE88CF7D511}"/>
                </a:ext>
              </a:extLst>
            </p:cNvPr>
            <p:cNvSpPr/>
            <p:nvPr/>
          </p:nvSpPr>
          <p:spPr>
            <a:xfrm>
              <a:off x="8029575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자산조회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09621BB-2D17-4306-9C8F-2473730B9E0C}"/>
                </a:ext>
              </a:extLst>
            </p:cNvPr>
            <p:cNvSpPr/>
            <p:nvPr/>
          </p:nvSpPr>
          <p:spPr>
            <a:xfrm>
              <a:off x="4550228" y="1061628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지출관리</a:t>
              </a: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54E50271-27E4-44B3-8741-F9DD1F9978E6}"/>
                </a:ext>
              </a:extLst>
            </p:cNvPr>
            <p:cNvSpPr/>
            <p:nvPr/>
          </p:nvSpPr>
          <p:spPr>
            <a:xfrm>
              <a:off x="629974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수입관리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E6777B5-BEE1-4519-AD04-75F2A0F00CA2}"/>
                </a:ext>
              </a:extLst>
            </p:cNvPr>
            <p:cNvSpPr/>
            <p:nvPr/>
          </p:nvSpPr>
          <p:spPr>
            <a:xfrm>
              <a:off x="2642775" y="1045029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카드관리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29C3894-BDBC-42D4-BB37-D2979D0407E6}"/>
                </a:ext>
              </a:extLst>
            </p:cNvPr>
            <p:cNvSpPr/>
            <p:nvPr/>
          </p:nvSpPr>
          <p:spPr>
            <a:xfrm>
              <a:off x="9759410" y="1052511"/>
              <a:ext cx="685800" cy="45243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☏</a:t>
              </a:r>
              <a:br>
                <a:rPr lang="en-US" altLang="ko-KR" sz="900" dirty="0">
                  <a:solidFill>
                    <a:schemeClr val="tx1"/>
                  </a:solidFill>
                </a:rPr>
              </a:br>
              <a:r>
                <a:rPr lang="ko-KR" altLang="en-US" sz="900" dirty="0">
                  <a:solidFill>
                    <a:schemeClr val="tx1"/>
                  </a:solidFill>
                </a:rPr>
                <a:t>장기예측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38D220-75E0-4141-8097-CB7E2A253493}"/>
              </a:ext>
            </a:extLst>
          </p:cNvPr>
          <p:cNvGrpSpPr/>
          <p:nvPr/>
        </p:nvGrpSpPr>
        <p:grpSpPr>
          <a:xfrm>
            <a:off x="10024751" y="1047788"/>
            <a:ext cx="1798228" cy="5442857"/>
            <a:chOff x="222069" y="1045028"/>
            <a:chExt cx="1798228" cy="5442857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3DA0430-D4C4-4CB6-9264-58112F516895}"/>
                </a:ext>
              </a:extLst>
            </p:cNvPr>
            <p:cNvSpPr/>
            <p:nvPr/>
          </p:nvSpPr>
          <p:spPr>
            <a:xfrm>
              <a:off x="222069" y="1045028"/>
              <a:ext cx="1789611" cy="54428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8FF461D-DE42-4D60-BB50-B47D8CF4BAF2}"/>
                </a:ext>
              </a:extLst>
            </p:cNvPr>
            <p:cNvSpPr/>
            <p:nvPr/>
          </p:nvSpPr>
          <p:spPr>
            <a:xfrm>
              <a:off x="31131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수입입력</a:t>
              </a: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97337967-284E-4B19-8B78-04522E60C234}"/>
                </a:ext>
              </a:extLst>
            </p:cNvPr>
            <p:cNvSpPr/>
            <p:nvPr/>
          </p:nvSpPr>
          <p:spPr>
            <a:xfrm>
              <a:off x="1164754" y="1626767"/>
              <a:ext cx="783772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지출입력</a:t>
              </a: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5F22AE4-B6F9-4F42-B1B4-EBA1BFBCCE86}"/>
                </a:ext>
              </a:extLst>
            </p:cNvPr>
            <p:cNvGrpSpPr/>
            <p:nvPr/>
          </p:nvGrpSpPr>
          <p:grpSpPr>
            <a:xfrm>
              <a:off x="265582" y="1239183"/>
              <a:ext cx="209184" cy="161102"/>
              <a:chOff x="2495612" y="2440634"/>
              <a:chExt cx="255652" cy="196813"/>
            </a:xfrm>
          </p:grpSpPr>
          <p:sp>
            <p:nvSpPr>
              <p:cNvPr id="125" name="1/2 액자 124">
                <a:extLst>
                  <a:ext uri="{FF2B5EF4-FFF2-40B4-BE49-F238E27FC236}">
                    <a16:creationId xmlns:a16="http://schemas.microsoft.com/office/drawing/2014/main" id="{25275C31-D61C-466A-A038-02E0DACCABC9}"/>
                  </a:ext>
                </a:extLst>
              </p:cNvPr>
              <p:cNvSpPr/>
              <p:nvPr/>
            </p:nvSpPr>
            <p:spPr>
              <a:xfrm rot="18876591" flipH="1" flipV="1">
                <a:off x="2489582" y="2446664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1/2 액자 125">
                <a:extLst>
                  <a:ext uri="{FF2B5EF4-FFF2-40B4-BE49-F238E27FC236}">
                    <a16:creationId xmlns:a16="http://schemas.microsoft.com/office/drawing/2014/main" id="{40E1D843-BA2B-4EE4-9804-7862B47789CF}"/>
                  </a:ext>
                </a:extLst>
              </p:cNvPr>
              <p:cNvSpPr/>
              <p:nvPr/>
            </p:nvSpPr>
            <p:spPr>
              <a:xfrm rot="18876591" flipH="1" flipV="1">
                <a:off x="2567965" y="2454148"/>
                <a:ext cx="189329" cy="177269"/>
              </a:xfrm>
              <a:prstGeom prst="halfFrame">
                <a:avLst>
                  <a:gd name="adj1" fmla="val 14871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263691C-98E2-4B9F-9E82-9E04882CCC7C}"/>
                </a:ext>
              </a:extLst>
            </p:cNvPr>
            <p:cNvSpPr/>
            <p:nvPr/>
          </p:nvSpPr>
          <p:spPr>
            <a:xfrm>
              <a:off x="681186" y="1151485"/>
              <a:ext cx="305124" cy="305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3A3E00-528A-40EC-AFB7-D260EA78B566}"/>
                </a:ext>
              </a:extLst>
            </p:cNvPr>
            <p:cNvSpPr/>
            <p:nvPr/>
          </p:nvSpPr>
          <p:spPr>
            <a:xfrm>
              <a:off x="1045187" y="1152632"/>
              <a:ext cx="975110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김기민님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ko-KR" altLang="en-US" sz="700" dirty="0">
                  <a:solidFill>
                    <a:schemeClr val="tx1"/>
                  </a:solidFill>
                </a:rPr>
                <a:t>로그아웃  개인정보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F0CDB66-7539-4653-A2F1-B51EAAD97471}"/>
                </a:ext>
              </a:extLst>
            </p:cNvPr>
            <p:cNvSpPr/>
            <p:nvPr/>
          </p:nvSpPr>
          <p:spPr>
            <a:xfrm>
              <a:off x="303650" y="3831579"/>
              <a:ext cx="1534172" cy="2967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>
                  <a:solidFill>
                    <a:schemeClr val="tx1"/>
                  </a:solidFill>
                </a:rPr>
                <a:t>자주쓰는메뉴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E814592F-0759-4C07-BF64-664BD641C4C9}"/>
                </a:ext>
              </a:extLst>
            </p:cNvPr>
            <p:cNvSpPr/>
            <p:nvPr/>
          </p:nvSpPr>
          <p:spPr>
            <a:xfrm>
              <a:off x="284600" y="4257474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이마트 식자재구입</a:t>
              </a:r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C03C2E05-28CA-4D8E-87F6-B5FAC7516E7A}"/>
                </a:ext>
              </a:extLst>
            </p:cNvPr>
            <p:cNvSpPr/>
            <p:nvPr/>
          </p:nvSpPr>
          <p:spPr>
            <a:xfrm>
              <a:off x="284600" y="4640317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>
                  <a:solidFill>
                    <a:schemeClr val="tx1"/>
                  </a:solidFill>
                </a:rPr>
                <a:t>편의점 구매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271D953-8377-4110-B7BD-199CC55AB1B1}"/>
                </a:ext>
              </a:extLst>
            </p:cNvPr>
            <p:cNvSpPr/>
            <p:nvPr/>
          </p:nvSpPr>
          <p:spPr>
            <a:xfrm>
              <a:off x="284600" y="5018455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chemeClr val="tx1"/>
                  </a:solidFill>
                </a:rPr>
                <a:t>사러가</a:t>
              </a:r>
              <a:r>
                <a:rPr lang="ko-KR" altLang="en-US" sz="1000" dirty="0">
                  <a:solidFill>
                    <a:schemeClr val="tx1"/>
                  </a:solidFill>
                </a:rPr>
                <a:t> 마트 식자재 구매</a:t>
              </a: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5FE42B31-5321-4B7C-8FFF-3C47B7BAE77B}"/>
                </a:ext>
              </a:extLst>
            </p:cNvPr>
            <p:cNvSpPr/>
            <p:nvPr/>
          </p:nvSpPr>
          <p:spPr>
            <a:xfrm>
              <a:off x="284600" y="5414422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월급 입금</a:t>
              </a: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F7EB8B5C-4FC3-4C64-8B7F-D2322ADBE03A}"/>
                </a:ext>
              </a:extLst>
            </p:cNvPr>
            <p:cNvSpPr/>
            <p:nvPr/>
          </p:nvSpPr>
          <p:spPr>
            <a:xfrm>
              <a:off x="275386" y="5795963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증권매수 처리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2230A354-0077-4EE2-BB97-CB3274785A2D}"/>
                </a:ext>
              </a:extLst>
            </p:cNvPr>
            <p:cNvSpPr/>
            <p:nvPr/>
          </p:nvSpPr>
          <p:spPr>
            <a:xfrm>
              <a:off x="275386" y="6165198"/>
              <a:ext cx="1644876" cy="2967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어린이집 보육료 결제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44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335314" y="1364342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A3FC038-CBA3-40ED-BC21-137A6EAB1771}"/>
              </a:ext>
            </a:extLst>
          </p:cNvPr>
          <p:cNvSpPr/>
          <p:nvPr/>
        </p:nvSpPr>
        <p:spPr>
          <a:xfrm>
            <a:off x="1567543" y="1480457"/>
            <a:ext cx="1335314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지출입력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32F4C-62D3-48FB-AF27-43C6B0644D2C}"/>
              </a:ext>
            </a:extLst>
          </p:cNvPr>
          <p:cNvSpPr txBox="1"/>
          <p:nvPr/>
        </p:nvSpPr>
        <p:spPr>
          <a:xfrm>
            <a:off x="1807028" y="-1578929"/>
            <a:ext cx="8577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달력모양 날짜선택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카테고리입력은 버튼선택 인풋</a:t>
            </a:r>
            <a:r>
              <a:rPr lang="en-US" altLang="ko-KR" dirty="0"/>
              <a:t>, +</a:t>
            </a:r>
            <a:r>
              <a:rPr lang="ko-KR" altLang="en-US" dirty="0"/>
              <a:t>버튼 눌러서 텍스트 인풋 추가 기능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금액입력은</a:t>
            </a:r>
            <a:r>
              <a:rPr lang="en-US" altLang="ko-KR" dirty="0"/>
              <a:t> radio input, text input </a:t>
            </a:r>
            <a:r>
              <a:rPr lang="ko-KR" altLang="en-US" dirty="0" err="1"/>
              <a:t>선택인풋</a:t>
            </a:r>
            <a:r>
              <a:rPr lang="ko-KR" altLang="en-US" dirty="0"/>
              <a:t> 병행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동일 </a:t>
            </a:r>
            <a:r>
              <a:rPr lang="ko-KR" altLang="en-US" dirty="0" err="1"/>
              <a:t>결제건</a:t>
            </a:r>
            <a:r>
              <a:rPr lang="ko-KR" altLang="en-US" dirty="0"/>
              <a:t> 항목 추가를 누르면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사용처</a:t>
            </a:r>
            <a:r>
              <a:rPr lang="en-US" altLang="ko-KR" dirty="0"/>
              <a:t>, </a:t>
            </a:r>
            <a:r>
              <a:rPr lang="ko-KR" altLang="en-US" dirty="0"/>
              <a:t>카테고리를 선택한 상태로 품목과 금액만 선택 </a:t>
            </a:r>
            <a:r>
              <a:rPr lang="en-US" altLang="ko-KR" dirty="0"/>
              <a:t>null</a:t>
            </a:r>
            <a:r>
              <a:rPr lang="ko-KR" altLang="en-US" dirty="0"/>
              <a:t>인 상태로 제시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8AAD4EF-4496-4232-B6C0-4A3C22C99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59" y="2612573"/>
            <a:ext cx="1809755" cy="1270678"/>
          </a:xfrm>
          <a:prstGeom prst="rect">
            <a:avLst/>
          </a:prstGeom>
        </p:spPr>
      </p:pic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EEF4F274-B062-47A5-827D-F88C9AA982B9}"/>
              </a:ext>
            </a:extLst>
          </p:cNvPr>
          <p:cNvSpPr/>
          <p:nvPr/>
        </p:nvSpPr>
        <p:spPr>
          <a:xfrm>
            <a:off x="1683658" y="2190787"/>
            <a:ext cx="1121198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날짜선택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E0F4D47-F65A-4F36-BBB4-5D8BA04D1105}"/>
              </a:ext>
            </a:extLst>
          </p:cNvPr>
          <p:cNvGrpSpPr/>
          <p:nvPr/>
        </p:nvGrpSpPr>
        <p:grpSpPr>
          <a:xfrm>
            <a:off x="7007921" y="1972453"/>
            <a:ext cx="2098987" cy="1912891"/>
            <a:chOff x="6321412" y="2072299"/>
            <a:chExt cx="2098987" cy="1912891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0A3CF50-8920-4BEE-A4BC-4CEB30CEE510}"/>
                </a:ext>
              </a:extLst>
            </p:cNvPr>
            <p:cNvSpPr/>
            <p:nvPr/>
          </p:nvSpPr>
          <p:spPr>
            <a:xfrm>
              <a:off x="6321412" y="2072299"/>
              <a:ext cx="1121198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금액선택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6DA02DC-018C-46E6-A861-3BCD6EEA1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1053" y="2507730"/>
              <a:ext cx="2026649" cy="758830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417ECA74-C49C-4B54-9B61-35DAA467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3125" b="6601"/>
            <a:stretch/>
          </p:blipFill>
          <p:spPr>
            <a:xfrm>
              <a:off x="6361053" y="3310549"/>
              <a:ext cx="1159296" cy="25609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032A5AD-675B-4575-97B4-DD87B225ABF8}"/>
                </a:ext>
              </a:extLst>
            </p:cNvPr>
            <p:cNvSpPr txBox="1"/>
            <p:nvPr/>
          </p:nvSpPr>
          <p:spPr>
            <a:xfrm>
              <a:off x="6360890" y="3646636"/>
              <a:ext cx="16329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입력커서</a:t>
              </a:r>
              <a:endParaRPr lang="ko-KR" altLang="en-US" sz="16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655A114-D847-4B7E-8C18-DC318B847056}"/>
                </a:ext>
              </a:extLst>
            </p:cNvPr>
            <p:cNvSpPr txBox="1"/>
            <p:nvPr/>
          </p:nvSpPr>
          <p:spPr>
            <a:xfrm>
              <a:off x="8125053" y="3642678"/>
              <a:ext cx="295346" cy="34251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원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1F3DB10-47F4-4EF0-AA24-58364F708A25}"/>
              </a:ext>
            </a:extLst>
          </p:cNvPr>
          <p:cNvGrpSpPr/>
          <p:nvPr/>
        </p:nvGrpSpPr>
        <p:grpSpPr>
          <a:xfrm>
            <a:off x="1605497" y="3944512"/>
            <a:ext cx="1633399" cy="1416700"/>
            <a:chOff x="8641480" y="2085944"/>
            <a:chExt cx="1633399" cy="14167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F18DD077-5563-49BE-9B6D-872EC81AF1ED}"/>
                </a:ext>
              </a:extLst>
            </p:cNvPr>
            <p:cNvSpPr/>
            <p:nvPr/>
          </p:nvSpPr>
          <p:spPr>
            <a:xfrm>
              <a:off x="8641480" y="2085944"/>
              <a:ext cx="1560829" cy="3500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카테고리선택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F6ADB785-5AA9-4F8E-B8F5-522BC4A8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14050" y="2507729"/>
              <a:ext cx="1560829" cy="994915"/>
            </a:xfrm>
            <a:prstGeom prst="rect">
              <a:avLst/>
            </a:prstGeom>
          </p:spPr>
        </p:pic>
      </p:grp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E8B4CF4-342D-4F7D-B010-48D8414934AB}"/>
              </a:ext>
            </a:extLst>
          </p:cNvPr>
          <p:cNvSpPr/>
          <p:nvPr/>
        </p:nvSpPr>
        <p:spPr>
          <a:xfrm>
            <a:off x="1683658" y="5643156"/>
            <a:ext cx="8591221" cy="3500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 err="1">
                <a:solidFill>
                  <a:schemeClr val="tx1"/>
                </a:solidFill>
              </a:rPr>
              <a:t>동일결제건</a:t>
            </a:r>
            <a:r>
              <a:rPr lang="ko-KR" altLang="en-US" dirty="0">
                <a:solidFill>
                  <a:schemeClr val="tx1"/>
                </a:solidFill>
              </a:rPr>
              <a:t> 추가항목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0A6CC81E-DE47-4A1E-A6C1-882E215617C5}"/>
              </a:ext>
            </a:extLst>
          </p:cNvPr>
          <p:cNvSpPr/>
          <p:nvPr/>
        </p:nvSpPr>
        <p:spPr>
          <a:xfrm>
            <a:off x="3664706" y="2143359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사용처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97377378-33AA-41FD-A3BB-61750C1FD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675" y="2606646"/>
            <a:ext cx="1533739" cy="129558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044A6C8A-2D74-48C5-8E8E-187BEB60C3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7982" y="2578067"/>
            <a:ext cx="1581371" cy="132416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E659435-6A06-4ACF-91F4-53BD6A70476E}"/>
              </a:ext>
            </a:extLst>
          </p:cNvPr>
          <p:cNvSpPr/>
          <p:nvPr/>
        </p:nvSpPr>
        <p:spPr>
          <a:xfrm>
            <a:off x="5301033" y="2090057"/>
            <a:ext cx="1552955" cy="35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품목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272D673-1523-4B8E-B594-3B9CABD98D21}"/>
              </a:ext>
            </a:extLst>
          </p:cNvPr>
          <p:cNvSpPr txBox="1"/>
          <p:nvPr/>
        </p:nvSpPr>
        <p:spPr>
          <a:xfrm>
            <a:off x="9695543" y="1486630"/>
            <a:ext cx="689427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입력</a:t>
            </a:r>
            <a:endParaRPr lang="ko-KR" altLang="en-US" sz="1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DF8FD5-E838-41A0-8F6B-0FC2F2E4DD41}"/>
              </a:ext>
            </a:extLst>
          </p:cNvPr>
          <p:cNvSpPr txBox="1"/>
          <p:nvPr/>
        </p:nvSpPr>
        <p:spPr>
          <a:xfrm>
            <a:off x="4989996" y="4475664"/>
            <a:ext cx="5157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‘2022/8/10’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이마트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의류</a:t>
            </a:r>
            <a:r>
              <a:rPr lang="en-US" altLang="ko-KR" dirty="0"/>
              <a:t>‘ </a:t>
            </a:r>
            <a:r>
              <a:rPr lang="ko-KR" altLang="en-US" dirty="0"/>
              <a:t>카테고리에 </a:t>
            </a:r>
            <a:br>
              <a:rPr lang="en-US" altLang="ko-KR" dirty="0"/>
            </a:br>
            <a:r>
              <a:rPr lang="ko-KR" altLang="en-US" u="sng" dirty="0"/>
              <a:t>총 </a:t>
            </a:r>
            <a:r>
              <a:rPr lang="en-US" altLang="ko-KR" b="1" u="sng" dirty="0"/>
              <a:t>7,000</a:t>
            </a:r>
            <a:r>
              <a:rPr lang="ko-KR" altLang="en-US" b="1" u="sng" dirty="0"/>
              <a:t>원</a:t>
            </a:r>
            <a:r>
              <a:rPr lang="ko-KR" altLang="en-US" dirty="0"/>
              <a:t> 지출</a:t>
            </a:r>
          </a:p>
        </p:txBody>
      </p:sp>
    </p:spTree>
    <p:extLst>
      <p:ext uri="{BB962C8B-B14F-4D97-AF65-F5344CB8AC3E}">
        <p14:creationId xmlns:p14="http://schemas.microsoft.com/office/powerpoint/2010/main" val="347098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071CB-CF1C-4095-87E8-DDA622874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117" y="1132982"/>
            <a:ext cx="11567766" cy="5431896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0B1B0-14AE-4EC7-B7BF-9E5ADB7DB2E7}"/>
              </a:ext>
            </a:extLst>
          </p:cNvPr>
          <p:cNvSpPr/>
          <p:nvPr/>
        </p:nvSpPr>
        <p:spPr>
          <a:xfrm>
            <a:off x="1335314" y="1364342"/>
            <a:ext cx="9405257" cy="4817875"/>
          </a:xfrm>
          <a:prstGeom prst="roundRect">
            <a:avLst>
              <a:gd name="adj" fmla="val 642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BA32F-DF0E-4FB5-B8BD-7BDDCBB96E59}"/>
              </a:ext>
            </a:extLst>
          </p:cNvPr>
          <p:cNvSpPr txBox="1"/>
          <p:nvPr/>
        </p:nvSpPr>
        <p:spPr>
          <a:xfrm>
            <a:off x="1451429" y="1553028"/>
            <a:ext cx="834001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자료구조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item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구상</a:t>
            </a:r>
          </a:p>
          <a:p>
            <a:br>
              <a:rPr lang="ko-KR" altLang="en-US" b="0" dirty="0"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effectLst/>
                <a:latin typeface="Consolas" panose="020B0609020204030204" pitchFamily="49" charset="0"/>
              </a:rPr>
              <a:t>Item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=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Id : aflajlifqjfl123,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time : 1161951549874,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사용처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총 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품목 수량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n,</a:t>
            </a:r>
          </a:p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세부 품목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1 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품목명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카테고리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2 : {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품목명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금액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,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카테고리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76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DD895739-44E0-48E2-997E-4A13028D33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기능 요약</a:t>
            </a:r>
            <a:br>
              <a:rPr lang="en-US" altLang="ko-KR" sz="2400" dirty="0"/>
            </a:br>
            <a:r>
              <a:rPr lang="en-US" altLang="ko-KR" sz="2400" dirty="0"/>
              <a:t>2-1. </a:t>
            </a:r>
            <a:r>
              <a:rPr lang="ko-KR" altLang="en-US" sz="2400" dirty="0"/>
              <a:t>아이디어 설계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구상 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777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411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목차</vt:lpstr>
      <vt:lpstr>1. 기획의도</vt:lpstr>
      <vt:lpstr>2. 기능 요약 2-1. 아이디어 설계, 기능 구상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목차</dc:title>
  <dc:creator>kim kimin</dc:creator>
  <cp:lastModifiedBy>kim kimin</cp:lastModifiedBy>
  <cp:revision>9</cp:revision>
  <dcterms:created xsi:type="dcterms:W3CDTF">2022-01-20T00:29:56Z</dcterms:created>
  <dcterms:modified xsi:type="dcterms:W3CDTF">2022-01-28T07:46:49Z</dcterms:modified>
</cp:coreProperties>
</file>