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0" r:id="rId6"/>
    <p:sldId id="271" r:id="rId7"/>
    <p:sldId id="263" r:id="rId8"/>
    <p:sldId id="265" r:id="rId9"/>
    <p:sldId id="266" r:id="rId10"/>
    <p:sldId id="268" r:id="rId11"/>
    <p:sldId id="267" r:id="rId12"/>
    <p:sldId id="272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73C07-F9AB-4169-9BC5-D221FFD1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D125F-F287-4DC9-92A4-DD8254759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902F3-99F7-48F8-BC8B-1DA9B2EB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0307-B2DF-46BE-8192-C5DF95F8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1CE3E-C8BE-4934-A612-609F13EE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B3E-13BC-4ABE-A1A7-E0B53BD9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D316A-6C5B-4D02-8AFC-E1D58C36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F7A5C-7B68-47A0-B577-06A66404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1318E-7AC0-40DD-9FE3-CD21DFF1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ABD48-8013-4BEC-BB36-EB43377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7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44441-453E-4198-9C44-14C80EE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C7271-D196-40E5-B774-7CA71C8D0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76ADC-2555-4C92-86FB-E0185FBE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DA287-C86E-4FAF-AD10-AB0A9353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4C22C-00EF-411B-829B-48D7C5D0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9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91365-0855-459D-A3AF-22A49B8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C5F9E-6E05-4E6C-B5DE-9B4BC4BE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E54F7-8084-4D19-94D6-E90D8740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7F89-B414-4686-8BE9-FF4FAE37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8AFC4-B862-4DF6-A5D9-27438C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E40C-D281-41AE-9D31-FC7A6B12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43FB3-33B2-4806-B8C6-4F49D0E0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AEF5B-1E4E-4F57-9B49-0140A8CA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A8385-2190-4640-85A5-A7DD3BFB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B614D-E785-47B1-A361-0401EFA3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3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11DC-9A6C-4AA5-BDCC-5B9DF285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8D9C3-9357-457C-B8FF-1628F1EB3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7B6EA-2079-43AA-B411-763EEB9F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3900E-EF13-4157-8E05-5FC8BEE2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B2748-E2B6-4071-B3B9-816B5D93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9AEDC-5604-4853-B304-432CE910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0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A31CA-8AC0-411A-8CC6-222CE935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80551-D38B-4420-A6D6-3F01C95C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92111-CA6B-4AF1-94D0-8C2924AD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7A792-8676-4DAC-BA8D-07D851D0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3D824-E7C3-4D41-96FC-E5CE7CF7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BEEE09-830B-4C78-8FF1-6CCB6323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3F30A7-5CE9-454E-87E5-9DA494D3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9ABB4-0B0E-45ED-9459-DE943C0E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F21D-9EBC-44D4-8CE8-88C01CF3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B57237-C1EB-4754-8850-3C1C981F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2900B-735A-46D1-B0D4-75E15028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B87A4-B85D-4022-9641-DC90EA20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1A8BA8-1888-439C-B0DE-04A845D1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A0CED-7380-43D2-A9A0-0A942ADC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B95BD-DABB-4018-9190-BDFB2E21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73967-CBFA-42D5-BE58-FAD4B362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9112B-64A4-4CBE-83DA-6A691339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6C08E-26C1-4B64-815D-02EBB6B0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DE8CC-EE12-488E-B077-FCC78219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CFA30-40C6-43FC-A047-1A765DEF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E5A81-1858-471D-858E-1AEEA42A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59051-06F8-4C75-9CD3-C2F9FB13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6C223B-DFB4-430F-9EFC-4E4FF3057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5077F-A55C-4E16-9753-8F780F6C6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A5608-7CBC-4809-9622-FC72F9D8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141F9-5A46-46F1-A1C6-34450041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6EBE4-76F5-47BE-8390-ED2868D6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1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E94F44-28A3-4F29-9C84-7FF983AA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DFC6D-C915-4D40-BE0B-83DA89A4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97B48-4918-45F4-8127-C356A7AAD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BDC1-44BD-4276-945D-3AA4F0AEA524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9D915-F879-4B2D-BDEA-195F2C884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DE496-F2E6-41CE-9635-0BB7DA71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3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9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162560" y="1259840"/>
            <a:ext cx="11826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가계부 어플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기획의도 </a:t>
            </a:r>
            <a:r>
              <a:rPr lang="en-US" altLang="ko-KR" dirty="0"/>
              <a:t>: </a:t>
            </a:r>
            <a:r>
              <a:rPr lang="ko-KR" altLang="en-US" dirty="0"/>
              <a:t>가계부 어플 만들기</a:t>
            </a:r>
            <a:r>
              <a:rPr lang="en-US" altLang="ko-KR" dirty="0"/>
              <a:t>, </a:t>
            </a:r>
            <a:r>
              <a:rPr lang="ko-KR" altLang="en-US" dirty="0"/>
              <a:t>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기능요약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디자인 및 구동기능 나열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필요 </a:t>
            </a:r>
            <a:r>
              <a:rPr lang="en-US" altLang="ko-KR" dirty="0"/>
              <a:t>methods </a:t>
            </a:r>
            <a:r>
              <a:rPr lang="ko-KR" altLang="en-US" dirty="0"/>
              <a:t>사전 구상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작업순서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알고리즘 맵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9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(4) - </a:t>
            </a:r>
            <a:r>
              <a:rPr lang="ko-KR" altLang="en-US" sz="2400" dirty="0"/>
              <a:t>지출관리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27821-B7FB-4B6E-92AA-D4D9E5BFBA85}"/>
              </a:ext>
            </a:extLst>
          </p:cNvPr>
          <p:cNvSpPr/>
          <p:nvPr/>
        </p:nvSpPr>
        <p:spPr>
          <a:xfrm>
            <a:off x="468357" y="1742914"/>
            <a:ext cx="1102566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지출현황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244383" y="4628930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자주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50184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4144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959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1651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D683B5A-1634-48DD-AF6F-29D2D24339EE}"/>
                </a:ext>
              </a:extLst>
            </p:cNvPr>
            <p:cNvSpPr/>
            <p:nvPr/>
          </p:nvSpPr>
          <p:spPr>
            <a:xfrm>
              <a:off x="262613" y="2482527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최근 사용 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1FB097D-8896-4688-869D-A8B1F36DA014}"/>
                </a:ext>
              </a:extLst>
            </p:cNvPr>
            <p:cNvSpPr/>
            <p:nvPr/>
          </p:nvSpPr>
          <p:spPr>
            <a:xfrm>
              <a:off x="284600" y="285176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222734A-4C56-400E-9F75-2474157DC1D0}"/>
                </a:ext>
              </a:extLst>
            </p:cNvPr>
            <p:cNvSpPr/>
            <p:nvPr/>
          </p:nvSpPr>
          <p:spPr>
            <a:xfrm>
              <a:off x="284600" y="323460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5 section circle chart Images, Stock Photos &amp;amp; Vectors | Shutterstock">
            <a:extLst>
              <a:ext uri="{FF2B5EF4-FFF2-40B4-BE49-F238E27FC236}">
                <a16:creationId xmlns:a16="http://schemas.microsoft.com/office/drawing/2014/main" id="{61F9AAD6-9290-4619-A7DF-A8E05EEB5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5"/>
          <a:stretch/>
        </p:blipFill>
        <p:spPr bwMode="auto">
          <a:xfrm>
            <a:off x="491560" y="4433209"/>
            <a:ext cx="3692503" cy="20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4F9739-1256-4A90-8EEA-A8567C30FC87}"/>
              </a:ext>
            </a:extLst>
          </p:cNvPr>
          <p:cNvGrpSpPr/>
          <p:nvPr/>
        </p:nvGrpSpPr>
        <p:grpSpPr>
          <a:xfrm>
            <a:off x="5978070" y="4097678"/>
            <a:ext cx="3754804" cy="2317099"/>
            <a:chOff x="255927" y="3671309"/>
            <a:chExt cx="3322022" cy="204257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5567A-D58A-4845-9C09-8707D831C393}"/>
                </a:ext>
              </a:extLst>
            </p:cNvPr>
            <p:cNvSpPr/>
            <p:nvPr/>
          </p:nvSpPr>
          <p:spPr>
            <a:xfrm>
              <a:off x="255927" y="3671309"/>
              <a:ext cx="2367951" cy="354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지출 추이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지출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월평균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E9A8F983-46B8-4902-B37F-45843BC2EB4E}"/>
                </a:ext>
              </a:extLst>
            </p:cNvPr>
            <p:cNvSpPr/>
            <p:nvPr/>
          </p:nvSpPr>
          <p:spPr>
            <a:xfrm rot="10800000" flipH="1">
              <a:off x="565526" y="4281717"/>
              <a:ext cx="2879802" cy="1432165"/>
            </a:xfrm>
            <a:prstGeom prst="halfFrame">
              <a:avLst>
                <a:gd name="adj1" fmla="val 1928"/>
                <a:gd name="adj2" fmla="val 1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CF72C5D-AC90-48CB-A988-AD96755E5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006" y="4600518"/>
              <a:ext cx="496816" cy="3785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B23EEDE-CE13-4A1A-A0B9-CD6AC5D4D218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18" y="4641074"/>
              <a:ext cx="579724" cy="429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3D1F10E-E6F7-4DE3-AA72-D84BD715D21D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V="1">
              <a:off x="1993490" y="4641074"/>
              <a:ext cx="643014" cy="409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401F811-5875-4E49-B0BC-B7AAEDB6D66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>
              <a:off x="2657125" y="4654448"/>
              <a:ext cx="651611" cy="378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412D7CB-9596-4A5F-8533-7982F576F983}"/>
                </a:ext>
              </a:extLst>
            </p:cNvPr>
            <p:cNvGrpSpPr/>
            <p:nvPr/>
          </p:nvGrpSpPr>
          <p:grpSpPr>
            <a:xfrm>
              <a:off x="833492" y="4430656"/>
              <a:ext cx="50994" cy="1283230"/>
              <a:chOff x="833490" y="4430656"/>
              <a:chExt cx="63037" cy="128323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613142-7C5D-465B-AC6D-42D58378679C}"/>
                  </a:ext>
                </a:extLst>
              </p:cNvPr>
              <p:cNvSpPr/>
              <p:nvPr/>
            </p:nvSpPr>
            <p:spPr>
              <a:xfrm>
                <a:off x="833490" y="5073650"/>
                <a:ext cx="63035" cy="6402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5EC8F1C-1E74-451E-A63E-42C5DF6C572B}"/>
                  </a:ext>
                </a:extLst>
              </p:cNvPr>
              <p:cNvSpPr/>
              <p:nvPr/>
            </p:nvSpPr>
            <p:spPr>
              <a:xfrm>
                <a:off x="833489" y="4430655"/>
                <a:ext cx="63035" cy="640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B64FA97-5350-4DB4-AA0E-F4C7BFE44B54}"/>
                </a:ext>
              </a:extLst>
            </p:cNvPr>
            <p:cNvGrpSpPr/>
            <p:nvPr/>
          </p:nvGrpSpPr>
          <p:grpSpPr>
            <a:xfrm>
              <a:off x="1335279" y="4408586"/>
              <a:ext cx="72838" cy="1283231"/>
              <a:chOff x="829430" y="4430655"/>
              <a:chExt cx="67096" cy="128323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AAAE31F-7D6E-4E2B-B4D9-1932804BEC0C}"/>
                  </a:ext>
                </a:extLst>
              </p:cNvPr>
              <p:cNvSpPr/>
              <p:nvPr/>
            </p:nvSpPr>
            <p:spPr>
              <a:xfrm>
                <a:off x="833490" y="5409090"/>
                <a:ext cx="63036" cy="3047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05BFB6A-BADB-4DB0-837E-F1B14CD5C16A}"/>
                  </a:ext>
                </a:extLst>
              </p:cNvPr>
              <p:cNvSpPr/>
              <p:nvPr/>
            </p:nvSpPr>
            <p:spPr>
              <a:xfrm>
                <a:off x="829430" y="4430655"/>
                <a:ext cx="67094" cy="9756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6CB69D2-ECDB-473E-963E-A94C31B128D1}"/>
                </a:ext>
              </a:extLst>
            </p:cNvPr>
            <p:cNvGrpSpPr/>
            <p:nvPr/>
          </p:nvGrpSpPr>
          <p:grpSpPr>
            <a:xfrm>
              <a:off x="1967994" y="4410124"/>
              <a:ext cx="50993" cy="1283231"/>
              <a:chOff x="833489" y="4430655"/>
              <a:chExt cx="63036" cy="128323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A75164B-6EDB-4F55-A619-F45E58121672}"/>
                  </a:ext>
                </a:extLst>
              </p:cNvPr>
              <p:cNvSpPr/>
              <p:nvPr/>
            </p:nvSpPr>
            <p:spPr>
              <a:xfrm>
                <a:off x="833490" y="5073650"/>
                <a:ext cx="63035" cy="6402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6402F07-1340-4616-9B30-E0E6852B9A9A}"/>
                  </a:ext>
                </a:extLst>
              </p:cNvPr>
              <p:cNvSpPr/>
              <p:nvPr/>
            </p:nvSpPr>
            <p:spPr>
              <a:xfrm>
                <a:off x="833489" y="4430655"/>
                <a:ext cx="63035" cy="640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E49B86E-ADB9-4C50-AEF8-8C4CA15BF48E}"/>
                </a:ext>
              </a:extLst>
            </p:cNvPr>
            <p:cNvGrpSpPr/>
            <p:nvPr/>
          </p:nvGrpSpPr>
          <p:grpSpPr>
            <a:xfrm>
              <a:off x="3283240" y="4392615"/>
              <a:ext cx="50993" cy="1283231"/>
              <a:chOff x="833489" y="4430655"/>
              <a:chExt cx="63036" cy="128323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737BCFB-9CB3-406A-B8B9-5C7AE6A2C6ED}"/>
                  </a:ext>
                </a:extLst>
              </p:cNvPr>
              <p:cNvSpPr/>
              <p:nvPr/>
            </p:nvSpPr>
            <p:spPr>
              <a:xfrm>
                <a:off x="833490" y="5073650"/>
                <a:ext cx="63035" cy="6402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28D3BEB-86AA-4CAA-AED3-2DCD346EA2D7}"/>
                  </a:ext>
                </a:extLst>
              </p:cNvPr>
              <p:cNvSpPr/>
              <p:nvPr/>
            </p:nvSpPr>
            <p:spPr>
              <a:xfrm>
                <a:off x="833489" y="4430655"/>
                <a:ext cx="63035" cy="640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4883D85-A3C9-4AA2-BDF5-0F26D6FC08C4}"/>
                </a:ext>
              </a:extLst>
            </p:cNvPr>
            <p:cNvGrpSpPr/>
            <p:nvPr/>
          </p:nvGrpSpPr>
          <p:grpSpPr>
            <a:xfrm>
              <a:off x="2605182" y="4408174"/>
              <a:ext cx="72838" cy="1283231"/>
              <a:chOff x="829430" y="4430655"/>
              <a:chExt cx="67096" cy="128323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3B08B71-026C-415E-A037-4983AD72DC12}"/>
                  </a:ext>
                </a:extLst>
              </p:cNvPr>
              <p:cNvSpPr/>
              <p:nvPr/>
            </p:nvSpPr>
            <p:spPr>
              <a:xfrm>
                <a:off x="833490" y="5409090"/>
                <a:ext cx="63036" cy="3047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3A382C4-860B-4B57-9114-83A7A8D31207}"/>
                  </a:ext>
                </a:extLst>
              </p:cNvPr>
              <p:cNvSpPr/>
              <p:nvPr/>
            </p:nvSpPr>
            <p:spPr>
              <a:xfrm>
                <a:off x="829430" y="4430655"/>
                <a:ext cx="67094" cy="9756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D695DF-7AD7-41C8-A71A-38F3131A08AB}"/>
                </a:ext>
              </a:extLst>
            </p:cNvPr>
            <p:cNvSpPr txBox="1"/>
            <p:nvPr/>
          </p:nvSpPr>
          <p:spPr>
            <a:xfrm>
              <a:off x="2482626" y="4156269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70%</a:t>
              </a:r>
              <a:endParaRPr lang="ko-KR" altLang="en-US" sz="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562C18-A7FF-4C54-B8CD-932F7A561BC8}"/>
                </a:ext>
              </a:extLst>
            </p:cNvPr>
            <p:cNvSpPr txBox="1"/>
            <p:nvPr/>
          </p:nvSpPr>
          <p:spPr>
            <a:xfrm>
              <a:off x="1203407" y="4143612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70%</a:t>
              </a:r>
              <a:endParaRPr lang="ko-KR" altLang="en-US" sz="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20384D-AE0B-4D18-B9CE-14D9FB8D3CC4}"/>
                </a:ext>
              </a:extLst>
            </p:cNvPr>
            <p:cNvSpPr txBox="1"/>
            <p:nvPr/>
          </p:nvSpPr>
          <p:spPr>
            <a:xfrm>
              <a:off x="737966" y="4145855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50%</a:t>
              </a:r>
              <a:endParaRPr lang="ko-KR" altLang="en-US" sz="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1B6B-C5DD-4DA3-BC20-B4C205F3D5F4}"/>
                </a:ext>
              </a:extLst>
            </p:cNvPr>
            <p:cNvSpPr txBox="1"/>
            <p:nvPr/>
          </p:nvSpPr>
          <p:spPr>
            <a:xfrm>
              <a:off x="1796402" y="4154706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50%</a:t>
              </a:r>
              <a:endParaRPr lang="ko-KR" altLang="en-US" sz="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7DE65F-A6A2-41D5-90DD-9746F5BA340D}"/>
                </a:ext>
              </a:extLst>
            </p:cNvPr>
            <p:cNvSpPr txBox="1"/>
            <p:nvPr/>
          </p:nvSpPr>
          <p:spPr>
            <a:xfrm>
              <a:off x="3166643" y="4131043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50%</a:t>
              </a:r>
              <a:endParaRPr lang="ko-KR" altLang="en-US" sz="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3EFF25-3BFF-4F31-8C6D-A8F5B00C539D}"/>
                </a:ext>
              </a:extLst>
            </p:cNvPr>
            <p:cNvSpPr txBox="1"/>
            <p:nvPr/>
          </p:nvSpPr>
          <p:spPr>
            <a:xfrm>
              <a:off x="285513" y="4244609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200</a:t>
              </a:r>
              <a:endParaRPr lang="ko-KR" altLang="en-US" sz="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9E9C69-7CC3-4AEB-AF36-CA301BECFB71}"/>
                </a:ext>
              </a:extLst>
            </p:cNvPr>
            <p:cNvSpPr txBox="1"/>
            <p:nvPr/>
          </p:nvSpPr>
          <p:spPr>
            <a:xfrm>
              <a:off x="263225" y="4038710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(</a:t>
              </a:r>
              <a:r>
                <a:rPr lang="ko-KR" altLang="en-US" sz="600" dirty="0"/>
                <a:t>만원</a:t>
              </a:r>
              <a:r>
                <a:rPr lang="en-US" altLang="ko-KR" sz="600" dirty="0"/>
                <a:t>)</a:t>
              </a:r>
              <a:endParaRPr lang="ko-KR" altLang="en-US" sz="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3E300F-AEB1-4A0C-812F-01B5C5BB79AD}"/>
                </a:ext>
              </a:extLst>
            </p:cNvPr>
            <p:cNvSpPr txBox="1"/>
            <p:nvPr/>
          </p:nvSpPr>
          <p:spPr>
            <a:xfrm>
              <a:off x="276277" y="4905469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100</a:t>
              </a:r>
              <a:endParaRPr lang="ko-KR" altLang="en-US" sz="600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0D69FE-5BAC-486B-B4B2-6D313447F6E2}"/>
              </a:ext>
            </a:extLst>
          </p:cNvPr>
          <p:cNvSpPr/>
          <p:nvPr/>
        </p:nvSpPr>
        <p:spPr>
          <a:xfrm>
            <a:off x="490236" y="4036697"/>
            <a:ext cx="2456163" cy="401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카테고리별 지출현황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D9ABB4-60D3-41F6-B282-2CECE102FE55}"/>
              </a:ext>
            </a:extLst>
          </p:cNvPr>
          <p:cNvSpPr txBox="1"/>
          <p:nvPr/>
        </p:nvSpPr>
        <p:spPr>
          <a:xfrm>
            <a:off x="8744704" y="1765767"/>
            <a:ext cx="10407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서치인풋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BD40B-962B-461A-8324-C72164A73099}"/>
              </a:ext>
            </a:extLst>
          </p:cNvPr>
          <p:cNvSpPr txBox="1"/>
          <p:nvPr/>
        </p:nvSpPr>
        <p:spPr>
          <a:xfrm>
            <a:off x="12333023" y="1593213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상세보기를 누르면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펼쳐지면서 해당 지출건의 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모든 품목들과 카테고리가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다시보임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43E8614-64A8-405A-9A44-ADB70EAC7629}"/>
              </a:ext>
            </a:extLst>
          </p:cNvPr>
          <p:cNvSpPr/>
          <p:nvPr/>
        </p:nvSpPr>
        <p:spPr>
          <a:xfrm>
            <a:off x="4497214" y="3639401"/>
            <a:ext cx="2108261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이전ㅣ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 err="1">
                <a:solidFill>
                  <a:schemeClr val="tx1"/>
                </a:solidFill>
              </a:rPr>
              <a:t>ㅣ다음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0E328D-D7D3-4161-8573-85826F532911}"/>
              </a:ext>
            </a:extLst>
          </p:cNvPr>
          <p:cNvSpPr/>
          <p:nvPr/>
        </p:nvSpPr>
        <p:spPr>
          <a:xfrm>
            <a:off x="9115966" y="3639400"/>
            <a:ext cx="786586" cy="233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내보내기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AC14B3-5CFD-43F0-8B62-7490EB43191F}"/>
              </a:ext>
            </a:extLst>
          </p:cNvPr>
          <p:cNvSpPr txBox="1"/>
          <p:nvPr/>
        </p:nvSpPr>
        <p:spPr>
          <a:xfrm>
            <a:off x="12524986" y="4209197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아래 통계는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그냥 최근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개월로 고정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12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개월 미만일 시에는 가진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개월수만큼으로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고정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F563066-621C-4CAD-99DC-0C761E21E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48057"/>
              </p:ext>
            </p:extLst>
          </p:nvPr>
        </p:nvGraphicFramePr>
        <p:xfrm>
          <a:off x="547212" y="2121351"/>
          <a:ext cx="9262646" cy="136985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7374">
                  <a:extLst>
                    <a:ext uri="{9D8B030D-6E8A-4147-A177-3AD203B41FA5}">
                      <a16:colId xmlns:a16="http://schemas.microsoft.com/office/drawing/2014/main" val="1748289146"/>
                    </a:ext>
                  </a:extLst>
                </a:gridCol>
                <a:gridCol w="1083051">
                  <a:extLst>
                    <a:ext uri="{9D8B030D-6E8A-4147-A177-3AD203B41FA5}">
                      <a16:colId xmlns:a16="http://schemas.microsoft.com/office/drawing/2014/main" val="3093052037"/>
                    </a:ext>
                  </a:extLst>
                </a:gridCol>
                <a:gridCol w="873824">
                  <a:extLst>
                    <a:ext uri="{9D8B030D-6E8A-4147-A177-3AD203B41FA5}">
                      <a16:colId xmlns:a16="http://schemas.microsoft.com/office/drawing/2014/main" val="2587542066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750455681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4124779614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51756160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237411002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2431420936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024957938"/>
                    </a:ext>
                  </a:extLst>
                </a:gridCol>
                <a:gridCol w="1165729">
                  <a:extLst>
                    <a:ext uri="{9D8B030D-6E8A-4147-A177-3AD203B41FA5}">
                      <a16:colId xmlns:a16="http://schemas.microsoft.com/office/drawing/2014/main" val="1053538307"/>
                    </a:ext>
                  </a:extLst>
                </a:gridCol>
              </a:tblGrid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지출일자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사용처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지출금액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지출카테고리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지출수단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지출구분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신용구분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93406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2022-01-29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 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 외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기민우리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↑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0796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2022-01-29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의료비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54465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2022-01-27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의류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은진현대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할부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34755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2022-01-27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편의점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간식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은진현대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일시불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7904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인터넷쇼핑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은진현대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일시불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997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16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(4) - </a:t>
            </a:r>
            <a:r>
              <a:rPr lang="ko-KR" altLang="en-US" sz="2400" dirty="0"/>
              <a:t>지출관리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303650" y="3831579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</a:rPr>
                <a:t>자주쓰는메뉴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E814592F-0759-4C07-BF64-664BD641C4C9}"/>
                </a:ext>
              </a:extLst>
            </p:cNvPr>
            <p:cNvSpPr/>
            <p:nvPr/>
          </p:nvSpPr>
          <p:spPr>
            <a:xfrm>
              <a:off x="284600" y="4257474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C03C2E05-28CA-4D8E-87F6-B5FAC7516E7A}"/>
                </a:ext>
              </a:extLst>
            </p:cNvPr>
            <p:cNvSpPr/>
            <p:nvPr/>
          </p:nvSpPr>
          <p:spPr>
            <a:xfrm>
              <a:off x="284600" y="4640317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50184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4144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959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1651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AACBEA-68E4-4ED7-B09F-D4B5CDA534C5}"/>
              </a:ext>
            </a:extLst>
          </p:cNvPr>
          <p:cNvSpPr/>
          <p:nvPr/>
        </p:nvSpPr>
        <p:spPr>
          <a:xfrm>
            <a:off x="440792" y="1777879"/>
            <a:ext cx="3608694" cy="35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지출이력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AAA74-E40B-4E50-95F9-268E902BE79F}"/>
              </a:ext>
            </a:extLst>
          </p:cNvPr>
          <p:cNvSpPr txBox="1"/>
          <p:nvPr/>
        </p:nvSpPr>
        <p:spPr>
          <a:xfrm>
            <a:off x="8744704" y="1765767"/>
            <a:ext cx="10407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서치인풋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CDA4F1-13C5-4BF5-B59B-ADE5BA557343}"/>
              </a:ext>
            </a:extLst>
          </p:cNvPr>
          <p:cNvSpPr/>
          <p:nvPr/>
        </p:nvSpPr>
        <p:spPr>
          <a:xfrm>
            <a:off x="4294014" y="4280134"/>
            <a:ext cx="2108261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이전ㅣ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 err="1">
                <a:solidFill>
                  <a:schemeClr val="tx1"/>
                </a:solidFill>
              </a:rPr>
              <a:t>ㅣ다음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F3751A-F527-487B-836E-EA24901F0331}"/>
              </a:ext>
            </a:extLst>
          </p:cNvPr>
          <p:cNvSpPr/>
          <p:nvPr/>
        </p:nvSpPr>
        <p:spPr>
          <a:xfrm>
            <a:off x="9115966" y="6141300"/>
            <a:ext cx="786586" cy="233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내보내기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F85863-7498-498C-84C5-11A2CC747296}"/>
              </a:ext>
            </a:extLst>
          </p:cNvPr>
          <p:cNvSpPr txBox="1"/>
          <p:nvPr/>
        </p:nvSpPr>
        <p:spPr>
          <a:xfrm>
            <a:off x="564016" y="4725993"/>
            <a:ext cx="90371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상세보기를 누르면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펼쳐지면서 해당 지출건의 모든 품목들과 카테고리가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다시보임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285750" marR="0" lvl="0" indent="-28575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지출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건의 단위는 영수증 기준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marR="0" lvl="0" indent="-28575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내보내기는 엑셀 다운로드 기능이며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상세보기버전으로 다 풀린 데이터로 다운로드 됨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E5ECCF-0CC8-43E8-BF41-D053F1206C82}"/>
              </a:ext>
            </a:extLst>
          </p:cNvPr>
          <p:cNvSpPr txBox="1"/>
          <p:nvPr/>
        </p:nvSpPr>
        <p:spPr>
          <a:xfrm>
            <a:off x="12524986" y="4209197"/>
            <a:ext cx="61436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내보내기는 엑셀 다운로드 기능이며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목록을 떠나 전체자료를 내보내고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상세보기 버전으로 다 풀린 데이터가 다 선택됨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C25BDA-E036-4355-B273-E2090C087E1F}"/>
              </a:ext>
            </a:extLst>
          </p:cNvPr>
          <p:cNvSpPr txBox="1"/>
          <p:nvPr/>
        </p:nvSpPr>
        <p:spPr>
          <a:xfrm>
            <a:off x="12524986" y="2648803"/>
            <a:ext cx="614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지출단위의 기준은 카드결제시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69B2F73-F411-4BB2-81A7-971F066F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70631"/>
              </p:ext>
            </p:extLst>
          </p:nvPr>
        </p:nvGraphicFramePr>
        <p:xfrm>
          <a:off x="547212" y="2121351"/>
          <a:ext cx="9262646" cy="205478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7374">
                  <a:extLst>
                    <a:ext uri="{9D8B030D-6E8A-4147-A177-3AD203B41FA5}">
                      <a16:colId xmlns:a16="http://schemas.microsoft.com/office/drawing/2014/main" val="1748289146"/>
                    </a:ext>
                  </a:extLst>
                </a:gridCol>
                <a:gridCol w="1083051">
                  <a:extLst>
                    <a:ext uri="{9D8B030D-6E8A-4147-A177-3AD203B41FA5}">
                      <a16:colId xmlns:a16="http://schemas.microsoft.com/office/drawing/2014/main" val="3093052037"/>
                    </a:ext>
                  </a:extLst>
                </a:gridCol>
                <a:gridCol w="873824">
                  <a:extLst>
                    <a:ext uri="{9D8B030D-6E8A-4147-A177-3AD203B41FA5}">
                      <a16:colId xmlns:a16="http://schemas.microsoft.com/office/drawing/2014/main" val="2587542066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750455681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4124779614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51756160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237411002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2431420936"/>
                    </a:ext>
                  </a:extLst>
                </a:gridCol>
                <a:gridCol w="953778">
                  <a:extLst>
                    <a:ext uri="{9D8B030D-6E8A-4147-A177-3AD203B41FA5}">
                      <a16:colId xmlns:a16="http://schemas.microsoft.com/office/drawing/2014/main" val="1024957938"/>
                    </a:ext>
                  </a:extLst>
                </a:gridCol>
                <a:gridCol w="1165729">
                  <a:extLst>
                    <a:ext uri="{9D8B030D-6E8A-4147-A177-3AD203B41FA5}">
                      <a16:colId xmlns:a16="http://schemas.microsoft.com/office/drawing/2014/main" val="1053538307"/>
                    </a:ext>
                  </a:extLst>
                </a:gridCol>
              </a:tblGrid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지출일자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사용처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지출금액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지출카테고리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지출수단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지출구분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신용구분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93406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2022-01-29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 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 외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기민우리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↑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0796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간식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아이스크림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484572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간장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794465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35,000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고기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706378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2022-01-29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의료비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54465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2022-01-27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의류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은진현대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할부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34755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2022-01-27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편의점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간식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은진현대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일시불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7904"/>
                  </a:ext>
                </a:extLst>
              </a:tr>
              <a:tr h="2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인터넷쇼핑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식비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은진현대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일시불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997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3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(5) - </a:t>
            </a:r>
            <a:r>
              <a:rPr lang="ko-KR" altLang="en-US" sz="2400" dirty="0"/>
              <a:t>수입관리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27821-B7FB-4B6E-92AA-D4D9E5BFBA85}"/>
              </a:ext>
            </a:extLst>
          </p:cNvPr>
          <p:cNvSpPr/>
          <p:nvPr/>
        </p:nvSpPr>
        <p:spPr>
          <a:xfrm>
            <a:off x="468357" y="1742914"/>
            <a:ext cx="1102566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수입현황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244383" y="4571780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자주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49422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3382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197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0889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D683B5A-1634-48DD-AF6F-29D2D24339EE}"/>
                </a:ext>
              </a:extLst>
            </p:cNvPr>
            <p:cNvSpPr/>
            <p:nvPr/>
          </p:nvSpPr>
          <p:spPr>
            <a:xfrm>
              <a:off x="262613" y="2482527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최근 사용 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1FB097D-8896-4688-869D-A8B1F36DA014}"/>
                </a:ext>
              </a:extLst>
            </p:cNvPr>
            <p:cNvSpPr/>
            <p:nvPr/>
          </p:nvSpPr>
          <p:spPr>
            <a:xfrm>
              <a:off x="284600" y="285176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222734A-4C56-400E-9F75-2474157DC1D0}"/>
                </a:ext>
              </a:extLst>
            </p:cNvPr>
            <p:cNvSpPr/>
            <p:nvPr/>
          </p:nvSpPr>
          <p:spPr>
            <a:xfrm>
              <a:off x="284600" y="323460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5 section circle chart Images, Stock Photos &amp;amp; Vectors | Shutterstock">
            <a:extLst>
              <a:ext uri="{FF2B5EF4-FFF2-40B4-BE49-F238E27FC236}">
                <a16:creationId xmlns:a16="http://schemas.microsoft.com/office/drawing/2014/main" id="{61F9AAD6-9290-4619-A7DF-A8E05EEB5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5"/>
          <a:stretch/>
        </p:blipFill>
        <p:spPr bwMode="auto">
          <a:xfrm>
            <a:off x="491560" y="4317095"/>
            <a:ext cx="3692503" cy="20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4F9739-1256-4A90-8EEA-A8567C30FC87}"/>
              </a:ext>
            </a:extLst>
          </p:cNvPr>
          <p:cNvGrpSpPr/>
          <p:nvPr/>
        </p:nvGrpSpPr>
        <p:grpSpPr>
          <a:xfrm>
            <a:off x="5978070" y="3996087"/>
            <a:ext cx="3924482" cy="2418697"/>
            <a:chOff x="255927" y="3581751"/>
            <a:chExt cx="3472143" cy="21321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5567A-D58A-4845-9C09-8707D831C393}"/>
                </a:ext>
              </a:extLst>
            </p:cNvPr>
            <p:cNvSpPr/>
            <p:nvPr/>
          </p:nvSpPr>
          <p:spPr>
            <a:xfrm>
              <a:off x="255927" y="3581751"/>
              <a:ext cx="3472143" cy="354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수입 추이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</a:rPr>
                <a:t>부가수익</a:t>
              </a:r>
              <a:r>
                <a:rPr lang="en-US" altLang="ko-KR" sz="1100" dirty="0">
                  <a:solidFill>
                    <a:schemeClr val="tx1"/>
                  </a:solidFill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</a:rPr>
                <a:t>정규수입분리</a:t>
              </a:r>
              <a:r>
                <a:rPr lang="en-US" altLang="ko-KR" sz="1100" dirty="0">
                  <a:solidFill>
                    <a:schemeClr val="tx1"/>
                  </a:solidFill>
                </a:rPr>
                <a:t>), </a:t>
              </a:r>
              <a:r>
                <a:rPr lang="ko-KR" altLang="en-US" sz="1100" dirty="0">
                  <a:solidFill>
                    <a:schemeClr val="tx1"/>
                  </a:solidFill>
                </a:rPr>
                <a:t>연봉대비 </a:t>
              </a:r>
              <a:r>
                <a:rPr lang="en-US" altLang="ko-KR" sz="1100" dirty="0">
                  <a:solidFill>
                    <a:schemeClr val="tx1"/>
                  </a:solidFill>
                </a:rPr>
                <a:t>% </a:t>
              </a:r>
              <a:r>
                <a:rPr lang="ko-KR" altLang="en-US" sz="1100" dirty="0">
                  <a:solidFill>
                    <a:schemeClr val="tx1"/>
                  </a:solidFill>
                </a:rPr>
                <a:t>병기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E9A8F983-46B8-4902-B37F-45843BC2EB4E}"/>
                </a:ext>
              </a:extLst>
            </p:cNvPr>
            <p:cNvSpPr/>
            <p:nvPr/>
          </p:nvSpPr>
          <p:spPr>
            <a:xfrm rot="10800000" flipH="1">
              <a:off x="565526" y="4281717"/>
              <a:ext cx="2879802" cy="1432165"/>
            </a:xfrm>
            <a:prstGeom prst="halfFrame">
              <a:avLst>
                <a:gd name="adj1" fmla="val 1928"/>
                <a:gd name="adj2" fmla="val 1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412D7CB-9596-4A5F-8533-7982F576F983}"/>
                </a:ext>
              </a:extLst>
            </p:cNvPr>
            <p:cNvGrpSpPr/>
            <p:nvPr/>
          </p:nvGrpSpPr>
          <p:grpSpPr>
            <a:xfrm>
              <a:off x="833489" y="4430655"/>
              <a:ext cx="50993" cy="1283231"/>
              <a:chOff x="833489" y="4430655"/>
              <a:chExt cx="63036" cy="128323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613142-7C5D-465B-AC6D-42D58378679C}"/>
                  </a:ext>
                </a:extLst>
              </p:cNvPr>
              <p:cNvSpPr/>
              <p:nvPr/>
            </p:nvSpPr>
            <p:spPr>
              <a:xfrm>
                <a:off x="833490" y="4641074"/>
                <a:ext cx="63035" cy="10728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5EC8F1C-1E74-451E-A63E-42C5DF6C572B}"/>
                  </a:ext>
                </a:extLst>
              </p:cNvPr>
              <p:cNvSpPr/>
              <p:nvPr/>
            </p:nvSpPr>
            <p:spPr>
              <a:xfrm>
                <a:off x="833489" y="4430655"/>
                <a:ext cx="56508" cy="2104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B64FA97-5350-4DB4-AA0E-F4C7BFE44B54}"/>
                </a:ext>
              </a:extLst>
            </p:cNvPr>
            <p:cNvGrpSpPr/>
            <p:nvPr/>
          </p:nvGrpSpPr>
          <p:grpSpPr>
            <a:xfrm>
              <a:off x="1335279" y="4408586"/>
              <a:ext cx="72838" cy="1283231"/>
              <a:chOff x="829430" y="4430655"/>
              <a:chExt cx="67096" cy="128323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AAAE31F-7D6E-4E2B-B4D9-1932804BEC0C}"/>
                  </a:ext>
                </a:extLst>
              </p:cNvPr>
              <p:cNvSpPr/>
              <p:nvPr/>
            </p:nvSpPr>
            <p:spPr>
              <a:xfrm>
                <a:off x="833490" y="4468520"/>
                <a:ext cx="63036" cy="12453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05BFB6A-BADB-4DB0-837E-F1B14CD5C16A}"/>
                  </a:ext>
                </a:extLst>
              </p:cNvPr>
              <p:cNvSpPr/>
              <p:nvPr/>
            </p:nvSpPr>
            <p:spPr>
              <a:xfrm>
                <a:off x="829430" y="4430655"/>
                <a:ext cx="67094" cy="4030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D695DF-7AD7-41C8-A71A-38F3131A08AB}"/>
                </a:ext>
              </a:extLst>
            </p:cNvPr>
            <p:cNvSpPr txBox="1"/>
            <p:nvPr/>
          </p:nvSpPr>
          <p:spPr>
            <a:xfrm>
              <a:off x="2482626" y="4156269"/>
              <a:ext cx="292585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8%</a:t>
              </a:r>
              <a:endParaRPr lang="ko-KR" altLang="en-US" sz="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562C18-A7FF-4C54-B8CD-932F7A561BC8}"/>
                </a:ext>
              </a:extLst>
            </p:cNvPr>
            <p:cNvSpPr txBox="1"/>
            <p:nvPr/>
          </p:nvSpPr>
          <p:spPr>
            <a:xfrm>
              <a:off x="1262399" y="4143612"/>
              <a:ext cx="3005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7%</a:t>
              </a:r>
              <a:endParaRPr lang="ko-KR" altLang="en-US" sz="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20384D-AE0B-4D18-B9CE-14D9FB8D3CC4}"/>
                </a:ext>
              </a:extLst>
            </p:cNvPr>
            <p:cNvSpPr txBox="1"/>
            <p:nvPr/>
          </p:nvSpPr>
          <p:spPr>
            <a:xfrm>
              <a:off x="737966" y="4145855"/>
              <a:ext cx="4113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10%</a:t>
              </a:r>
              <a:endParaRPr lang="ko-KR" altLang="en-US" sz="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1B6B-C5DD-4DA3-BC20-B4C205F3D5F4}"/>
                </a:ext>
              </a:extLst>
            </p:cNvPr>
            <p:cNvSpPr txBox="1"/>
            <p:nvPr/>
          </p:nvSpPr>
          <p:spPr>
            <a:xfrm>
              <a:off x="1766905" y="4154706"/>
              <a:ext cx="295368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10%</a:t>
              </a:r>
              <a:endParaRPr lang="ko-KR" altLang="en-US" sz="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7DE65F-A6A2-41D5-90DD-9746F5BA340D}"/>
                </a:ext>
              </a:extLst>
            </p:cNvPr>
            <p:cNvSpPr txBox="1"/>
            <p:nvPr/>
          </p:nvSpPr>
          <p:spPr>
            <a:xfrm>
              <a:off x="3166643" y="4164632"/>
              <a:ext cx="4113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10%</a:t>
              </a:r>
              <a:endParaRPr lang="ko-KR" altLang="en-US" sz="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3EFF25-3BFF-4F31-8C6D-A8F5B00C539D}"/>
                </a:ext>
              </a:extLst>
            </p:cNvPr>
            <p:cNvSpPr txBox="1"/>
            <p:nvPr/>
          </p:nvSpPr>
          <p:spPr>
            <a:xfrm>
              <a:off x="285513" y="4244609"/>
              <a:ext cx="3005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400</a:t>
              </a:r>
              <a:endParaRPr lang="ko-KR" altLang="en-US" sz="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9E9C69-7CC3-4AEB-AF36-CA301BECFB71}"/>
                </a:ext>
              </a:extLst>
            </p:cNvPr>
            <p:cNvSpPr txBox="1"/>
            <p:nvPr/>
          </p:nvSpPr>
          <p:spPr>
            <a:xfrm>
              <a:off x="263225" y="4038710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(</a:t>
              </a:r>
              <a:r>
                <a:rPr lang="ko-KR" altLang="en-US" sz="600" dirty="0"/>
                <a:t>만원</a:t>
              </a:r>
              <a:r>
                <a:rPr lang="en-US" altLang="ko-KR" sz="600" dirty="0"/>
                <a:t>)</a:t>
              </a:r>
              <a:endParaRPr lang="ko-KR" altLang="en-US" sz="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3E300F-AEB1-4A0C-812F-01B5C5BB79AD}"/>
                </a:ext>
              </a:extLst>
            </p:cNvPr>
            <p:cNvSpPr txBox="1"/>
            <p:nvPr/>
          </p:nvSpPr>
          <p:spPr>
            <a:xfrm>
              <a:off x="276277" y="4905469"/>
              <a:ext cx="3005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200</a:t>
              </a:r>
              <a:endParaRPr lang="ko-KR" altLang="en-US" sz="600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0D69FE-5BAC-486B-B4B2-6D313447F6E2}"/>
              </a:ext>
            </a:extLst>
          </p:cNvPr>
          <p:cNvSpPr/>
          <p:nvPr/>
        </p:nvSpPr>
        <p:spPr>
          <a:xfrm>
            <a:off x="490236" y="3964127"/>
            <a:ext cx="2456163" cy="401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카테고리별 수입현황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D9ABB4-60D3-41F6-B282-2CECE102FE55}"/>
              </a:ext>
            </a:extLst>
          </p:cNvPr>
          <p:cNvSpPr txBox="1"/>
          <p:nvPr/>
        </p:nvSpPr>
        <p:spPr>
          <a:xfrm>
            <a:off x="8744704" y="1765767"/>
            <a:ext cx="10407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서치인풋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BD40B-962B-461A-8324-C72164A73099}"/>
              </a:ext>
            </a:extLst>
          </p:cNvPr>
          <p:cNvSpPr txBox="1"/>
          <p:nvPr/>
        </p:nvSpPr>
        <p:spPr>
          <a:xfrm>
            <a:off x="12333023" y="1593213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상세보기를 누르면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펼쳐지면서 해당 지출건의 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모든 품목들과 카테고리가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다시보임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43E8614-64A8-405A-9A44-ADB70EAC7629}"/>
              </a:ext>
            </a:extLst>
          </p:cNvPr>
          <p:cNvSpPr/>
          <p:nvPr/>
        </p:nvSpPr>
        <p:spPr>
          <a:xfrm>
            <a:off x="4497214" y="3639401"/>
            <a:ext cx="2108261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이전ㅣ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 err="1">
                <a:solidFill>
                  <a:schemeClr val="tx1"/>
                </a:solidFill>
              </a:rPr>
              <a:t>ㅣ다음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0E328D-D7D3-4161-8573-85826F532911}"/>
              </a:ext>
            </a:extLst>
          </p:cNvPr>
          <p:cNvSpPr/>
          <p:nvPr/>
        </p:nvSpPr>
        <p:spPr>
          <a:xfrm>
            <a:off x="9115966" y="3639400"/>
            <a:ext cx="786586" cy="233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내보내기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AC14B3-5CFD-43F0-8B62-7490EB43191F}"/>
              </a:ext>
            </a:extLst>
          </p:cNvPr>
          <p:cNvSpPr txBox="1"/>
          <p:nvPr/>
        </p:nvSpPr>
        <p:spPr>
          <a:xfrm>
            <a:off x="12524986" y="4209197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아래 통계는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그냥 최근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개월로 고정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12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개월 미만일 시에는 가진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개월수만큼으로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고정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F563066-621C-4CAD-99DC-0C761E21E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38611"/>
              </p:ext>
            </p:extLst>
          </p:nvPr>
        </p:nvGraphicFramePr>
        <p:xfrm>
          <a:off x="547212" y="2121351"/>
          <a:ext cx="9185662" cy="13612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36719">
                  <a:extLst>
                    <a:ext uri="{9D8B030D-6E8A-4147-A177-3AD203B41FA5}">
                      <a16:colId xmlns:a16="http://schemas.microsoft.com/office/drawing/2014/main" val="1748289146"/>
                    </a:ext>
                  </a:extLst>
                </a:gridCol>
                <a:gridCol w="1392741">
                  <a:extLst>
                    <a:ext uri="{9D8B030D-6E8A-4147-A177-3AD203B41FA5}">
                      <a16:colId xmlns:a16="http://schemas.microsoft.com/office/drawing/2014/main" val="3093052037"/>
                    </a:ext>
                  </a:extLst>
                </a:gridCol>
                <a:gridCol w="1123687">
                  <a:extLst>
                    <a:ext uri="{9D8B030D-6E8A-4147-A177-3AD203B41FA5}">
                      <a16:colId xmlns:a16="http://schemas.microsoft.com/office/drawing/2014/main" val="2587542066"/>
                    </a:ext>
                  </a:extLst>
                </a:gridCol>
                <a:gridCol w="1226503">
                  <a:extLst>
                    <a:ext uri="{9D8B030D-6E8A-4147-A177-3AD203B41FA5}">
                      <a16:colId xmlns:a16="http://schemas.microsoft.com/office/drawing/2014/main" val="1750455681"/>
                    </a:ext>
                  </a:extLst>
                </a:gridCol>
                <a:gridCol w="1226503">
                  <a:extLst>
                    <a:ext uri="{9D8B030D-6E8A-4147-A177-3AD203B41FA5}">
                      <a16:colId xmlns:a16="http://schemas.microsoft.com/office/drawing/2014/main" val="4124779614"/>
                    </a:ext>
                  </a:extLst>
                </a:gridCol>
                <a:gridCol w="1226503">
                  <a:extLst>
                    <a:ext uri="{9D8B030D-6E8A-4147-A177-3AD203B41FA5}">
                      <a16:colId xmlns:a16="http://schemas.microsoft.com/office/drawing/2014/main" val="151756160"/>
                    </a:ext>
                  </a:extLst>
                </a:gridCol>
                <a:gridCol w="1226503">
                  <a:extLst>
                    <a:ext uri="{9D8B030D-6E8A-4147-A177-3AD203B41FA5}">
                      <a16:colId xmlns:a16="http://schemas.microsoft.com/office/drawing/2014/main" val="1237411002"/>
                    </a:ext>
                  </a:extLst>
                </a:gridCol>
                <a:gridCol w="1226503">
                  <a:extLst>
                    <a:ext uri="{9D8B030D-6E8A-4147-A177-3AD203B41FA5}">
                      <a16:colId xmlns:a16="http://schemas.microsoft.com/office/drawing/2014/main" val="2431420936"/>
                    </a:ext>
                  </a:extLst>
                </a:gridCol>
              </a:tblGrid>
              <a:tr h="2268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기여자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수입기관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입급계좌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수입구분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93406"/>
                  </a:ext>
                </a:extLst>
              </a:tr>
              <a:tr h="226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2022-03-29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김기민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투자수익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부수입</a:t>
                      </a: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0796"/>
                  </a:ext>
                </a:extLst>
              </a:tr>
              <a:tr h="226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2022-03-29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최은진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1,000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투자수익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업비트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업비트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부수익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54465"/>
                  </a:ext>
                </a:extLst>
              </a:tr>
              <a:tr h="226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2022-02-21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김기민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3,000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 외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한화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기민우리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수익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34755"/>
                  </a:ext>
                </a:extLst>
              </a:tr>
              <a:tr h="226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2022-02-21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김기민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3,000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삼성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기민우리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정규 수익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7904"/>
                  </a:ext>
                </a:extLst>
              </a:tr>
              <a:tr h="2268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2022-01-21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김기민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3,000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한화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기민우리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정규 수익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9971995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DB34B272-62FD-4F4E-875B-F94D9D182E01}"/>
              </a:ext>
            </a:extLst>
          </p:cNvPr>
          <p:cNvSpPr/>
          <p:nvPr/>
        </p:nvSpPr>
        <p:spPr>
          <a:xfrm>
            <a:off x="7805030" y="5158519"/>
            <a:ext cx="57635" cy="121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063F3B-F68E-4486-A017-132319B0E9F3}"/>
              </a:ext>
            </a:extLst>
          </p:cNvPr>
          <p:cNvSpPr/>
          <p:nvPr/>
        </p:nvSpPr>
        <p:spPr>
          <a:xfrm>
            <a:off x="7805029" y="4919820"/>
            <a:ext cx="51667" cy="238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CE940C-C158-4176-87A9-5656035752AE}"/>
              </a:ext>
            </a:extLst>
          </p:cNvPr>
          <p:cNvSpPr/>
          <p:nvPr/>
        </p:nvSpPr>
        <p:spPr>
          <a:xfrm>
            <a:off x="8611929" y="4964792"/>
            <a:ext cx="77345" cy="1412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5E1F36-53EA-45EE-9B8C-29FCB20EFCDA}"/>
              </a:ext>
            </a:extLst>
          </p:cNvPr>
          <p:cNvSpPr/>
          <p:nvPr/>
        </p:nvSpPr>
        <p:spPr>
          <a:xfrm>
            <a:off x="8606947" y="4921838"/>
            <a:ext cx="82325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DE7CAF6-5ECA-4D0D-9C5F-50EB211272BD}"/>
              </a:ext>
            </a:extLst>
          </p:cNvPr>
          <p:cNvSpPr/>
          <p:nvPr/>
        </p:nvSpPr>
        <p:spPr>
          <a:xfrm>
            <a:off x="9362039" y="4968805"/>
            <a:ext cx="77345" cy="1412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8903BD5-88FC-41DE-8C2F-B0452393175A}"/>
              </a:ext>
            </a:extLst>
          </p:cNvPr>
          <p:cNvSpPr/>
          <p:nvPr/>
        </p:nvSpPr>
        <p:spPr>
          <a:xfrm>
            <a:off x="9357057" y="4925851"/>
            <a:ext cx="82325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3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(6) - </a:t>
            </a:r>
            <a:r>
              <a:rPr lang="ko-KR" altLang="en-US" sz="2400" dirty="0"/>
              <a:t>자산조회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27821-B7FB-4B6E-92AA-D4D9E5BFBA85}"/>
              </a:ext>
            </a:extLst>
          </p:cNvPr>
          <p:cNvSpPr/>
          <p:nvPr/>
        </p:nvSpPr>
        <p:spPr>
          <a:xfrm>
            <a:off x="468357" y="1684858"/>
            <a:ext cx="1102566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자산현황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244383" y="4571780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자주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49422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3382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197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0889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D683B5A-1634-48DD-AF6F-29D2D24339EE}"/>
                </a:ext>
              </a:extLst>
            </p:cNvPr>
            <p:cNvSpPr/>
            <p:nvPr/>
          </p:nvSpPr>
          <p:spPr>
            <a:xfrm>
              <a:off x="262613" y="2482527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최근 사용 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1FB097D-8896-4688-869D-A8B1F36DA014}"/>
                </a:ext>
              </a:extLst>
            </p:cNvPr>
            <p:cNvSpPr/>
            <p:nvPr/>
          </p:nvSpPr>
          <p:spPr>
            <a:xfrm>
              <a:off x="284600" y="285176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222734A-4C56-400E-9F75-2474157DC1D0}"/>
                </a:ext>
              </a:extLst>
            </p:cNvPr>
            <p:cNvSpPr/>
            <p:nvPr/>
          </p:nvSpPr>
          <p:spPr>
            <a:xfrm>
              <a:off x="284600" y="323460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5 section circle chart Images, Stock Photos &amp;amp; Vectors | Shutterstock">
            <a:extLst>
              <a:ext uri="{FF2B5EF4-FFF2-40B4-BE49-F238E27FC236}">
                <a16:creationId xmlns:a16="http://schemas.microsoft.com/office/drawing/2014/main" id="{61F9AAD6-9290-4619-A7DF-A8E05EEB5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5"/>
          <a:stretch/>
        </p:blipFill>
        <p:spPr bwMode="auto">
          <a:xfrm>
            <a:off x="492524" y="5420078"/>
            <a:ext cx="3692503" cy="20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4F9739-1256-4A90-8EEA-A8567C30FC87}"/>
              </a:ext>
            </a:extLst>
          </p:cNvPr>
          <p:cNvGrpSpPr/>
          <p:nvPr/>
        </p:nvGrpSpPr>
        <p:grpSpPr>
          <a:xfrm>
            <a:off x="5978070" y="5055631"/>
            <a:ext cx="3924482" cy="2418697"/>
            <a:chOff x="255927" y="3581751"/>
            <a:chExt cx="3472143" cy="21321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5567A-D58A-4845-9C09-8707D831C393}"/>
                </a:ext>
              </a:extLst>
            </p:cNvPr>
            <p:cNvSpPr/>
            <p:nvPr/>
          </p:nvSpPr>
          <p:spPr>
            <a:xfrm>
              <a:off x="255927" y="3581751"/>
              <a:ext cx="3472143" cy="354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자산 추이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</a:rPr>
                <a:t>총자산</a:t>
              </a:r>
              <a:r>
                <a:rPr lang="en-US" altLang="ko-KR" sz="1100" dirty="0">
                  <a:solidFill>
                    <a:schemeClr val="tx1"/>
                  </a:solidFill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</a:rPr>
                <a:t>부채 분리</a:t>
              </a:r>
              <a:r>
                <a:rPr lang="en-US" altLang="ko-KR" sz="1100" dirty="0">
                  <a:solidFill>
                    <a:schemeClr val="tx1"/>
                  </a:solidFill>
                </a:rPr>
                <a:t>), </a:t>
              </a:r>
              <a:r>
                <a:rPr lang="ko-KR" altLang="en-US" sz="1100" dirty="0">
                  <a:solidFill>
                    <a:schemeClr val="tx1"/>
                  </a:solidFill>
                </a:rPr>
                <a:t>부채비율 </a:t>
              </a:r>
              <a:r>
                <a:rPr lang="en-US" altLang="ko-KR" sz="1100" dirty="0">
                  <a:solidFill>
                    <a:schemeClr val="tx1"/>
                  </a:solidFill>
                </a:rPr>
                <a:t>% </a:t>
              </a:r>
              <a:r>
                <a:rPr lang="ko-KR" altLang="en-US" sz="1100" dirty="0">
                  <a:solidFill>
                    <a:schemeClr val="tx1"/>
                  </a:solidFill>
                </a:rPr>
                <a:t>병기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E9A8F983-46B8-4902-B37F-45843BC2EB4E}"/>
                </a:ext>
              </a:extLst>
            </p:cNvPr>
            <p:cNvSpPr/>
            <p:nvPr/>
          </p:nvSpPr>
          <p:spPr>
            <a:xfrm rot="10800000" flipH="1">
              <a:off x="565526" y="4281717"/>
              <a:ext cx="2879802" cy="1432165"/>
            </a:xfrm>
            <a:prstGeom prst="halfFrame">
              <a:avLst>
                <a:gd name="adj1" fmla="val 1928"/>
                <a:gd name="adj2" fmla="val 1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412D7CB-9596-4A5F-8533-7982F576F983}"/>
                </a:ext>
              </a:extLst>
            </p:cNvPr>
            <p:cNvGrpSpPr/>
            <p:nvPr/>
          </p:nvGrpSpPr>
          <p:grpSpPr>
            <a:xfrm>
              <a:off x="833489" y="4430655"/>
              <a:ext cx="50993" cy="1283231"/>
              <a:chOff x="833489" y="4430655"/>
              <a:chExt cx="63036" cy="128323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613142-7C5D-465B-AC6D-42D58378679C}"/>
                  </a:ext>
                </a:extLst>
              </p:cNvPr>
              <p:cNvSpPr/>
              <p:nvPr/>
            </p:nvSpPr>
            <p:spPr>
              <a:xfrm>
                <a:off x="833490" y="4641074"/>
                <a:ext cx="63035" cy="10728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5EC8F1C-1E74-451E-A63E-42C5DF6C572B}"/>
                  </a:ext>
                </a:extLst>
              </p:cNvPr>
              <p:cNvSpPr/>
              <p:nvPr/>
            </p:nvSpPr>
            <p:spPr>
              <a:xfrm>
                <a:off x="833489" y="4430655"/>
                <a:ext cx="56508" cy="2104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B64FA97-5350-4DB4-AA0E-F4C7BFE44B54}"/>
                </a:ext>
              </a:extLst>
            </p:cNvPr>
            <p:cNvGrpSpPr/>
            <p:nvPr/>
          </p:nvGrpSpPr>
          <p:grpSpPr>
            <a:xfrm>
              <a:off x="1335279" y="4408586"/>
              <a:ext cx="72838" cy="1283231"/>
              <a:chOff x="829430" y="4430655"/>
              <a:chExt cx="67096" cy="128323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AAAE31F-7D6E-4E2B-B4D9-1932804BEC0C}"/>
                  </a:ext>
                </a:extLst>
              </p:cNvPr>
              <p:cNvSpPr/>
              <p:nvPr/>
            </p:nvSpPr>
            <p:spPr>
              <a:xfrm>
                <a:off x="833490" y="4468520"/>
                <a:ext cx="63036" cy="12453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05BFB6A-BADB-4DB0-837E-F1B14CD5C16A}"/>
                  </a:ext>
                </a:extLst>
              </p:cNvPr>
              <p:cNvSpPr/>
              <p:nvPr/>
            </p:nvSpPr>
            <p:spPr>
              <a:xfrm>
                <a:off x="829430" y="4430655"/>
                <a:ext cx="67094" cy="4030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D695DF-7AD7-41C8-A71A-38F3131A08AB}"/>
                </a:ext>
              </a:extLst>
            </p:cNvPr>
            <p:cNvSpPr txBox="1"/>
            <p:nvPr/>
          </p:nvSpPr>
          <p:spPr>
            <a:xfrm>
              <a:off x="2482626" y="4156269"/>
              <a:ext cx="292585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8%</a:t>
              </a:r>
              <a:endParaRPr lang="ko-KR" altLang="en-US" sz="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562C18-A7FF-4C54-B8CD-932F7A561BC8}"/>
                </a:ext>
              </a:extLst>
            </p:cNvPr>
            <p:cNvSpPr txBox="1"/>
            <p:nvPr/>
          </p:nvSpPr>
          <p:spPr>
            <a:xfrm>
              <a:off x="1262399" y="4143612"/>
              <a:ext cx="3005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7%</a:t>
              </a:r>
              <a:endParaRPr lang="ko-KR" altLang="en-US" sz="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20384D-AE0B-4D18-B9CE-14D9FB8D3CC4}"/>
                </a:ext>
              </a:extLst>
            </p:cNvPr>
            <p:cNvSpPr txBox="1"/>
            <p:nvPr/>
          </p:nvSpPr>
          <p:spPr>
            <a:xfrm>
              <a:off x="737966" y="4145855"/>
              <a:ext cx="4113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10%</a:t>
              </a:r>
              <a:endParaRPr lang="ko-KR" altLang="en-US" sz="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1B6B-C5DD-4DA3-BC20-B4C205F3D5F4}"/>
                </a:ext>
              </a:extLst>
            </p:cNvPr>
            <p:cNvSpPr txBox="1"/>
            <p:nvPr/>
          </p:nvSpPr>
          <p:spPr>
            <a:xfrm>
              <a:off x="1766905" y="4154706"/>
              <a:ext cx="295368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10%</a:t>
              </a:r>
              <a:endParaRPr lang="ko-KR" altLang="en-US" sz="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7DE65F-A6A2-41D5-90DD-9746F5BA340D}"/>
                </a:ext>
              </a:extLst>
            </p:cNvPr>
            <p:cNvSpPr txBox="1"/>
            <p:nvPr/>
          </p:nvSpPr>
          <p:spPr>
            <a:xfrm>
              <a:off x="3166643" y="4164632"/>
              <a:ext cx="4113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10%</a:t>
              </a:r>
              <a:endParaRPr lang="ko-KR" altLang="en-US" sz="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3EFF25-3BFF-4F31-8C6D-A8F5B00C539D}"/>
                </a:ext>
              </a:extLst>
            </p:cNvPr>
            <p:cNvSpPr txBox="1"/>
            <p:nvPr/>
          </p:nvSpPr>
          <p:spPr>
            <a:xfrm>
              <a:off x="285513" y="4244609"/>
              <a:ext cx="3005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400</a:t>
              </a:r>
              <a:endParaRPr lang="ko-KR" altLang="en-US" sz="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9E9C69-7CC3-4AEB-AF36-CA301BECFB71}"/>
                </a:ext>
              </a:extLst>
            </p:cNvPr>
            <p:cNvSpPr txBox="1"/>
            <p:nvPr/>
          </p:nvSpPr>
          <p:spPr>
            <a:xfrm>
              <a:off x="263225" y="4038710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(</a:t>
              </a:r>
              <a:r>
                <a:rPr lang="ko-KR" altLang="en-US" sz="600" dirty="0"/>
                <a:t>만원</a:t>
              </a:r>
              <a:r>
                <a:rPr lang="en-US" altLang="ko-KR" sz="600" dirty="0"/>
                <a:t>)</a:t>
              </a:r>
              <a:endParaRPr lang="ko-KR" altLang="en-US" sz="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3E300F-AEB1-4A0C-812F-01B5C5BB79AD}"/>
                </a:ext>
              </a:extLst>
            </p:cNvPr>
            <p:cNvSpPr txBox="1"/>
            <p:nvPr/>
          </p:nvSpPr>
          <p:spPr>
            <a:xfrm>
              <a:off x="276277" y="4905469"/>
              <a:ext cx="300506" cy="1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200</a:t>
              </a:r>
              <a:endParaRPr lang="ko-KR" altLang="en-US" sz="600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0D69FE-5BAC-486B-B4B2-6D313447F6E2}"/>
              </a:ext>
            </a:extLst>
          </p:cNvPr>
          <p:cNvSpPr/>
          <p:nvPr/>
        </p:nvSpPr>
        <p:spPr>
          <a:xfrm>
            <a:off x="490236" y="5023671"/>
            <a:ext cx="2456163" cy="401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자산 비율 현황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D9ABB4-60D3-41F6-B282-2CECE102FE55}"/>
              </a:ext>
            </a:extLst>
          </p:cNvPr>
          <p:cNvSpPr txBox="1"/>
          <p:nvPr/>
        </p:nvSpPr>
        <p:spPr>
          <a:xfrm>
            <a:off x="8744704" y="1678682"/>
            <a:ext cx="10407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서치인풋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BD40B-962B-461A-8324-C72164A73099}"/>
              </a:ext>
            </a:extLst>
          </p:cNvPr>
          <p:cNvSpPr txBox="1"/>
          <p:nvPr/>
        </p:nvSpPr>
        <p:spPr>
          <a:xfrm>
            <a:off x="12333023" y="1593213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상세보기를 누르면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펼쳐지면서 해당 지출건의 </a:t>
            </a:r>
            <a:b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모든 품목들과 카테고리가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다시보임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43E8614-64A8-405A-9A44-ADB70EAC7629}"/>
              </a:ext>
            </a:extLst>
          </p:cNvPr>
          <p:cNvSpPr/>
          <p:nvPr/>
        </p:nvSpPr>
        <p:spPr>
          <a:xfrm>
            <a:off x="4497214" y="4698945"/>
            <a:ext cx="2108261" cy="325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이전ㅣ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</a:rPr>
              <a:t>ㅣ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 err="1">
                <a:solidFill>
                  <a:schemeClr val="tx1"/>
                </a:solidFill>
              </a:rPr>
              <a:t>ㅣ다음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0E328D-D7D3-4161-8573-85826F532911}"/>
              </a:ext>
            </a:extLst>
          </p:cNvPr>
          <p:cNvSpPr/>
          <p:nvPr/>
        </p:nvSpPr>
        <p:spPr>
          <a:xfrm>
            <a:off x="9115966" y="4698944"/>
            <a:ext cx="786586" cy="233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내보내기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AC14B3-5CFD-43F0-8B62-7490EB43191F}"/>
              </a:ext>
            </a:extLst>
          </p:cNvPr>
          <p:cNvSpPr txBox="1"/>
          <p:nvPr/>
        </p:nvSpPr>
        <p:spPr>
          <a:xfrm>
            <a:off x="12524986" y="4209197"/>
            <a:ext cx="614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아래 통계는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그냥 최근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12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개월로 고정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12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개월 미만일 시에는 가진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개월수만큼으로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 고정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.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B34B272-62FD-4F4E-875B-F94D9D182E01}"/>
              </a:ext>
            </a:extLst>
          </p:cNvPr>
          <p:cNvSpPr/>
          <p:nvPr/>
        </p:nvSpPr>
        <p:spPr>
          <a:xfrm>
            <a:off x="7805030" y="6218063"/>
            <a:ext cx="57635" cy="121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063F3B-F68E-4486-A017-132319B0E9F3}"/>
              </a:ext>
            </a:extLst>
          </p:cNvPr>
          <p:cNvSpPr/>
          <p:nvPr/>
        </p:nvSpPr>
        <p:spPr>
          <a:xfrm>
            <a:off x="7805029" y="5979364"/>
            <a:ext cx="51667" cy="238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CE940C-C158-4176-87A9-5656035752AE}"/>
              </a:ext>
            </a:extLst>
          </p:cNvPr>
          <p:cNvSpPr/>
          <p:nvPr/>
        </p:nvSpPr>
        <p:spPr>
          <a:xfrm>
            <a:off x="8611929" y="6024336"/>
            <a:ext cx="77345" cy="1412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5E1F36-53EA-45EE-9B8C-29FCB20EFCDA}"/>
              </a:ext>
            </a:extLst>
          </p:cNvPr>
          <p:cNvSpPr/>
          <p:nvPr/>
        </p:nvSpPr>
        <p:spPr>
          <a:xfrm>
            <a:off x="8606947" y="5981382"/>
            <a:ext cx="82325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DE7CAF6-5ECA-4D0D-9C5F-50EB211272BD}"/>
              </a:ext>
            </a:extLst>
          </p:cNvPr>
          <p:cNvSpPr/>
          <p:nvPr/>
        </p:nvSpPr>
        <p:spPr>
          <a:xfrm>
            <a:off x="9362039" y="6028349"/>
            <a:ext cx="77345" cy="1412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8903BD5-88FC-41DE-8C2F-B0452393175A}"/>
              </a:ext>
            </a:extLst>
          </p:cNvPr>
          <p:cNvSpPr/>
          <p:nvPr/>
        </p:nvSpPr>
        <p:spPr>
          <a:xfrm>
            <a:off x="9357057" y="5985395"/>
            <a:ext cx="82325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EA1C9E21-AEB9-40E8-9216-4427B9710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57266"/>
              </p:ext>
            </p:extLst>
          </p:nvPr>
        </p:nvGraphicFramePr>
        <p:xfrm>
          <a:off x="500748" y="2090939"/>
          <a:ext cx="9284936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226">
                  <a:extLst>
                    <a:ext uri="{9D8B030D-6E8A-4147-A177-3AD203B41FA5}">
                      <a16:colId xmlns:a16="http://schemas.microsoft.com/office/drawing/2014/main" val="2257999598"/>
                    </a:ext>
                  </a:extLst>
                </a:gridCol>
                <a:gridCol w="1629328">
                  <a:extLst>
                    <a:ext uri="{9D8B030D-6E8A-4147-A177-3AD203B41FA5}">
                      <a16:colId xmlns:a16="http://schemas.microsoft.com/office/drawing/2014/main" val="1073566764"/>
                    </a:ext>
                  </a:extLst>
                </a:gridCol>
                <a:gridCol w="1316854">
                  <a:extLst>
                    <a:ext uri="{9D8B030D-6E8A-4147-A177-3AD203B41FA5}">
                      <a16:colId xmlns:a16="http://schemas.microsoft.com/office/drawing/2014/main" val="3088148543"/>
                    </a:ext>
                  </a:extLst>
                </a:gridCol>
                <a:gridCol w="1495410">
                  <a:extLst>
                    <a:ext uri="{9D8B030D-6E8A-4147-A177-3AD203B41FA5}">
                      <a16:colId xmlns:a16="http://schemas.microsoft.com/office/drawing/2014/main" val="3731673966"/>
                    </a:ext>
                  </a:extLst>
                </a:gridCol>
                <a:gridCol w="1718606">
                  <a:extLst>
                    <a:ext uri="{9D8B030D-6E8A-4147-A177-3AD203B41FA5}">
                      <a16:colId xmlns:a16="http://schemas.microsoft.com/office/drawing/2014/main" val="3017433369"/>
                    </a:ext>
                  </a:extLst>
                </a:gridCol>
                <a:gridCol w="1205256">
                  <a:extLst>
                    <a:ext uri="{9D8B030D-6E8A-4147-A177-3AD203B41FA5}">
                      <a16:colId xmlns:a16="http://schemas.microsoft.com/office/drawing/2014/main" val="2849728558"/>
                    </a:ext>
                  </a:extLst>
                </a:gridCol>
                <a:gridCol w="1205256">
                  <a:extLst>
                    <a:ext uri="{9D8B030D-6E8A-4147-A177-3AD203B41FA5}">
                      <a16:colId xmlns:a16="http://schemas.microsoft.com/office/drawing/2014/main" val="45211365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자산별명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명의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자산위치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금액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천원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95846"/>
                  </a:ext>
                </a:extLst>
              </a:tr>
              <a:tr h="20955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       </a:t>
                      </a:r>
                      <a:r>
                        <a:rPr lang="en-US" altLang="ko-KR" sz="1100" u="none" strike="noStrike">
                          <a:effectLst/>
                        </a:rPr>
                        <a:t>128,000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순자본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281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기민현금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1,000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자본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현금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01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기민우리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우리은행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30,000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자본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계좌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6280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메트라이프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err="1">
                          <a:effectLst/>
                        </a:rPr>
                        <a:t>메트라이프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10,000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자본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보험금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083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한화연금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한화생명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20,000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자본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연금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42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err="1">
                          <a:effectLst/>
                        </a:rPr>
                        <a:t>비트코인</a:t>
                      </a:r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최은진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err="1">
                          <a:effectLst/>
                        </a:rPr>
                        <a:t>업비트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70,000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기타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기타자산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223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은진현대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최은진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현대카드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-            500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부채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신용카드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981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카카오대출</a:t>
                      </a:r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최은진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카카오뱅크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-          2,000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부채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신용대출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1833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영삼이 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김기민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-            500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부채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개인부채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41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7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162560" y="1259840"/>
            <a:ext cx="1182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6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기능 구상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91440" y="1270502"/>
            <a:ext cx="756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기능구상 브레인 </a:t>
            </a:r>
            <a:r>
              <a:rPr lang="ko-KR" altLang="en-US" dirty="0" err="1"/>
              <a:t>스토밍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8C33B-16FD-45A4-865C-EAC848C56EB7}"/>
              </a:ext>
            </a:extLst>
          </p:cNvPr>
          <p:cNvSpPr txBox="1"/>
          <p:nvPr/>
        </p:nvSpPr>
        <p:spPr>
          <a:xfrm>
            <a:off x="7548880" y="1264416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대쉬보드</a:t>
            </a:r>
            <a:r>
              <a:rPr lang="ko-KR" altLang="en-US" dirty="0"/>
              <a:t>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154BB-307F-456B-918B-FE92F83EB938}"/>
              </a:ext>
            </a:extLst>
          </p:cNvPr>
          <p:cNvSpPr txBox="1"/>
          <p:nvPr/>
        </p:nvSpPr>
        <p:spPr>
          <a:xfrm>
            <a:off x="91440" y="1891546"/>
            <a:ext cx="43644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반응형으로 만들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상단이랑 오른쪽에 </a:t>
            </a:r>
            <a:r>
              <a:rPr lang="ko-KR" altLang="en-US" dirty="0" err="1"/>
              <a:t>네비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중앙 </a:t>
            </a:r>
            <a:r>
              <a:rPr lang="ko-KR" altLang="en-US" dirty="0" err="1"/>
              <a:t>대쉬보드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뷰티파이</a:t>
            </a:r>
            <a:r>
              <a:rPr lang="ko-KR" altLang="en-US" dirty="0"/>
              <a:t> 적극 </a:t>
            </a:r>
            <a:r>
              <a:rPr lang="ko-KR" altLang="en-US" dirty="0" err="1"/>
              <a:t>활용할것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테마를 사전에 많이 </a:t>
            </a:r>
            <a:r>
              <a:rPr lang="ko-KR" altLang="en-US" dirty="0" err="1"/>
              <a:t>볼것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네비</a:t>
            </a:r>
            <a:r>
              <a:rPr lang="ko-KR" altLang="en-US" dirty="0"/>
              <a:t> 상단 </a:t>
            </a:r>
            <a:r>
              <a:rPr lang="en-US" altLang="ko-KR" dirty="0"/>
              <a:t>: </a:t>
            </a:r>
            <a:r>
              <a:rPr lang="ko-KR" altLang="en-US" dirty="0"/>
              <a:t>지출입력 </a:t>
            </a:r>
            <a:r>
              <a:rPr lang="en-US" altLang="ko-KR" dirty="0"/>
              <a:t>/ </a:t>
            </a:r>
            <a:r>
              <a:rPr lang="ko-KR" altLang="en-US" dirty="0"/>
              <a:t>수입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즐겨찾기 메뉴</a:t>
            </a:r>
            <a:r>
              <a:rPr lang="en-US" altLang="ko-KR" dirty="0"/>
              <a:t>(</a:t>
            </a:r>
            <a:r>
              <a:rPr lang="ko-KR" altLang="en-US" dirty="0"/>
              <a:t>간편 입력을 위한 자주작성 메뉴들</a:t>
            </a:r>
            <a:r>
              <a:rPr lang="en-US" altLang="ko-KR" dirty="0"/>
              <a:t>…)+</a:t>
            </a:r>
            <a:r>
              <a:rPr lang="ko-KR" altLang="en-US" dirty="0"/>
              <a:t>시작메뉴 참고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지출 엑셀 업로드 기능 포함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함께 쓰는 사용자관리</a:t>
            </a:r>
            <a:r>
              <a:rPr lang="en-US" altLang="ko-KR" dirty="0"/>
              <a:t>(?)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함께 쓰는 사용자입력 내용 </a:t>
            </a:r>
            <a:r>
              <a:rPr lang="en-US" altLang="ko-KR" dirty="0"/>
              <a:t>: </a:t>
            </a:r>
            <a:r>
              <a:rPr lang="ko-KR" altLang="en-US" dirty="0" err="1"/>
              <a:t>알람처리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5BE29-0AFE-4750-9551-A5C8AF85B478}"/>
              </a:ext>
            </a:extLst>
          </p:cNvPr>
          <p:cNvSpPr txBox="1"/>
          <p:nvPr/>
        </p:nvSpPr>
        <p:spPr>
          <a:xfrm>
            <a:off x="7548880" y="1891546"/>
            <a:ext cx="4364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지출 그래프</a:t>
            </a:r>
            <a:r>
              <a:rPr lang="en-US" altLang="ko-KR" dirty="0"/>
              <a:t>(</a:t>
            </a:r>
            <a:r>
              <a:rPr lang="ko-KR" altLang="en-US" dirty="0"/>
              <a:t>기간별 얼마나 썼는지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지출 그래프</a:t>
            </a:r>
            <a:r>
              <a:rPr lang="en-US" altLang="ko-KR" dirty="0"/>
              <a:t>(</a:t>
            </a:r>
            <a:r>
              <a:rPr lang="ko-KR" altLang="en-US" dirty="0"/>
              <a:t>어느 카테고리에 썼는지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달력 형태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지출기록 검색 용이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사용자별 지출통계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사용자별 수입통계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007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111B050-2417-4A46-880C-B5FF2690D8D2}"/>
              </a:ext>
            </a:extLst>
          </p:cNvPr>
          <p:cNvSpPr/>
          <p:nvPr/>
        </p:nvSpPr>
        <p:spPr>
          <a:xfrm>
            <a:off x="441300" y="4603703"/>
            <a:ext cx="2857500" cy="18108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35AFA5-6A21-4EC4-8566-D59D8C5BF067}"/>
              </a:ext>
            </a:extLst>
          </p:cNvPr>
          <p:cNvSpPr/>
          <p:nvPr/>
        </p:nvSpPr>
        <p:spPr>
          <a:xfrm>
            <a:off x="3692978" y="4603703"/>
            <a:ext cx="2857500" cy="18108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4DA22F-DDA6-468B-855F-DFA16E6CF62D}"/>
              </a:ext>
            </a:extLst>
          </p:cNvPr>
          <p:cNvSpPr/>
          <p:nvPr/>
        </p:nvSpPr>
        <p:spPr>
          <a:xfrm>
            <a:off x="6944656" y="4603703"/>
            <a:ext cx="2857500" cy="18108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27821-B7FB-4B6E-92AA-D4D9E5BFBA85}"/>
              </a:ext>
            </a:extLst>
          </p:cNvPr>
          <p:cNvSpPr/>
          <p:nvPr/>
        </p:nvSpPr>
        <p:spPr>
          <a:xfrm>
            <a:off x="468357" y="1742915"/>
            <a:ext cx="1102566" cy="35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대쉬보드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9696D5C-E06D-4778-911F-C486C179C3B0}"/>
              </a:ext>
            </a:extLst>
          </p:cNvPr>
          <p:cNvGrpSpPr/>
          <p:nvPr/>
        </p:nvGrpSpPr>
        <p:grpSpPr>
          <a:xfrm>
            <a:off x="468357" y="2500785"/>
            <a:ext cx="2857500" cy="1810838"/>
            <a:chOff x="2232000" y="2256337"/>
            <a:chExt cx="2857500" cy="181083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E9D823-DBA1-4257-A4F1-D15CD05F1A8E}"/>
                </a:ext>
              </a:extLst>
            </p:cNvPr>
            <p:cNvSpPr/>
            <p:nvPr/>
          </p:nvSpPr>
          <p:spPr>
            <a:xfrm>
              <a:off x="2232000" y="2256337"/>
              <a:ext cx="2857500" cy="18108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08EBF63-330F-4D93-B8C8-E2F89A294661}"/>
                </a:ext>
              </a:extLst>
            </p:cNvPr>
            <p:cNvSpPr/>
            <p:nvPr/>
          </p:nvSpPr>
          <p:spPr>
            <a:xfrm>
              <a:off x="2418100" y="2613867"/>
              <a:ext cx="1433925" cy="1433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 descr="Thumbs Up Emoji">
                <a:extLst>
                  <a:ext uri="{FF2B5EF4-FFF2-40B4-BE49-F238E27FC236}">
                    <a16:creationId xmlns:a16="http://schemas.microsoft.com/office/drawing/2014/main" id="{D6DA1B9B-7BE1-4CE6-9868-289E4DAA79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3570564"/>
                  </p:ext>
                </p:extLst>
              </p:nvPr>
            </p:nvGraphicFramePr>
            <p:xfrm>
              <a:off x="9227759" y="1531153"/>
              <a:ext cx="584702" cy="6412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84702" cy="641287"/>
                    </a:xfrm>
                    <a:prstGeom prst="rect">
                      <a:avLst/>
                    </a:prstGeom>
                  </am3d:spPr>
                  <am3d:camera>
                    <am3d:pos x="0" y="0" z="663080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511" d="1000000"/>
                    <am3d:preTrans dx="-824025" dy="-17929067" dz="-2192431"/>
                    <am3d:scale>
                      <am3d:sx n="1000000" d="1000000"/>
                      <am3d:sy n="1000000" d="1000000"/>
                      <am3d:sz n="1000000" d="1000000"/>
                    </am3d:scale>
                    <am3d:rot ax="2093351" ay="1815809" az="116178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99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 descr="Thumbs Up Emoji">
                <a:extLst>
                  <a:ext uri="{FF2B5EF4-FFF2-40B4-BE49-F238E27FC236}">
                    <a16:creationId xmlns:a16="http://schemas.microsoft.com/office/drawing/2014/main" id="{D6DA1B9B-7BE1-4CE6-9868-289E4DAA79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7759" y="1531153"/>
                <a:ext cx="584702" cy="641287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014559D9-CDD4-474C-98B2-879961817AFE}"/>
              </a:ext>
            </a:extLst>
          </p:cNvPr>
          <p:cNvGrpSpPr/>
          <p:nvPr/>
        </p:nvGrpSpPr>
        <p:grpSpPr>
          <a:xfrm>
            <a:off x="3690597" y="2475412"/>
            <a:ext cx="2857500" cy="1810838"/>
            <a:chOff x="5483678" y="2256337"/>
            <a:chExt cx="2857500" cy="181083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A984C4E-90A6-4522-A0C8-A59E7396532C}"/>
                </a:ext>
              </a:extLst>
            </p:cNvPr>
            <p:cNvSpPr/>
            <p:nvPr/>
          </p:nvSpPr>
          <p:spPr>
            <a:xfrm>
              <a:off x="5483678" y="2256337"/>
              <a:ext cx="2857500" cy="18108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00E9AB8-CD48-496D-8866-467A1D337B96}"/>
                </a:ext>
              </a:extLst>
            </p:cNvPr>
            <p:cNvGrpSpPr/>
            <p:nvPr/>
          </p:nvGrpSpPr>
          <p:grpSpPr>
            <a:xfrm>
              <a:off x="5747290" y="2639239"/>
              <a:ext cx="1790700" cy="1265677"/>
              <a:chOff x="5747290" y="2639239"/>
              <a:chExt cx="1790700" cy="1265677"/>
            </a:xfrm>
          </p:grpSpPr>
          <p:sp>
            <p:nvSpPr>
              <p:cNvPr id="43" name="1/2 액자 42">
                <a:extLst>
                  <a:ext uri="{FF2B5EF4-FFF2-40B4-BE49-F238E27FC236}">
                    <a16:creationId xmlns:a16="http://schemas.microsoft.com/office/drawing/2014/main" id="{7A3E3F61-DFBE-4618-93B1-6D35AC90FEC1}"/>
                  </a:ext>
                </a:extLst>
              </p:cNvPr>
              <p:cNvSpPr/>
              <p:nvPr/>
            </p:nvSpPr>
            <p:spPr>
              <a:xfrm rot="10800000" flipH="1">
                <a:off x="5747290" y="2639239"/>
                <a:ext cx="1790700" cy="1265677"/>
              </a:xfrm>
              <a:prstGeom prst="halfFrame">
                <a:avLst>
                  <a:gd name="adj1" fmla="val 1928"/>
                  <a:gd name="adj2" fmla="val 152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11561681-35BF-46B6-965A-C846E4F41EA7}"/>
                  </a:ext>
                </a:extLst>
              </p:cNvPr>
              <p:cNvSpPr/>
              <p:nvPr/>
            </p:nvSpPr>
            <p:spPr>
              <a:xfrm>
                <a:off x="5915026" y="2850356"/>
                <a:ext cx="45719" cy="10156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7ED101D2-73F1-40A9-8DD4-1B149A1E7F52}"/>
                  </a:ext>
                </a:extLst>
              </p:cNvPr>
              <p:cNvSpPr/>
              <p:nvPr/>
            </p:nvSpPr>
            <p:spPr>
              <a:xfrm>
                <a:off x="5983095" y="3748088"/>
                <a:ext cx="45719" cy="11791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7DC476C4-F571-415D-A0CA-77E98B9BF8F5}"/>
                  </a:ext>
                </a:extLst>
              </p:cNvPr>
              <p:cNvSpPr/>
              <p:nvPr/>
            </p:nvSpPr>
            <p:spPr>
              <a:xfrm>
                <a:off x="6046947" y="3812381"/>
                <a:ext cx="45719" cy="555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04A85AB-2280-4238-805B-C21EE542D1B3}"/>
                  </a:ext>
                </a:extLst>
              </p:cNvPr>
              <p:cNvSpPr/>
              <p:nvPr/>
            </p:nvSpPr>
            <p:spPr>
              <a:xfrm>
                <a:off x="6109302" y="3714750"/>
                <a:ext cx="45719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41FC3EE-A09A-43B6-82E0-9B52DBEA21ED}"/>
                  </a:ext>
                </a:extLst>
              </p:cNvPr>
              <p:cNvSpPr/>
              <p:nvPr/>
            </p:nvSpPr>
            <p:spPr>
              <a:xfrm>
                <a:off x="6169979" y="3714750"/>
                <a:ext cx="54293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3992AF3F-FD04-42BB-9F7F-F31C83123B67}"/>
                  </a:ext>
                </a:extLst>
              </p:cNvPr>
              <p:cNvSpPr/>
              <p:nvPr/>
            </p:nvSpPr>
            <p:spPr>
              <a:xfrm>
                <a:off x="6242797" y="3812380"/>
                <a:ext cx="45719" cy="5361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A2B919C3-0364-4A78-9DF2-0265BBDCE863}"/>
                  </a:ext>
                </a:extLst>
              </p:cNvPr>
              <p:cNvSpPr/>
              <p:nvPr/>
            </p:nvSpPr>
            <p:spPr>
              <a:xfrm>
                <a:off x="6302557" y="3747104"/>
                <a:ext cx="45719" cy="11791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E37853DD-248B-4D8F-9693-C71F4624A743}"/>
                  </a:ext>
                </a:extLst>
              </p:cNvPr>
              <p:cNvSpPr/>
              <p:nvPr/>
            </p:nvSpPr>
            <p:spPr>
              <a:xfrm>
                <a:off x="6359267" y="3811397"/>
                <a:ext cx="45719" cy="555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A1316717-7F3E-4FE1-A7AE-7FC0BA81207D}"/>
                  </a:ext>
                </a:extLst>
              </p:cNvPr>
              <p:cNvSpPr/>
              <p:nvPr/>
            </p:nvSpPr>
            <p:spPr>
              <a:xfrm>
                <a:off x="6419242" y="3713766"/>
                <a:ext cx="45719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AD43F7A1-B544-4DC0-B804-C6429CC3E270}"/>
                  </a:ext>
                </a:extLst>
              </p:cNvPr>
              <p:cNvSpPr/>
              <p:nvPr/>
            </p:nvSpPr>
            <p:spPr>
              <a:xfrm>
                <a:off x="6477534" y="3713766"/>
                <a:ext cx="54293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C5A86D1F-B41C-43AF-8CA5-4B87EEC7C62C}"/>
                  </a:ext>
                </a:extLst>
              </p:cNvPr>
              <p:cNvSpPr/>
              <p:nvPr/>
            </p:nvSpPr>
            <p:spPr>
              <a:xfrm>
                <a:off x="6547972" y="3811396"/>
                <a:ext cx="45719" cy="5361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4122DB7E-8AE8-4A01-889E-3CDFA13D3DA7}"/>
                  </a:ext>
                </a:extLst>
              </p:cNvPr>
              <p:cNvSpPr/>
              <p:nvPr/>
            </p:nvSpPr>
            <p:spPr>
              <a:xfrm>
                <a:off x="6609458" y="3671888"/>
                <a:ext cx="50474" cy="19312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4A07EFF3-9008-40C3-8E8C-37F3A8117BAE}"/>
                  </a:ext>
                </a:extLst>
              </p:cNvPr>
              <p:cNvSpPr/>
              <p:nvPr/>
            </p:nvSpPr>
            <p:spPr>
              <a:xfrm>
                <a:off x="6673656" y="3671887"/>
                <a:ext cx="50474" cy="19312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6685B6D-D339-4138-ADD2-83729E433066}"/>
                  </a:ext>
                </a:extLst>
              </p:cNvPr>
              <p:cNvSpPr/>
              <p:nvPr/>
            </p:nvSpPr>
            <p:spPr>
              <a:xfrm>
                <a:off x="6741347" y="3806256"/>
                <a:ext cx="45719" cy="555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30628D1-C989-4E5D-9262-C77C9794A271}"/>
                  </a:ext>
                </a:extLst>
              </p:cNvPr>
              <p:cNvSpPr/>
              <p:nvPr/>
            </p:nvSpPr>
            <p:spPr>
              <a:xfrm>
                <a:off x="6802554" y="3709600"/>
                <a:ext cx="54293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B0AFB67D-48AB-4017-9600-220B05AC5868}"/>
                  </a:ext>
                </a:extLst>
              </p:cNvPr>
              <p:cNvSpPr/>
              <p:nvPr/>
            </p:nvSpPr>
            <p:spPr>
              <a:xfrm>
                <a:off x="6875372" y="3807230"/>
                <a:ext cx="45719" cy="5361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6C0AB926-A078-486C-B8EB-63F903EB72A5}"/>
                  </a:ext>
                </a:extLst>
              </p:cNvPr>
              <p:cNvSpPr/>
              <p:nvPr/>
            </p:nvSpPr>
            <p:spPr>
              <a:xfrm>
                <a:off x="6935132" y="3741954"/>
                <a:ext cx="45719" cy="11791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A8C66F4-F7EF-471D-9317-1AA38F78041B}"/>
                  </a:ext>
                </a:extLst>
              </p:cNvPr>
              <p:cNvSpPr/>
              <p:nvPr/>
            </p:nvSpPr>
            <p:spPr>
              <a:xfrm>
                <a:off x="6991842" y="3806247"/>
                <a:ext cx="45719" cy="555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1B391F19-EB29-4BD0-ACD1-D3BCF79FE267}"/>
                  </a:ext>
                </a:extLst>
              </p:cNvPr>
              <p:cNvSpPr/>
              <p:nvPr/>
            </p:nvSpPr>
            <p:spPr>
              <a:xfrm>
                <a:off x="7061553" y="3709600"/>
                <a:ext cx="54293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1F08954-14E3-4BA6-A81E-24F83ED61512}"/>
              </a:ext>
            </a:extLst>
          </p:cNvPr>
          <p:cNvGrpSpPr/>
          <p:nvPr/>
        </p:nvGrpSpPr>
        <p:grpSpPr>
          <a:xfrm>
            <a:off x="6944656" y="2475412"/>
            <a:ext cx="2857500" cy="1810838"/>
            <a:chOff x="8735356" y="2256337"/>
            <a:chExt cx="2857500" cy="181083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E92D3A-9A68-40CB-8FFC-7D99FC476DCC}"/>
                </a:ext>
              </a:extLst>
            </p:cNvPr>
            <p:cNvSpPr/>
            <p:nvPr/>
          </p:nvSpPr>
          <p:spPr>
            <a:xfrm>
              <a:off x="8735356" y="2256337"/>
              <a:ext cx="2857500" cy="18108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1/2 액자 54">
              <a:extLst>
                <a:ext uri="{FF2B5EF4-FFF2-40B4-BE49-F238E27FC236}">
                  <a16:creationId xmlns:a16="http://schemas.microsoft.com/office/drawing/2014/main" id="{0223AF51-9549-4B18-9ED8-C1257264AD42}"/>
                </a:ext>
              </a:extLst>
            </p:cNvPr>
            <p:cNvSpPr/>
            <p:nvPr/>
          </p:nvSpPr>
          <p:spPr>
            <a:xfrm rot="10800000" flipH="1">
              <a:off x="9013334" y="2639239"/>
              <a:ext cx="1790700" cy="1316120"/>
            </a:xfrm>
            <a:prstGeom prst="halfFrame">
              <a:avLst>
                <a:gd name="adj1" fmla="val 1928"/>
                <a:gd name="adj2" fmla="val 1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연결선: 구부러짐 57">
              <a:extLst>
                <a:ext uri="{FF2B5EF4-FFF2-40B4-BE49-F238E27FC236}">
                  <a16:creationId xmlns:a16="http://schemas.microsoft.com/office/drawing/2014/main" id="{539F56F9-8B12-426B-B4B3-618E907D6AF1}"/>
                </a:ext>
              </a:extLst>
            </p:cNvPr>
            <p:cNvCxnSpPr/>
            <p:nvPr/>
          </p:nvCxnSpPr>
          <p:spPr>
            <a:xfrm flipV="1">
              <a:off x="9267825" y="2990850"/>
              <a:ext cx="1536209" cy="492919"/>
            </a:xfrm>
            <a:prstGeom prst="curvedConnector3">
              <a:avLst>
                <a:gd name="adj1" fmla="val 40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5EF1F9B-08C0-4DC2-9B61-0A9ED2D632EA}"/>
              </a:ext>
            </a:extLst>
          </p:cNvPr>
          <p:cNvSpPr txBox="1"/>
          <p:nvPr/>
        </p:nvSpPr>
        <p:spPr>
          <a:xfrm>
            <a:off x="587782" y="2580696"/>
            <a:ext cx="175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카테고리별 지출 통계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805F98-E792-4BE9-87E0-A591AA20D55C}"/>
              </a:ext>
            </a:extLst>
          </p:cNvPr>
          <p:cNvSpPr txBox="1"/>
          <p:nvPr/>
        </p:nvSpPr>
        <p:spPr>
          <a:xfrm>
            <a:off x="3846684" y="2580696"/>
            <a:ext cx="2192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일별 수입</a:t>
            </a:r>
            <a:r>
              <a:rPr lang="en-US" altLang="ko-KR" sz="1000" dirty="0"/>
              <a:t>&amp;</a:t>
            </a:r>
            <a:r>
              <a:rPr lang="ko-KR" altLang="en-US" sz="1000" dirty="0"/>
              <a:t>지출 개별 발생그래프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93AE46-16B0-4EAB-9CDF-B02BD0191CA1}"/>
              </a:ext>
            </a:extLst>
          </p:cNvPr>
          <p:cNvSpPr txBox="1"/>
          <p:nvPr/>
        </p:nvSpPr>
        <p:spPr>
          <a:xfrm>
            <a:off x="7232513" y="2588078"/>
            <a:ext cx="175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카테고리별 지출 통계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C850BF-B9C5-4CA2-AA26-39566380868E}"/>
              </a:ext>
            </a:extLst>
          </p:cNvPr>
          <p:cNvSpPr txBox="1"/>
          <p:nvPr/>
        </p:nvSpPr>
        <p:spPr>
          <a:xfrm>
            <a:off x="7222633" y="4692876"/>
            <a:ext cx="200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연봉 변동 </a:t>
            </a:r>
            <a:r>
              <a:rPr lang="ko-KR" altLang="en-US" sz="1000" dirty="0" err="1"/>
              <a:t>추이표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84188-0491-4722-A47F-B6AA4B3BF007}"/>
              </a:ext>
            </a:extLst>
          </p:cNvPr>
          <p:cNvSpPr txBox="1"/>
          <p:nvPr/>
        </p:nvSpPr>
        <p:spPr>
          <a:xfrm>
            <a:off x="3955527" y="4690670"/>
            <a:ext cx="175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자산 </a:t>
            </a:r>
            <a:r>
              <a:rPr lang="ko-KR" altLang="en-US" sz="1000" dirty="0" err="1"/>
              <a:t>변동추이표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A4CF4A-804F-41E2-AA2D-13B71D02BEF2}"/>
              </a:ext>
            </a:extLst>
          </p:cNvPr>
          <p:cNvSpPr txBox="1"/>
          <p:nvPr/>
        </p:nvSpPr>
        <p:spPr>
          <a:xfrm>
            <a:off x="587782" y="4684644"/>
            <a:ext cx="175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장기예측 결과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49FDEA-E100-4F82-A88C-34317A992945}"/>
              </a:ext>
            </a:extLst>
          </p:cNvPr>
          <p:cNvSpPr txBox="1"/>
          <p:nvPr/>
        </p:nvSpPr>
        <p:spPr>
          <a:xfrm>
            <a:off x="587782" y="5051948"/>
            <a:ext cx="264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60</a:t>
            </a:r>
            <a:r>
              <a:rPr lang="ko-KR" altLang="en-US" sz="1400" dirty="0"/>
              <a:t>세 은퇴기준</a:t>
            </a:r>
            <a:r>
              <a:rPr lang="en-US" altLang="ko-KR" sz="1400" dirty="0"/>
              <a:t>, 61</a:t>
            </a:r>
            <a:r>
              <a:rPr lang="ko-KR" altLang="en-US" sz="1400" dirty="0"/>
              <a:t>세 </a:t>
            </a:r>
            <a:r>
              <a:rPr lang="en-US" altLang="ko-KR" sz="1400" dirty="0"/>
              <a:t>~ 85</a:t>
            </a:r>
            <a:r>
              <a:rPr lang="ko-KR" altLang="en-US" sz="1400" dirty="0"/>
              <a:t>세 월 예상 수입은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634767-B94C-43B4-962A-804E1CCD82E3}"/>
              </a:ext>
            </a:extLst>
          </p:cNvPr>
          <p:cNvSpPr txBox="1"/>
          <p:nvPr/>
        </p:nvSpPr>
        <p:spPr>
          <a:xfrm>
            <a:off x="992365" y="5757806"/>
            <a:ext cx="23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64</a:t>
            </a:r>
            <a:r>
              <a:rPr lang="ko-KR" altLang="en-US" sz="2400" u="sng" dirty="0"/>
              <a:t>만원입니다</a:t>
            </a:r>
            <a:r>
              <a:rPr lang="en-US" altLang="ko-KR" sz="2400" u="sng" dirty="0"/>
              <a:t>.</a:t>
            </a:r>
            <a:endParaRPr lang="ko-KR" altLang="en-US" sz="2400" u="sng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303650" y="3831579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</a:rPr>
                <a:t>자주쓰는메뉴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E814592F-0759-4C07-BF64-664BD641C4C9}"/>
                </a:ext>
              </a:extLst>
            </p:cNvPr>
            <p:cNvSpPr/>
            <p:nvPr/>
          </p:nvSpPr>
          <p:spPr>
            <a:xfrm>
              <a:off x="284600" y="4257474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C03C2E05-28CA-4D8E-87F6-B5FAC7516E7A}"/>
                </a:ext>
              </a:extLst>
            </p:cNvPr>
            <p:cNvSpPr/>
            <p:nvPr/>
          </p:nvSpPr>
          <p:spPr>
            <a:xfrm>
              <a:off x="284600" y="4640317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50184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4144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959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1651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44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(2) - </a:t>
            </a:r>
            <a:r>
              <a:rPr lang="ko-KR" altLang="en-US" sz="2400" dirty="0" err="1"/>
              <a:t>지출입력창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B071CB-CF1C-4095-87E8-DDA62287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117" y="1132982"/>
            <a:ext cx="11567766" cy="543189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90B1B0-14AE-4EC7-B7BF-9E5ADB7DB2E7}"/>
              </a:ext>
            </a:extLst>
          </p:cNvPr>
          <p:cNvSpPr/>
          <p:nvPr/>
        </p:nvSpPr>
        <p:spPr>
          <a:xfrm>
            <a:off x="1276639" y="1352228"/>
            <a:ext cx="9405257" cy="4817875"/>
          </a:xfrm>
          <a:prstGeom prst="roundRect">
            <a:avLst>
              <a:gd name="adj" fmla="val 642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3FC038-CBA3-40ED-BC21-137A6EAB1771}"/>
              </a:ext>
            </a:extLst>
          </p:cNvPr>
          <p:cNvSpPr/>
          <p:nvPr/>
        </p:nvSpPr>
        <p:spPr>
          <a:xfrm>
            <a:off x="1567543" y="1480457"/>
            <a:ext cx="1335314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지출입력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32F4C-62D3-48FB-AF27-43C6B0644D2C}"/>
              </a:ext>
            </a:extLst>
          </p:cNvPr>
          <p:cNvSpPr txBox="1"/>
          <p:nvPr/>
        </p:nvSpPr>
        <p:spPr>
          <a:xfrm>
            <a:off x="1807028" y="-1578929"/>
            <a:ext cx="8577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달력모양 날짜선택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카테고리입력은 버튼선택 인풋</a:t>
            </a:r>
            <a:r>
              <a:rPr lang="en-US" altLang="ko-KR" dirty="0"/>
              <a:t>, +</a:t>
            </a:r>
            <a:r>
              <a:rPr lang="ko-KR" altLang="en-US" dirty="0"/>
              <a:t>버튼 눌러서 텍스트 인풋 추가 기능 병행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금액입력은</a:t>
            </a:r>
            <a:r>
              <a:rPr lang="en-US" altLang="ko-KR" dirty="0"/>
              <a:t> radio input, text input </a:t>
            </a:r>
            <a:r>
              <a:rPr lang="ko-KR" altLang="en-US" dirty="0" err="1"/>
              <a:t>선택인풋</a:t>
            </a:r>
            <a:r>
              <a:rPr lang="ko-KR" altLang="en-US" dirty="0"/>
              <a:t> 병행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동일 </a:t>
            </a:r>
            <a:r>
              <a:rPr lang="ko-KR" altLang="en-US" dirty="0" err="1"/>
              <a:t>결제건</a:t>
            </a:r>
            <a:r>
              <a:rPr lang="ko-KR" altLang="en-US" dirty="0"/>
              <a:t> 항목 추가를 누르면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사용처</a:t>
            </a:r>
            <a:r>
              <a:rPr lang="en-US" altLang="ko-KR" dirty="0"/>
              <a:t>, </a:t>
            </a:r>
            <a:r>
              <a:rPr lang="ko-KR" altLang="en-US" dirty="0"/>
              <a:t>카테고리를 선택한 상태로 품목과 금액만 선택 </a:t>
            </a:r>
            <a:r>
              <a:rPr lang="en-US" altLang="ko-KR" dirty="0"/>
              <a:t>null</a:t>
            </a:r>
            <a:r>
              <a:rPr lang="ko-KR" altLang="en-US" dirty="0"/>
              <a:t>인 상태로 제시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8AAD4EF-4496-4232-B6C0-4A3C22C99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659" y="2612573"/>
            <a:ext cx="1809755" cy="1270678"/>
          </a:xfrm>
          <a:prstGeom prst="rect">
            <a:avLst/>
          </a:prstGeom>
        </p:spPr>
      </p:pic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EEF4F274-B062-47A5-827D-F88C9AA982B9}"/>
              </a:ext>
            </a:extLst>
          </p:cNvPr>
          <p:cNvSpPr/>
          <p:nvPr/>
        </p:nvSpPr>
        <p:spPr>
          <a:xfrm>
            <a:off x="1683658" y="2190787"/>
            <a:ext cx="1787474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1) </a:t>
            </a:r>
            <a:r>
              <a:rPr lang="ko-KR" altLang="en-US" sz="1600" dirty="0">
                <a:solidFill>
                  <a:schemeClr val="tx1"/>
                </a:solidFill>
              </a:rPr>
              <a:t>날짜선택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E0F4D47-F65A-4F36-BBB4-5D8BA04D1105}"/>
              </a:ext>
            </a:extLst>
          </p:cNvPr>
          <p:cNvGrpSpPr/>
          <p:nvPr/>
        </p:nvGrpSpPr>
        <p:grpSpPr>
          <a:xfrm>
            <a:off x="7022588" y="2190787"/>
            <a:ext cx="2098988" cy="1912891"/>
            <a:chOff x="6321411" y="2072299"/>
            <a:chExt cx="2098988" cy="1912891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10A3CF50-8920-4BEE-A4BC-4CEB30CEE510}"/>
                </a:ext>
              </a:extLst>
            </p:cNvPr>
            <p:cNvSpPr/>
            <p:nvPr/>
          </p:nvSpPr>
          <p:spPr>
            <a:xfrm>
              <a:off x="6321411" y="2072299"/>
              <a:ext cx="1552955" cy="3500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4)</a:t>
              </a:r>
              <a:r>
                <a:rPr lang="ko-KR" altLang="en-US" sz="1600" dirty="0">
                  <a:solidFill>
                    <a:schemeClr val="tx1"/>
                  </a:solidFill>
                </a:rPr>
                <a:t>총 금액선택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D6DA02DC-018C-46E6-A861-3BCD6EEA1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1053" y="2469630"/>
              <a:ext cx="2026649" cy="758830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417ECA74-C49C-4B54-9B61-35DAA467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3125" b="6601"/>
            <a:stretch/>
          </p:blipFill>
          <p:spPr>
            <a:xfrm>
              <a:off x="6361053" y="3297849"/>
              <a:ext cx="1159296" cy="256099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032A5AD-675B-4575-97B4-DD87B225ABF8}"/>
                </a:ext>
              </a:extLst>
            </p:cNvPr>
            <p:cNvSpPr txBox="1"/>
            <p:nvPr/>
          </p:nvSpPr>
          <p:spPr>
            <a:xfrm>
              <a:off x="6360890" y="3621236"/>
              <a:ext cx="16329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입력커서</a:t>
              </a:r>
              <a:endParaRPr lang="ko-KR" altLang="en-US" sz="16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655A114-D847-4B7E-8C18-DC318B847056}"/>
                </a:ext>
              </a:extLst>
            </p:cNvPr>
            <p:cNvSpPr txBox="1"/>
            <p:nvPr/>
          </p:nvSpPr>
          <p:spPr>
            <a:xfrm>
              <a:off x="8125053" y="3642678"/>
              <a:ext cx="295346" cy="3425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원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1F3DB10-47F4-4EF0-AA24-58364F708A25}"/>
              </a:ext>
            </a:extLst>
          </p:cNvPr>
          <p:cNvGrpSpPr/>
          <p:nvPr/>
        </p:nvGrpSpPr>
        <p:grpSpPr>
          <a:xfrm>
            <a:off x="1683660" y="3902227"/>
            <a:ext cx="2070748" cy="1416700"/>
            <a:chOff x="8641480" y="2085944"/>
            <a:chExt cx="1560829" cy="14167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F18DD077-5563-49BE-9B6D-872EC81AF1ED}"/>
                </a:ext>
              </a:extLst>
            </p:cNvPr>
            <p:cNvSpPr/>
            <p:nvPr/>
          </p:nvSpPr>
          <p:spPr>
            <a:xfrm>
              <a:off x="8641480" y="2085944"/>
              <a:ext cx="1560829" cy="3500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5)</a:t>
              </a:r>
              <a:r>
                <a:rPr lang="ko-KR" altLang="en-US" sz="1600" dirty="0">
                  <a:solidFill>
                    <a:schemeClr val="tx1"/>
                  </a:solidFill>
                </a:rPr>
                <a:t>카테고리선택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F6ADB785-5AA9-4F8E-B8F5-522BC4A8A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14050" y="2507729"/>
              <a:ext cx="1195121" cy="994915"/>
            </a:xfrm>
            <a:prstGeom prst="rect">
              <a:avLst/>
            </a:prstGeom>
          </p:spPr>
        </p:pic>
      </p:grp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3E8B4CF4-342D-4F7D-B010-48D8414934AB}"/>
              </a:ext>
            </a:extLst>
          </p:cNvPr>
          <p:cNvSpPr/>
          <p:nvPr/>
        </p:nvSpPr>
        <p:spPr>
          <a:xfrm>
            <a:off x="1683658" y="5643156"/>
            <a:ext cx="8591221" cy="35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개별 품목 작성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0A6CC81E-DE47-4A1E-A6C1-882E215617C5}"/>
              </a:ext>
            </a:extLst>
          </p:cNvPr>
          <p:cNvSpPr/>
          <p:nvPr/>
        </p:nvSpPr>
        <p:spPr>
          <a:xfrm>
            <a:off x="3601206" y="2194159"/>
            <a:ext cx="1552955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2) </a:t>
            </a:r>
            <a:r>
              <a:rPr lang="ko-KR" altLang="en-US" sz="1600" dirty="0">
                <a:solidFill>
                  <a:schemeClr val="tx1"/>
                </a:solidFill>
              </a:rPr>
              <a:t>사용처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97377378-33AA-41FD-A3BB-61750C1FD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675" y="2606646"/>
            <a:ext cx="1533739" cy="1295581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044A6C8A-2D74-48C5-8E8E-187BEB60C3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7982" y="2578067"/>
            <a:ext cx="1581371" cy="1324160"/>
          </a:xfrm>
          <a:prstGeom prst="rect">
            <a:avLst/>
          </a:prstGeom>
        </p:spPr>
      </p:pic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E659435-6A06-4ACF-91F4-53BD6A70476E}"/>
              </a:ext>
            </a:extLst>
          </p:cNvPr>
          <p:cNvSpPr/>
          <p:nvPr/>
        </p:nvSpPr>
        <p:spPr>
          <a:xfrm>
            <a:off x="5301033" y="2178957"/>
            <a:ext cx="1552955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3) </a:t>
            </a:r>
            <a:r>
              <a:rPr lang="ko-KR" altLang="en-US" sz="1600" dirty="0">
                <a:solidFill>
                  <a:schemeClr val="tx1"/>
                </a:solidFill>
              </a:rPr>
              <a:t>품목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272D673-1523-4B8E-B594-3B9CABD98D21}"/>
              </a:ext>
            </a:extLst>
          </p:cNvPr>
          <p:cNvSpPr txBox="1"/>
          <p:nvPr/>
        </p:nvSpPr>
        <p:spPr>
          <a:xfrm>
            <a:off x="9695543" y="1486630"/>
            <a:ext cx="689427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저장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DF8FD5-E838-41A0-8F6B-0FC2F2E4DD41}"/>
              </a:ext>
            </a:extLst>
          </p:cNvPr>
          <p:cNvSpPr txBox="1"/>
          <p:nvPr/>
        </p:nvSpPr>
        <p:spPr>
          <a:xfrm>
            <a:off x="4989996" y="4475664"/>
            <a:ext cx="5157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‘2022/8/10’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이마트</a:t>
            </a:r>
            <a:r>
              <a:rPr lang="en-US" altLang="ko-KR" dirty="0"/>
              <a:t>’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의류</a:t>
            </a:r>
            <a:r>
              <a:rPr lang="en-US" altLang="ko-KR" dirty="0"/>
              <a:t>‘ </a:t>
            </a:r>
            <a:r>
              <a:rPr lang="ko-KR" altLang="en-US" dirty="0"/>
              <a:t>카테고리에 </a:t>
            </a:r>
            <a:br>
              <a:rPr lang="en-US" altLang="ko-KR" dirty="0"/>
            </a:br>
            <a:r>
              <a:rPr lang="ko-KR" altLang="en-US" u="sng" dirty="0"/>
              <a:t>총 </a:t>
            </a:r>
            <a:r>
              <a:rPr lang="en-US" altLang="ko-KR" b="1" u="sng" dirty="0"/>
              <a:t>7,000</a:t>
            </a:r>
            <a:r>
              <a:rPr lang="ko-KR" altLang="en-US" b="1" u="sng" dirty="0"/>
              <a:t>원</a:t>
            </a:r>
            <a:r>
              <a:rPr lang="ko-KR" altLang="en-US" dirty="0"/>
              <a:t> 지출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B27F8-B703-4DC9-92ED-7EDB15DF9137}"/>
              </a:ext>
            </a:extLst>
          </p:cNvPr>
          <p:cNvSpPr txBox="1"/>
          <p:nvPr/>
        </p:nvSpPr>
        <p:spPr>
          <a:xfrm>
            <a:off x="8497556" y="1486630"/>
            <a:ext cx="901061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1754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(2) – </a:t>
            </a:r>
            <a:r>
              <a:rPr lang="ko-KR" altLang="en-US" sz="2400" dirty="0" err="1"/>
              <a:t>지출입력창</a:t>
            </a:r>
            <a:r>
              <a:rPr lang="en-US" altLang="ko-KR" sz="2400" dirty="0"/>
              <a:t>, </a:t>
            </a:r>
            <a:r>
              <a:rPr lang="ko-KR" altLang="en-US" sz="2400" dirty="0"/>
              <a:t>개별품목 작성 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B071CB-CF1C-4095-87E8-DDA62287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117" y="1132982"/>
            <a:ext cx="11567766" cy="543189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90B1B0-14AE-4EC7-B7BF-9E5ADB7DB2E7}"/>
              </a:ext>
            </a:extLst>
          </p:cNvPr>
          <p:cNvSpPr/>
          <p:nvPr/>
        </p:nvSpPr>
        <p:spPr>
          <a:xfrm>
            <a:off x="1335314" y="1364342"/>
            <a:ext cx="9405257" cy="4817875"/>
          </a:xfrm>
          <a:prstGeom prst="roundRect">
            <a:avLst>
              <a:gd name="adj" fmla="val 642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3FC038-CBA3-40ED-BC21-137A6EAB1771}"/>
              </a:ext>
            </a:extLst>
          </p:cNvPr>
          <p:cNvSpPr/>
          <p:nvPr/>
        </p:nvSpPr>
        <p:spPr>
          <a:xfrm>
            <a:off x="1567543" y="1467757"/>
            <a:ext cx="1335314" cy="3665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지출입력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32F4C-62D3-48FB-AF27-43C6B0644D2C}"/>
              </a:ext>
            </a:extLst>
          </p:cNvPr>
          <p:cNvSpPr txBox="1"/>
          <p:nvPr/>
        </p:nvSpPr>
        <p:spPr>
          <a:xfrm>
            <a:off x="1807028" y="-1578929"/>
            <a:ext cx="8577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달력모양 날짜선택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카테고리입력은 버튼선택 인풋</a:t>
            </a:r>
            <a:r>
              <a:rPr lang="en-US" altLang="ko-KR" dirty="0"/>
              <a:t>, +</a:t>
            </a:r>
            <a:r>
              <a:rPr lang="ko-KR" altLang="en-US" dirty="0"/>
              <a:t>버튼 눌러서 텍스트 인풋 추가 기능 병행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금액입력은</a:t>
            </a:r>
            <a:r>
              <a:rPr lang="en-US" altLang="ko-KR" dirty="0"/>
              <a:t> radio input, text input </a:t>
            </a:r>
            <a:r>
              <a:rPr lang="ko-KR" altLang="en-US" dirty="0" err="1"/>
              <a:t>선택인풋</a:t>
            </a:r>
            <a:r>
              <a:rPr lang="ko-KR" altLang="en-US" dirty="0"/>
              <a:t> 병행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동일 </a:t>
            </a:r>
            <a:r>
              <a:rPr lang="ko-KR" altLang="en-US" dirty="0" err="1"/>
              <a:t>결제건</a:t>
            </a:r>
            <a:r>
              <a:rPr lang="ko-KR" altLang="en-US" dirty="0"/>
              <a:t> 항목 추가를 누르면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사용처</a:t>
            </a:r>
            <a:r>
              <a:rPr lang="en-US" altLang="ko-KR" dirty="0"/>
              <a:t>, </a:t>
            </a:r>
            <a:r>
              <a:rPr lang="ko-KR" altLang="en-US" dirty="0"/>
              <a:t>카테고리를 선택한 상태로 품목과 금액만 선택 </a:t>
            </a:r>
            <a:r>
              <a:rPr lang="en-US" altLang="ko-KR" dirty="0"/>
              <a:t>null</a:t>
            </a:r>
            <a:r>
              <a:rPr lang="ko-KR" altLang="en-US" dirty="0"/>
              <a:t>인 상태로 제시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E0F4D47-F65A-4F36-BBB4-5D8BA04D1105}"/>
              </a:ext>
            </a:extLst>
          </p:cNvPr>
          <p:cNvGrpSpPr/>
          <p:nvPr/>
        </p:nvGrpSpPr>
        <p:grpSpPr>
          <a:xfrm>
            <a:off x="5917688" y="2444787"/>
            <a:ext cx="2098988" cy="1912891"/>
            <a:chOff x="6321411" y="2072299"/>
            <a:chExt cx="2098988" cy="1912891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10A3CF50-8920-4BEE-A4BC-4CEB30CEE510}"/>
                </a:ext>
              </a:extLst>
            </p:cNvPr>
            <p:cNvSpPr/>
            <p:nvPr/>
          </p:nvSpPr>
          <p:spPr>
            <a:xfrm>
              <a:off x="6321411" y="2072299"/>
              <a:ext cx="1552955" cy="3500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3) </a:t>
              </a:r>
              <a:r>
                <a:rPr lang="ko-KR" altLang="en-US" sz="1600" dirty="0">
                  <a:solidFill>
                    <a:schemeClr val="tx1"/>
                  </a:solidFill>
                </a:rPr>
                <a:t>금액선택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D6DA02DC-018C-46E6-A861-3BCD6EEA1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1053" y="2469630"/>
              <a:ext cx="2026649" cy="758830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417ECA74-C49C-4B54-9B61-35DAA467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125" b="6601"/>
            <a:stretch/>
          </p:blipFill>
          <p:spPr>
            <a:xfrm>
              <a:off x="6361053" y="3297849"/>
              <a:ext cx="1159296" cy="256099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032A5AD-675B-4575-97B4-DD87B225ABF8}"/>
                </a:ext>
              </a:extLst>
            </p:cNvPr>
            <p:cNvSpPr txBox="1"/>
            <p:nvPr/>
          </p:nvSpPr>
          <p:spPr>
            <a:xfrm>
              <a:off x="6360890" y="3621236"/>
              <a:ext cx="16329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입력커서</a:t>
              </a:r>
              <a:endParaRPr lang="ko-KR" altLang="en-US" sz="16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655A114-D847-4B7E-8C18-DC318B847056}"/>
                </a:ext>
              </a:extLst>
            </p:cNvPr>
            <p:cNvSpPr txBox="1"/>
            <p:nvPr/>
          </p:nvSpPr>
          <p:spPr>
            <a:xfrm>
              <a:off x="8125053" y="3642678"/>
              <a:ext cx="295346" cy="3425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원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1F3DB10-47F4-4EF0-AA24-58364F708A25}"/>
              </a:ext>
            </a:extLst>
          </p:cNvPr>
          <p:cNvGrpSpPr/>
          <p:nvPr/>
        </p:nvGrpSpPr>
        <p:grpSpPr>
          <a:xfrm>
            <a:off x="3682520" y="2442906"/>
            <a:ext cx="2070748" cy="1416700"/>
            <a:chOff x="8641480" y="2085944"/>
            <a:chExt cx="1560829" cy="14167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F18DD077-5563-49BE-9B6D-872EC81AF1ED}"/>
                </a:ext>
              </a:extLst>
            </p:cNvPr>
            <p:cNvSpPr/>
            <p:nvPr/>
          </p:nvSpPr>
          <p:spPr>
            <a:xfrm>
              <a:off x="8641480" y="2085944"/>
              <a:ext cx="1560829" cy="3500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2) </a:t>
              </a:r>
              <a:r>
                <a:rPr lang="ko-KR" altLang="en-US" sz="1600" dirty="0">
                  <a:solidFill>
                    <a:schemeClr val="tx1"/>
                  </a:solidFill>
                </a:rPr>
                <a:t>카테고리선택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F6ADB785-5AA9-4F8E-B8F5-522BC4A8A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14050" y="2507729"/>
              <a:ext cx="1195121" cy="994915"/>
            </a:xfrm>
            <a:prstGeom prst="rect">
              <a:avLst/>
            </a:prstGeom>
          </p:spPr>
        </p:pic>
      </p:grp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3E8B4CF4-342D-4F7D-B010-48D8414934AB}"/>
              </a:ext>
            </a:extLst>
          </p:cNvPr>
          <p:cNvSpPr/>
          <p:nvPr/>
        </p:nvSpPr>
        <p:spPr>
          <a:xfrm>
            <a:off x="1683658" y="5643156"/>
            <a:ext cx="8591221" cy="35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개별 품목 작성</a:t>
            </a: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044A6C8A-2D74-48C5-8E8E-187BEB60C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919" y="2835956"/>
            <a:ext cx="1581371" cy="1324160"/>
          </a:xfrm>
          <a:prstGeom prst="rect">
            <a:avLst/>
          </a:prstGeom>
        </p:spPr>
      </p:pic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E659435-6A06-4ACF-91F4-53BD6A70476E}"/>
              </a:ext>
            </a:extLst>
          </p:cNvPr>
          <p:cNvSpPr/>
          <p:nvPr/>
        </p:nvSpPr>
        <p:spPr>
          <a:xfrm>
            <a:off x="1683970" y="2436846"/>
            <a:ext cx="1552955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1) </a:t>
            </a:r>
            <a:r>
              <a:rPr lang="ko-KR" altLang="en-US" sz="1600" dirty="0">
                <a:solidFill>
                  <a:schemeClr val="tx1"/>
                </a:solidFill>
              </a:rPr>
              <a:t>품목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272D673-1523-4B8E-B594-3B9CABD98D21}"/>
              </a:ext>
            </a:extLst>
          </p:cNvPr>
          <p:cNvSpPr txBox="1"/>
          <p:nvPr/>
        </p:nvSpPr>
        <p:spPr>
          <a:xfrm>
            <a:off x="9695543" y="1486630"/>
            <a:ext cx="689427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저장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8E56EC2-D144-4412-9784-3A89B9B9961E}"/>
              </a:ext>
            </a:extLst>
          </p:cNvPr>
          <p:cNvSpPr/>
          <p:nvPr/>
        </p:nvSpPr>
        <p:spPr>
          <a:xfrm>
            <a:off x="1680919" y="2086766"/>
            <a:ext cx="2586281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개별품목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6177692-8155-400A-AE71-B946AFCE92D6}"/>
              </a:ext>
            </a:extLst>
          </p:cNvPr>
          <p:cNvSpPr/>
          <p:nvPr/>
        </p:nvSpPr>
        <p:spPr>
          <a:xfrm>
            <a:off x="1683970" y="5175283"/>
            <a:ext cx="7104430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! </a:t>
            </a:r>
            <a:r>
              <a:rPr lang="ko-KR" altLang="en-US" sz="1400" dirty="0">
                <a:solidFill>
                  <a:srgbClr val="FF0000"/>
                </a:solidFill>
              </a:rPr>
              <a:t>총 금액 </a:t>
            </a:r>
            <a:r>
              <a:rPr lang="en-US" altLang="ko-KR" sz="1400" dirty="0">
                <a:solidFill>
                  <a:srgbClr val="FF0000"/>
                </a:solidFill>
              </a:rPr>
              <a:t>000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세부추가금액 계 </a:t>
            </a:r>
            <a:r>
              <a:rPr lang="en-US" altLang="ko-KR" sz="1400" dirty="0">
                <a:solidFill>
                  <a:srgbClr val="FF0000"/>
                </a:solidFill>
              </a:rPr>
              <a:t>000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미작성</a:t>
            </a:r>
            <a:r>
              <a:rPr lang="ko-KR" altLang="en-US" sz="1400" dirty="0">
                <a:solidFill>
                  <a:srgbClr val="FF0000"/>
                </a:solidFill>
              </a:rPr>
              <a:t> 품목 금액 </a:t>
            </a:r>
            <a:r>
              <a:rPr lang="en-US" altLang="ko-KR" sz="1400" dirty="0">
                <a:solidFill>
                  <a:srgbClr val="FF0000"/>
                </a:solidFill>
              </a:rPr>
              <a:t>000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27959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B071CB-CF1C-4095-87E8-DDA62287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117" y="1132982"/>
            <a:ext cx="11567766" cy="543189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90B1B0-14AE-4EC7-B7BF-9E5ADB7DB2E7}"/>
              </a:ext>
            </a:extLst>
          </p:cNvPr>
          <p:cNvSpPr/>
          <p:nvPr/>
        </p:nvSpPr>
        <p:spPr>
          <a:xfrm>
            <a:off x="1335314" y="1364342"/>
            <a:ext cx="9405257" cy="4817875"/>
          </a:xfrm>
          <a:prstGeom prst="roundRect">
            <a:avLst>
              <a:gd name="adj" fmla="val 642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BA32F-DF0E-4FB5-B8BD-7BDDCBB96E59}"/>
              </a:ext>
            </a:extLst>
          </p:cNvPr>
          <p:cNvSpPr txBox="1"/>
          <p:nvPr/>
        </p:nvSpPr>
        <p:spPr>
          <a:xfrm>
            <a:off x="1451429" y="1553028"/>
            <a:ext cx="834001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자료구조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item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구상</a:t>
            </a:r>
          </a:p>
          <a:p>
            <a:br>
              <a:rPr lang="ko-KR" altLang="en-US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Item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 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Id : aflajlifqjfl123,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time : 1161951549874,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월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일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요일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사용처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총 금액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품목 수량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n,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세부 품목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품목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1 : 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품목명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금액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카테고리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품목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 : 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품목명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금액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카테고리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76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(3) - </a:t>
            </a:r>
            <a:r>
              <a:rPr lang="ko-KR" altLang="en-US" sz="2400" dirty="0"/>
              <a:t>카드관리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27821-B7FB-4B6E-92AA-D4D9E5BFBA85}"/>
              </a:ext>
            </a:extLst>
          </p:cNvPr>
          <p:cNvSpPr/>
          <p:nvPr/>
        </p:nvSpPr>
        <p:spPr>
          <a:xfrm>
            <a:off x="468357" y="1742915"/>
            <a:ext cx="1102566" cy="35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카드현황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244383" y="4628930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자주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50184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4144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959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1651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D683B5A-1634-48DD-AF6F-29D2D24339EE}"/>
                </a:ext>
              </a:extLst>
            </p:cNvPr>
            <p:cNvSpPr/>
            <p:nvPr/>
          </p:nvSpPr>
          <p:spPr>
            <a:xfrm>
              <a:off x="262613" y="2482527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최근 사용 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1FB097D-8896-4688-869D-A8B1F36DA014}"/>
                </a:ext>
              </a:extLst>
            </p:cNvPr>
            <p:cNvSpPr/>
            <p:nvPr/>
          </p:nvSpPr>
          <p:spPr>
            <a:xfrm>
              <a:off x="284600" y="285176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222734A-4C56-400E-9F75-2474157DC1D0}"/>
                </a:ext>
              </a:extLst>
            </p:cNvPr>
            <p:cNvSpPr/>
            <p:nvPr/>
          </p:nvSpPr>
          <p:spPr>
            <a:xfrm>
              <a:off x="284600" y="323460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77E9878-077C-45E4-9D8D-6A099E9C8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19348"/>
              </p:ext>
            </p:extLst>
          </p:nvPr>
        </p:nvGraphicFramePr>
        <p:xfrm>
          <a:off x="490237" y="2230264"/>
          <a:ext cx="8856962" cy="108241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210">
                  <a:extLst>
                    <a:ext uri="{9D8B030D-6E8A-4147-A177-3AD203B41FA5}">
                      <a16:colId xmlns:a16="http://schemas.microsoft.com/office/drawing/2014/main" val="1748289146"/>
                    </a:ext>
                  </a:extLst>
                </a:gridCol>
                <a:gridCol w="1134653">
                  <a:extLst>
                    <a:ext uri="{9D8B030D-6E8A-4147-A177-3AD203B41FA5}">
                      <a16:colId xmlns:a16="http://schemas.microsoft.com/office/drawing/2014/main" val="3093052037"/>
                    </a:ext>
                  </a:extLst>
                </a:gridCol>
                <a:gridCol w="720837">
                  <a:extLst>
                    <a:ext uri="{9D8B030D-6E8A-4147-A177-3AD203B41FA5}">
                      <a16:colId xmlns:a16="http://schemas.microsoft.com/office/drawing/2014/main" val="1750455681"/>
                    </a:ext>
                  </a:extLst>
                </a:gridCol>
                <a:gridCol w="720837">
                  <a:extLst>
                    <a:ext uri="{9D8B030D-6E8A-4147-A177-3AD203B41FA5}">
                      <a16:colId xmlns:a16="http://schemas.microsoft.com/office/drawing/2014/main" val="4124779614"/>
                    </a:ext>
                  </a:extLst>
                </a:gridCol>
                <a:gridCol w="720837">
                  <a:extLst>
                    <a:ext uri="{9D8B030D-6E8A-4147-A177-3AD203B41FA5}">
                      <a16:colId xmlns:a16="http://schemas.microsoft.com/office/drawing/2014/main" val="2039742069"/>
                    </a:ext>
                  </a:extLst>
                </a:gridCol>
                <a:gridCol w="720837">
                  <a:extLst>
                    <a:ext uri="{9D8B030D-6E8A-4147-A177-3AD203B41FA5}">
                      <a16:colId xmlns:a16="http://schemas.microsoft.com/office/drawing/2014/main" val="2644982729"/>
                    </a:ext>
                  </a:extLst>
                </a:gridCol>
                <a:gridCol w="1107955">
                  <a:extLst>
                    <a:ext uri="{9D8B030D-6E8A-4147-A177-3AD203B41FA5}">
                      <a16:colId xmlns:a16="http://schemas.microsoft.com/office/drawing/2014/main" val="1538956549"/>
                    </a:ext>
                  </a:extLst>
                </a:gridCol>
                <a:gridCol w="750873">
                  <a:extLst>
                    <a:ext uri="{9D8B030D-6E8A-4147-A177-3AD203B41FA5}">
                      <a16:colId xmlns:a16="http://schemas.microsoft.com/office/drawing/2014/main" val="3655819492"/>
                    </a:ext>
                  </a:extLst>
                </a:gridCol>
                <a:gridCol w="750873">
                  <a:extLst>
                    <a:ext uri="{9D8B030D-6E8A-4147-A177-3AD203B41FA5}">
                      <a16:colId xmlns:a16="http://schemas.microsoft.com/office/drawing/2014/main" val="1717798088"/>
                    </a:ext>
                  </a:extLst>
                </a:gridCol>
                <a:gridCol w="881025">
                  <a:extLst>
                    <a:ext uri="{9D8B030D-6E8A-4147-A177-3AD203B41FA5}">
                      <a16:colId xmlns:a16="http://schemas.microsoft.com/office/drawing/2014/main" val="1053538307"/>
                    </a:ext>
                  </a:extLst>
                </a:gridCol>
                <a:gridCol w="881025">
                  <a:extLst>
                    <a:ext uri="{9D8B030D-6E8A-4147-A177-3AD203B41FA5}">
                      <a16:colId xmlns:a16="http://schemas.microsoft.com/office/drawing/2014/main" val="538677530"/>
                    </a:ext>
                  </a:extLst>
                </a:gridCol>
              </a:tblGrid>
              <a:tr h="21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카드별명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소유자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카드사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 용도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월평균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사용액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잔여할부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차월대금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대금이체일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연결계좌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93406"/>
                  </a:ext>
                </a:extLst>
              </a:tr>
              <a:tr h="21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기민우리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김기민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우리은행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체크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용돈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600,000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r>
                        <a:rPr lang="ko-KR" altLang="en-US" sz="1100" u="none" strike="noStrike" dirty="0">
                          <a:effectLst/>
                        </a:rPr>
                        <a:t>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우리월급계좌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0796"/>
                  </a:ext>
                </a:extLst>
              </a:tr>
              <a:tr h="21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보육료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김기민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신한은행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보육료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신한계좌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54465"/>
                  </a:ext>
                </a:extLst>
              </a:tr>
              <a:tr h="21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토스신용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김기민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할부용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100,000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</a:t>
                      </a:r>
                      <a:r>
                        <a:rPr lang="en-US" altLang="ko-KR" sz="1100" u="none" strike="noStrike">
                          <a:effectLst/>
                        </a:rPr>
                        <a:t>600,000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</a:t>
                      </a:r>
                      <a:r>
                        <a:rPr lang="en-US" altLang="ko-KR" sz="1100" u="none" strike="noStrike">
                          <a:effectLst/>
                        </a:rPr>
                        <a:t>100,000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우리월급계좌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34755"/>
                  </a:ext>
                </a:extLst>
              </a:tr>
              <a:tr h="21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농협카드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김기민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해제예정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r>
                        <a:rPr lang="ko-KR" altLang="en-US" sz="1100" u="none" strike="noStrike" dirty="0">
                          <a:effectLst/>
                        </a:rPr>
                        <a:t>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농협계좌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99719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A10661-82FA-4D84-80F1-2834D5FAFB50}"/>
              </a:ext>
            </a:extLst>
          </p:cNvPr>
          <p:cNvSpPr txBox="1"/>
          <p:nvPr/>
        </p:nvSpPr>
        <p:spPr>
          <a:xfrm>
            <a:off x="12336894" y="2227896"/>
            <a:ext cx="3949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카드를 선택하면</a:t>
            </a:r>
            <a:r>
              <a:rPr lang="en-US" altLang="ko-KR" dirty="0"/>
              <a:t>, </a:t>
            </a:r>
            <a:r>
              <a:rPr lang="ko-KR" altLang="en-US" dirty="0"/>
              <a:t>카드 이용내역</a:t>
            </a:r>
            <a:br>
              <a:rPr lang="en-US" altLang="ko-KR" dirty="0"/>
            </a:br>
            <a:r>
              <a:rPr lang="ko-KR" altLang="en-US" dirty="0"/>
              <a:t>에 </a:t>
            </a:r>
            <a:r>
              <a:rPr lang="ko-KR" altLang="en-US" dirty="0" err="1"/>
              <a:t>서치부분으로</a:t>
            </a:r>
            <a:r>
              <a:rPr lang="ko-KR" altLang="en-US" dirty="0"/>
              <a:t> 가서</a:t>
            </a:r>
            <a:r>
              <a:rPr lang="en-US" altLang="ko-KR" dirty="0"/>
              <a:t>, </a:t>
            </a:r>
            <a:r>
              <a:rPr lang="ko-KR" altLang="en-US" dirty="0"/>
              <a:t>해당 카드 별명이 입력됨</a:t>
            </a:r>
            <a:r>
              <a:rPr lang="en-US" altLang="ko-KR" dirty="0"/>
              <a:t> -&gt; </a:t>
            </a:r>
            <a:r>
              <a:rPr lang="ko-KR" altLang="en-US" dirty="0"/>
              <a:t>검색돼서 그 카드 내역만 보임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6" name="Picture 2" descr="5 section circle chart Images, Stock Photos &amp;amp; Vectors | Shutterstock">
            <a:extLst>
              <a:ext uri="{FF2B5EF4-FFF2-40B4-BE49-F238E27FC236}">
                <a16:creationId xmlns:a16="http://schemas.microsoft.com/office/drawing/2014/main" id="{61F9AAD6-9290-4619-A7DF-A8E05EEB5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5"/>
          <a:stretch/>
        </p:blipFill>
        <p:spPr bwMode="auto">
          <a:xfrm>
            <a:off x="491560" y="4185559"/>
            <a:ext cx="3692503" cy="20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4F9739-1256-4A90-8EEA-A8567C30FC87}"/>
              </a:ext>
            </a:extLst>
          </p:cNvPr>
          <p:cNvGrpSpPr/>
          <p:nvPr/>
        </p:nvGrpSpPr>
        <p:grpSpPr>
          <a:xfrm>
            <a:off x="5431970" y="3806484"/>
            <a:ext cx="4070250" cy="2393299"/>
            <a:chOff x="255927" y="3604137"/>
            <a:chExt cx="3601109" cy="210974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5567A-D58A-4845-9C09-8707D831C393}"/>
                </a:ext>
              </a:extLst>
            </p:cNvPr>
            <p:cNvSpPr/>
            <p:nvPr/>
          </p:nvSpPr>
          <p:spPr>
            <a:xfrm>
              <a:off x="255927" y="3604137"/>
              <a:ext cx="3601109" cy="354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dirty="0" err="1">
                  <a:solidFill>
                    <a:schemeClr val="tx1"/>
                  </a:solidFill>
                </a:rPr>
                <a:t>카드사용률</a:t>
              </a: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총 카드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총 지출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E9A8F983-46B8-4902-B37F-45843BC2EB4E}"/>
                </a:ext>
              </a:extLst>
            </p:cNvPr>
            <p:cNvSpPr/>
            <p:nvPr/>
          </p:nvSpPr>
          <p:spPr>
            <a:xfrm rot="10800000" flipH="1">
              <a:off x="565526" y="4281717"/>
              <a:ext cx="2879802" cy="1432165"/>
            </a:xfrm>
            <a:prstGeom prst="halfFrame">
              <a:avLst>
                <a:gd name="adj1" fmla="val 1928"/>
                <a:gd name="adj2" fmla="val 1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CF72C5D-AC90-48CB-A988-AD96755E5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006" y="4600518"/>
              <a:ext cx="496816" cy="37854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B23EEDE-CE13-4A1A-A0B9-CD6AC5D4D218}"/>
                </a:ext>
              </a:extLst>
            </p:cNvPr>
            <p:cNvCxnSpPr>
              <a:cxnSpLocks/>
            </p:cNvCxnSpPr>
            <p:nvPr/>
          </p:nvCxnSpPr>
          <p:spPr>
            <a:xfrm>
              <a:off x="1428427" y="4613019"/>
              <a:ext cx="538616" cy="457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3D1F10E-E6F7-4DE3-AA72-D84BD715D21D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V="1">
              <a:off x="1993490" y="4641074"/>
              <a:ext cx="643014" cy="409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401F811-5875-4E49-B0BC-B7AAEDB6D665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>
              <a:off x="2657125" y="4654448"/>
              <a:ext cx="651611" cy="378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412D7CB-9596-4A5F-8533-7982F576F983}"/>
                </a:ext>
              </a:extLst>
            </p:cNvPr>
            <p:cNvGrpSpPr/>
            <p:nvPr/>
          </p:nvGrpSpPr>
          <p:grpSpPr>
            <a:xfrm>
              <a:off x="833489" y="4430655"/>
              <a:ext cx="50993" cy="1283231"/>
              <a:chOff x="833489" y="4430655"/>
              <a:chExt cx="63036" cy="128323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613142-7C5D-465B-AC6D-42D58378679C}"/>
                  </a:ext>
                </a:extLst>
              </p:cNvPr>
              <p:cNvSpPr/>
              <p:nvPr/>
            </p:nvSpPr>
            <p:spPr>
              <a:xfrm>
                <a:off x="833490" y="5073650"/>
                <a:ext cx="63035" cy="6402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5EC8F1C-1E74-451E-A63E-42C5DF6C572B}"/>
                  </a:ext>
                </a:extLst>
              </p:cNvPr>
              <p:cNvSpPr/>
              <p:nvPr/>
            </p:nvSpPr>
            <p:spPr>
              <a:xfrm>
                <a:off x="833489" y="4430655"/>
                <a:ext cx="63035" cy="640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B64FA97-5350-4DB4-AA0E-F4C7BFE44B54}"/>
                </a:ext>
              </a:extLst>
            </p:cNvPr>
            <p:cNvGrpSpPr/>
            <p:nvPr/>
          </p:nvGrpSpPr>
          <p:grpSpPr>
            <a:xfrm>
              <a:off x="1335279" y="4408586"/>
              <a:ext cx="72838" cy="1283231"/>
              <a:chOff x="829430" y="4430655"/>
              <a:chExt cx="67096" cy="128323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AAAE31F-7D6E-4E2B-B4D9-1932804BEC0C}"/>
                  </a:ext>
                </a:extLst>
              </p:cNvPr>
              <p:cNvSpPr/>
              <p:nvPr/>
            </p:nvSpPr>
            <p:spPr>
              <a:xfrm>
                <a:off x="833490" y="5409090"/>
                <a:ext cx="63036" cy="3047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05BFB6A-BADB-4DB0-837E-F1B14CD5C16A}"/>
                  </a:ext>
                </a:extLst>
              </p:cNvPr>
              <p:cNvSpPr/>
              <p:nvPr/>
            </p:nvSpPr>
            <p:spPr>
              <a:xfrm>
                <a:off x="829430" y="4430655"/>
                <a:ext cx="67094" cy="9756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6CB69D2-ECDB-473E-963E-A94C31B128D1}"/>
                </a:ext>
              </a:extLst>
            </p:cNvPr>
            <p:cNvGrpSpPr/>
            <p:nvPr/>
          </p:nvGrpSpPr>
          <p:grpSpPr>
            <a:xfrm>
              <a:off x="1967994" y="4410124"/>
              <a:ext cx="50993" cy="1283231"/>
              <a:chOff x="833489" y="4430655"/>
              <a:chExt cx="63036" cy="128323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A75164B-6EDB-4F55-A619-F45E58121672}"/>
                  </a:ext>
                </a:extLst>
              </p:cNvPr>
              <p:cNvSpPr/>
              <p:nvPr/>
            </p:nvSpPr>
            <p:spPr>
              <a:xfrm>
                <a:off x="833490" y="5073650"/>
                <a:ext cx="63035" cy="6402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6402F07-1340-4616-9B30-E0E6852B9A9A}"/>
                  </a:ext>
                </a:extLst>
              </p:cNvPr>
              <p:cNvSpPr/>
              <p:nvPr/>
            </p:nvSpPr>
            <p:spPr>
              <a:xfrm>
                <a:off x="833489" y="4430655"/>
                <a:ext cx="63035" cy="640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E49B86E-ADB9-4C50-AEF8-8C4CA15BF48E}"/>
                </a:ext>
              </a:extLst>
            </p:cNvPr>
            <p:cNvGrpSpPr/>
            <p:nvPr/>
          </p:nvGrpSpPr>
          <p:grpSpPr>
            <a:xfrm>
              <a:off x="3283240" y="4392615"/>
              <a:ext cx="50993" cy="1283231"/>
              <a:chOff x="833489" y="4430655"/>
              <a:chExt cx="63036" cy="128323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737BCFB-9CB3-406A-B8B9-5C7AE6A2C6ED}"/>
                  </a:ext>
                </a:extLst>
              </p:cNvPr>
              <p:cNvSpPr/>
              <p:nvPr/>
            </p:nvSpPr>
            <p:spPr>
              <a:xfrm>
                <a:off x="833490" y="5073650"/>
                <a:ext cx="63035" cy="6402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28D3BEB-86AA-4CAA-AED3-2DCD346EA2D7}"/>
                  </a:ext>
                </a:extLst>
              </p:cNvPr>
              <p:cNvSpPr/>
              <p:nvPr/>
            </p:nvSpPr>
            <p:spPr>
              <a:xfrm>
                <a:off x="833489" y="4430655"/>
                <a:ext cx="63035" cy="640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4883D85-A3C9-4AA2-BDF5-0F26D6FC08C4}"/>
                </a:ext>
              </a:extLst>
            </p:cNvPr>
            <p:cNvGrpSpPr/>
            <p:nvPr/>
          </p:nvGrpSpPr>
          <p:grpSpPr>
            <a:xfrm>
              <a:off x="2605182" y="4408174"/>
              <a:ext cx="72838" cy="1283231"/>
              <a:chOff x="829430" y="4430655"/>
              <a:chExt cx="67096" cy="128323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3B08B71-026C-415E-A037-4983AD72DC12}"/>
                  </a:ext>
                </a:extLst>
              </p:cNvPr>
              <p:cNvSpPr/>
              <p:nvPr/>
            </p:nvSpPr>
            <p:spPr>
              <a:xfrm>
                <a:off x="833490" y="5409090"/>
                <a:ext cx="63036" cy="3047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3A382C4-860B-4B57-9114-83A7A8D31207}"/>
                  </a:ext>
                </a:extLst>
              </p:cNvPr>
              <p:cNvSpPr/>
              <p:nvPr/>
            </p:nvSpPr>
            <p:spPr>
              <a:xfrm>
                <a:off x="829430" y="4430655"/>
                <a:ext cx="67094" cy="9756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D695DF-7AD7-41C8-A71A-38F3131A08AB}"/>
                </a:ext>
              </a:extLst>
            </p:cNvPr>
            <p:cNvSpPr txBox="1"/>
            <p:nvPr/>
          </p:nvSpPr>
          <p:spPr>
            <a:xfrm>
              <a:off x="2482626" y="4156269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70%</a:t>
              </a:r>
              <a:endParaRPr lang="ko-KR" altLang="en-US" sz="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562C18-A7FF-4C54-B8CD-932F7A561BC8}"/>
                </a:ext>
              </a:extLst>
            </p:cNvPr>
            <p:cNvSpPr txBox="1"/>
            <p:nvPr/>
          </p:nvSpPr>
          <p:spPr>
            <a:xfrm>
              <a:off x="1203407" y="4143612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70%</a:t>
              </a:r>
              <a:endParaRPr lang="ko-KR" altLang="en-US" sz="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20384D-AE0B-4D18-B9CE-14D9FB8D3CC4}"/>
                </a:ext>
              </a:extLst>
            </p:cNvPr>
            <p:cNvSpPr txBox="1"/>
            <p:nvPr/>
          </p:nvSpPr>
          <p:spPr>
            <a:xfrm>
              <a:off x="737966" y="4145855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50%</a:t>
              </a:r>
              <a:endParaRPr lang="ko-KR" altLang="en-US" sz="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1B6B-C5DD-4DA3-BC20-B4C205F3D5F4}"/>
                </a:ext>
              </a:extLst>
            </p:cNvPr>
            <p:cNvSpPr txBox="1"/>
            <p:nvPr/>
          </p:nvSpPr>
          <p:spPr>
            <a:xfrm>
              <a:off x="1796402" y="4154706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50%</a:t>
              </a:r>
              <a:endParaRPr lang="ko-KR" altLang="en-US" sz="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7DE65F-A6A2-41D5-90DD-9746F5BA340D}"/>
                </a:ext>
              </a:extLst>
            </p:cNvPr>
            <p:cNvSpPr txBox="1"/>
            <p:nvPr/>
          </p:nvSpPr>
          <p:spPr>
            <a:xfrm>
              <a:off x="3166643" y="4131043"/>
              <a:ext cx="41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50%</a:t>
              </a:r>
              <a:endParaRPr lang="ko-KR" altLang="en-US" sz="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3EFF25-3BFF-4F31-8C6D-A8F5B00C539D}"/>
                </a:ext>
              </a:extLst>
            </p:cNvPr>
            <p:cNvSpPr txBox="1"/>
            <p:nvPr/>
          </p:nvSpPr>
          <p:spPr>
            <a:xfrm>
              <a:off x="285513" y="4244609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200</a:t>
              </a:r>
              <a:endParaRPr lang="ko-KR" altLang="en-US" sz="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9E9C69-7CC3-4AEB-AF36-CA301BECFB71}"/>
                </a:ext>
              </a:extLst>
            </p:cNvPr>
            <p:cNvSpPr txBox="1"/>
            <p:nvPr/>
          </p:nvSpPr>
          <p:spPr>
            <a:xfrm>
              <a:off x="263225" y="4038710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(</a:t>
              </a:r>
              <a:r>
                <a:rPr lang="ko-KR" altLang="en-US" sz="600" dirty="0"/>
                <a:t>만원</a:t>
              </a:r>
              <a:r>
                <a:rPr lang="en-US" altLang="ko-KR" sz="600" dirty="0"/>
                <a:t>)</a:t>
              </a:r>
              <a:endParaRPr lang="ko-KR" altLang="en-US" sz="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3E300F-AEB1-4A0C-812F-01B5C5BB79AD}"/>
                </a:ext>
              </a:extLst>
            </p:cNvPr>
            <p:cNvSpPr txBox="1"/>
            <p:nvPr/>
          </p:nvSpPr>
          <p:spPr>
            <a:xfrm>
              <a:off x="276277" y="4905469"/>
              <a:ext cx="30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100</a:t>
              </a:r>
              <a:endParaRPr lang="ko-KR" altLang="en-US" sz="600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0D69FE-5BAC-486B-B4B2-6D313447F6E2}"/>
              </a:ext>
            </a:extLst>
          </p:cNvPr>
          <p:cNvSpPr/>
          <p:nvPr/>
        </p:nvSpPr>
        <p:spPr>
          <a:xfrm>
            <a:off x="490237" y="3674747"/>
            <a:ext cx="1102566" cy="35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카드현황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0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(3) - </a:t>
            </a:r>
            <a:r>
              <a:rPr lang="ko-KR" altLang="en-US" sz="2400" dirty="0"/>
              <a:t>카드관리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303650" y="3831579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</a:rPr>
                <a:t>자주쓰는메뉴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E814592F-0759-4C07-BF64-664BD641C4C9}"/>
                </a:ext>
              </a:extLst>
            </p:cNvPr>
            <p:cNvSpPr/>
            <p:nvPr/>
          </p:nvSpPr>
          <p:spPr>
            <a:xfrm>
              <a:off x="284600" y="4257474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C03C2E05-28CA-4D8E-87F6-B5FAC7516E7A}"/>
                </a:ext>
              </a:extLst>
            </p:cNvPr>
            <p:cNvSpPr/>
            <p:nvPr/>
          </p:nvSpPr>
          <p:spPr>
            <a:xfrm>
              <a:off x="284600" y="4640317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50184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4144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959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1651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A10661-82FA-4D84-80F1-2834D5FAFB50}"/>
              </a:ext>
            </a:extLst>
          </p:cNvPr>
          <p:cNvSpPr txBox="1"/>
          <p:nvPr/>
        </p:nvSpPr>
        <p:spPr>
          <a:xfrm>
            <a:off x="12245169" y="2271216"/>
            <a:ext cx="394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칼럼은 검색기능</a:t>
            </a:r>
            <a:r>
              <a:rPr lang="en-US" altLang="ko-KR" dirty="0"/>
              <a:t>, </a:t>
            </a:r>
            <a:r>
              <a:rPr lang="ko-KR" altLang="en-US" dirty="0"/>
              <a:t>정렬기능이 포함됨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AACBEA-68E4-4ED7-B09F-D4B5CDA534C5}"/>
              </a:ext>
            </a:extLst>
          </p:cNvPr>
          <p:cNvSpPr/>
          <p:nvPr/>
        </p:nvSpPr>
        <p:spPr>
          <a:xfrm>
            <a:off x="440792" y="1777879"/>
            <a:ext cx="3608694" cy="35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카드사용이력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대금 결제 이력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8BCFD-8E64-48B9-AD57-3172B4448831}"/>
              </a:ext>
            </a:extLst>
          </p:cNvPr>
          <p:cNvSpPr txBox="1"/>
          <p:nvPr/>
        </p:nvSpPr>
        <p:spPr>
          <a:xfrm>
            <a:off x="8272063" y="1947342"/>
            <a:ext cx="13397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서치인풋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6B073B0-5792-49AB-87C7-A94D3B8D5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01719"/>
              </p:ext>
            </p:extLst>
          </p:nvPr>
        </p:nvGraphicFramePr>
        <p:xfrm>
          <a:off x="551496" y="2590799"/>
          <a:ext cx="9151304" cy="2727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210">
                  <a:extLst>
                    <a:ext uri="{9D8B030D-6E8A-4147-A177-3AD203B41FA5}">
                      <a16:colId xmlns:a16="http://schemas.microsoft.com/office/drawing/2014/main" val="1177987186"/>
                    </a:ext>
                  </a:extLst>
                </a:gridCol>
                <a:gridCol w="869253">
                  <a:extLst>
                    <a:ext uri="{9D8B030D-6E8A-4147-A177-3AD203B41FA5}">
                      <a16:colId xmlns:a16="http://schemas.microsoft.com/office/drawing/2014/main" val="2397483402"/>
                    </a:ext>
                  </a:extLst>
                </a:gridCol>
                <a:gridCol w="1062421">
                  <a:extLst>
                    <a:ext uri="{9D8B030D-6E8A-4147-A177-3AD203B41FA5}">
                      <a16:colId xmlns:a16="http://schemas.microsoft.com/office/drawing/2014/main" val="305693679"/>
                    </a:ext>
                  </a:extLst>
                </a:gridCol>
                <a:gridCol w="692183">
                  <a:extLst>
                    <a:ext uri="{9D8B030D-6E8A-4147-A177-3AD203B41FA5}">
                      <a16:colId xmlns:a16="http://schemas.microsoft.com/office/drawing/2014/main" val="2609059601"/>
                    </a:ext>
                  </a:extLst>
                </a:gridCol>
                <a:gridCol w="949740">
                  <a:extLst>
                    <a:ext uri="{9D8B030D-6E8A-4147-A177-3AD203B41FA5}">
                      <a16:colId xmlns:a16="http://schemas.microsoft.com/office/drawing/2014/main" val="2289599033"/>
                    </a:ext>
                  </a:extLst>
                </a:gridCol>
                <a:gridCol w="1078518">
                  <a:extLst>
                    <a:ext uri="{9D8B030D-6E8A-4147-A177-3AD203B41FA5}">
                      <a16:colId xmlns:a16="http://schemas.microsoft.com/office/drawing/2014/main" val="2713518531"/>
                    </a:ext>
                  </a:extLst>
                </a:gridCol>
                <a:gridCol w="1062421">
                  <a:extLst>
                    <a:ext uri="{9D8B030D-6E8A-4147-A177-3AD203B41FA5}">
                      <a16:colId xmlns:a16="http://schemas.microsoft.com/office/drawing/2014/main" val="3313618431"/>
                    </a:ext>
                  </a:extLst>
                </a:gridCol>
                <a:gridCol w="905472">
                  <a:extLst>
                    <a:ext uri="{9D8B030D-6E8A-4147-A177-3AD203B41FA5}">
                      <a16:colId xmlns:a16="http://schemas.microsoft.com/office/drawing/2014/main" val="1317319381"/>
                    </a:ext>
                  </a:extLst>
                </a:gridCol>
                <a:gridCol w="905472">
                  <a:extLst>
                    <a:ext uri="{9D8B030D-6E8A-4147-A177-3AD203B41FA5}">
                      <a16:colId xmlns:a16="http://schemas.microsoft.com/office/drawing/2014/main" val="1658154117"/>
                    </a:ext>
                  </a:extLst>
                </a:gridCol>
                <a:gridCol w="1094614">
                  <a:extLst>
                    <a:ext uri="{9D8B030D-6E8A-4147-A177-3AD203B41FA5}">
                      <a16:colId xmlns:a16="http://schemas.microsoft.com/office/drawing/2014/main" val="4283897091"/>
                    </a:ext>
                  </a:extLst>
                </a:gridCol>
              </a:tblGrid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해당카드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소유자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체크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신용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거래일자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사용건명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사용금액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누적대금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계좌차감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23635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카드사용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기민우리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2022-01-29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시장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60,000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기민우리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158400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카드사용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기민우리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김기민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2022-01-29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병원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36,000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기민우리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68353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은진현대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최은진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2022-01-27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시장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48,000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</a:t>
                      </a:r>
                      <a:r>
                        <a:rPr lang="en-US" altLang="ko-KR" sz="1100" u="none" strike="noStrike">
                          <a:effectLst/>
                        </a:rPr>
                        <a:t>116,000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57635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은진카카오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최은진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2022-01-27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편의점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effectLst/>
                        </a:rPr>
                        <a:t>9,000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은진 카카오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290398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은진현대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최은진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2022-01-25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인터넷쇼핑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36,000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68,000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862538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은진현대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최은진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2022-01-23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보험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32,000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effectLst/>
                        </a:rPr>
                        <a:t>32,000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817061"/>
                  </a:ext>
                </a:extLst>
              </a:tr>
              <a:tr h="3408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대금결제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은진현대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최은진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2022-01-22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대금결제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- 500,000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카카오은진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33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F9D55EA6-5E8D-4959-A145-F773B6587FFF}"/>
              </a:ext>
            </a:extLst>
          </p:cNvPr>
          <p:cNvSpPr txBox="1"/>
          <p:nvPr/>
        </p:nvSpPr>
        <p:spPr>
          <a:xfrm>
            <a:off x="12245169" y="3659525"/>
            <a:ext cx="3949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계좌차감</a:t>
            </a:r>
            <a:r>
              <a:rPr lang="en-US" altLang="ko-KR" dirty="0"/>
              <a:t>, </a:t>
            </a:r>
            <a:r>
              <a:rPr lang="ko-KR" altLang="en-US" dirty="0" err="1"/>
              <a:t>사용건명</a:t>
            </a:r>
            <a:r>
              <a:rPr lang="en-US" altLang="ko-KR" dirty="0"/>
              <a:t>, </a:t>
            </a:r>
            <a:r>
              <a:rPr lang="ko-KR" altLang="en-US" dirty="0"/>
              <a:t>사용금액</a:t>
            </a:r>
            <a:r>
              <a:rPr lang="en-US" altLang="ko-KR" dirty="0"/>
              <a:t>, </a:t>
            </a:r>
            <a:r>
              <a:rPr lang="ko-KR" altLang="en-US" dirty="0"/>
              <a:t>누적대금</a:t>
            </a:r>
            <a:r>
              <a:rPr lang="en-US" altLang="ko-KR" dirty="0"/>
              <a:t>. 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태그로 상세보기로 넘어갈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3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9475</TotalTime>
  <Words>1666</Words>
  <Application>Microsoft Office PowerPoint</Application>
  <PresentationFormat>와이드스크린</PresentationFormat>
  <Paragraphs>671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굴림</vt:lpstr>
      <vt:lpstr>돋움</vt:lpstr>
      <vt:lpstr>맑은 고딕</vt:lpstr>
      <vt:lpstr>Arial</vt:lpstr>
      <vt:lpstr>Consolas</vt:lpstr>
      <vt:lpstr>Office 테마</vt:lpstr>
      <vt:lpstr>목차</vt:lpstr>
      <vt:lpstr>1. 기획의도</vt:lpstr>
      <vt:lpstr>2. 기능 요약 2-1. 아이디어 설계, 기능 구상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kim kimin</dc:creator>
  <cp:lastModifiedBy>kim kimin</cp:lastModifiedBy>
  <cp:revision>18</cp:revision>
  <dcterms:created xsi:type="dcterms:W3CDTF">2022-01-20T00:29:56Z</dcterms:created>
  <dcterms:modified xsi:type="dcterms:W3CDTF">2022-02-02T06:34:34Z</dcterms:modified>
</cp:coreProperties>
</file>