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3" r:id="rId4"/>
    <p:sldId id="266" r:id="rId5"/>
    <p:sldId id="267" r:id="rId6"/>
    <p:sldId id="264" r:id="rId7"/>
    <p:sldId id="268" r:id="rId8"/>
    <p:sldId id="269" r:id="rId9"/>
    <p:sldId id="270" r:id="rId10"/>
    <p:sldId id="262" r:id="rId11"/>
    <p:sldId id="277" r:id="rId12"/>
    <p:sldId id="274" r:id="rId13"/>
    <p:sldId id="281" r:id="rId14"/>
    <p:sldId id="278" r:id="rId15"/>
    <p:sldId id="279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296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24BC-B80B-8B46-8B72-4ECBA2C02A3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5222-0317-8F4D-A631-15EF2BB9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401-76B9-A047-A85E-B669AB1F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5EA79-8910-0042-9016-91C69DC35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759E-CD7F-294C-97ED-6400F7C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99C3-3470-F843-BE47-6A38360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500E-8D98-8F42-BEF7-24B0B667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C11C-EAB7-CC43-A11E-451B901F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1962C-7F6F-3740-98E4-4DAE4E20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C820-98CF-D942-9427-EA19905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26E-53D6-9C43-B80C-53168C75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80C9-10EF-914E-A955-F5298375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97819-9216-D54E-BA64-1A696B2DF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FCBA-31B9-9D43-A9FB-E69C86B2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079E-A75F-0946-963A-0DF870EB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4C1E-48C2-1341-A926-7D30BB7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0B2C-729F-9143-A5FE-0A219C24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88B-2C19-FB4F-95F7-22492B33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A20A-B1AC-6140-AA4A-5E3EB5BF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7519-7BCA-984E-B972-1B3A7A2D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D22B-413C-C943-9060-D7034E5D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08B6-A0E9-BE4C-B25B-D1B77E85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32A5-6EC7-AE40-97A8-8D5F59CF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DF8B-C19B-5E4A-B50E-7A2D0E3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AC05-A2A5-414C-AE2F-3A824519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A61A-0EC3-BB4B-9543-A53635D4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4C60-696D-1D4F-A7EB-41D6D39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7724-D4F3-BB42-82B8-3DEBC4B2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4D93-8C37-AE4D-A599-820913DF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0A2F-E6CE-204D-ACF8-C9F74DAC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C742-75A4-D14D-9FDE-3D1C698B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A710-4914-A04A-854A-49EF463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4E18-DB8A-9348-9A9C-B6E47E1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CB44-0EE7-544D-8BBE-43B73B0F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9A2C-C9D4-A74F-AB52-728B6348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B5CB8-02C5-FA41-B91D-71A05540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40334-CB29-0E4B-A406-E3DFCD588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877A4-D740-8E46-99DC-DB8D8740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D3E6-283A-394F-97A1-FC207D8F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0A09E-E8A5-7D49-8FB3-87F82C76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797DA-2EE3-1546-8447-36AE47B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E05-96CF-7A4B-B4F1-739A0C7E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EFB5B-E75B-9B47-A360-A4E2BC1F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ACD43-E2AB-EB4E-A3F9-482BF666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F221E-E002-8B42-8CCB-6C735916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7CB6-D626-414E-A2B1-A5350214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45596-8C5B-FD4C-B931-41E1CBD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E2416-F06D-1844-9E12-4B844FF7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479-3D0D-BF4C-B3DA-45ADC0B4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7AB5-A15E-DB47-ABBD-6ED3EA2B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6F75-E83F-7242-9CA3-C27270D1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F005-7F08-6847-9951-9B2BDDDA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9604-9734-EB49-BA74-2C187636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A132-C89D-3441-B8F9-3EE97702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96D1-E8EB-CB45-B432-208E89C4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03FC1-05B7-C544-A8FF-DCD2FA6D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E257-9EED-F346-91A3-699E3D349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4387-B1B6-2F46-8FBF-3F51E912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14A9-B926-C445-9772-5BF4AC6C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D95E-12A5-0A43-9FBA-9371BDE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7A4B1-C00A-554B-B3D1-92323E6E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AEFD-A733-3A41-A685-C67DACC0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3C81-A780-CB46-9E44-431F1287A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ADEE-0C16-7A45-B467-77B0545D66FA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D778-9809-AC41-A3C2-8F341064C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16EE-43EA-CB4E-A89E-FD3327F9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7F09-4FEE-B244-B5AC-AE3C897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2B-6347-8E40-B4A4-B280D148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500" dirty="0"/>
              <a:t>A whirlwind tour of Causal Inference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3669E-80FE-8545-9151-8600DE2B7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Path From Cause To Effect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Viswanath Gangavaram</a:t>
            </a:r>
          </a:p>
          <a:p>
            <a:r>
              <a:rPr lang="en-US" dirty="0"/>
              <a:t>Senior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956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D07C5-A116-8143-948B-04ACB1EBEB94}"/>
                  </a:ext>
                </a:extLst>
              </p:cNvPr>
              <p:cNvSpPr txBox="1"/>
              <p:nvPr/>
            </p:nvSpPr>
            <p:spPr>
              <a:xfrm>
                <a:off x="916170" y="365124"/>
                <a:ext cx="100141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𝐶𝑎𝑢𝑠𝑎𝑙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𝐸𝑓𝑓𝑒𝑐𝑡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𝑆𝑒𝑙𝑒𝑐𝑡𝑖𝑜𝑛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D07C5-A116-8143-948B-04ACB1EBE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70" y="365124"/>
                <a:ext cx="10014100" cy="307777"/>
              </a:xfrm>
              <a:prstGeom prst="rect">
                <a:avLst/>
              </a:prstGeom>
              <a:blipFill>
                <a:blip r:embed="rId2"/>
                <a:stretch>
                  <a:fillRect l="-1267"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35CE8-3BB5-664E-B7E5-7EF008E0C928}"/>
                  </a:ext>
                </a:extLst>
              </p:cNvPr>
              <p:cNvSpPr txBox="1"/>
              <p:nvPr/>
            </p:nvSpPr>
            <p:spPr>
              <a:xfrm>
                <a:off x="1024710" y="1399835"/>
                <a:ext cx="9870893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=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Selection Bias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35CE8-3BB5-664E-B7E5-7EF008E0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10" y="1399835"/>
                <a:ext cx="9870893" cy="2708434"/>
              </a:xfrm>
              <a:prstGeom prst="rect">
                <a:avLst/>
              </a:prstGeom>
              <a:blipFill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875B5B0-F81D-A546-9525-77B21379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90" y="3827782"/>
            <a:ext cx="5562600" cy="325991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Assignment Eliminates Selection Bias: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D8E32-B21F-AD46-BEFF-04EBA1D458A9}"/>
                  </a:ext>
                </a:extLst>
              </p:cNvPr>
              <p:cNvSpPr txBox="1"/>
              <p:nvPr/>
            </p:nvSpPr>
            <p:spPr>
              <a:xfrm>
                <a:off x="895789" y="4448986"/>
                <a:ext cx="8219636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D8E32-B21F-AD46-BEFF-04EBA1D4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89" y="4448986"/>
                <a:ext cx="8219636" cy="2708434"/>
              </a:xfrm>
              <a:prstGeom prst="rect">
                <a:avLst/>
              </a:prstGeom>
              <a:blipFill>
                <a:blip r:embed="rId4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97D4EE-FADC-D74C-825A-39104023D21F}"/>
                  </a:ext>
                </a:extLst>
              </p:cNvPr>
              <p:cNvSpPr txBox="1"/>
              <p:nvPr/>
            </p:nvSpPr>
            <p:spPr>
              <a:xfrm>
                <a:off x="5510213" y="3831270"/>
                <a:ext cx="37160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97D4EE-FADC-D74C-825A-3910402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13" y="3831270"/>
                <a:ext cx="3716079" cy="276999"/>
              </a:xfrm>
              <a:prstGeom prst="rect">
                <a:avLst/>
              </a:prstGeom>
              <a:blipFill>
                <a:blip r:embed="rId5"/>
                <a:stretch>
                  <a:fillRect l="-2048" t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1C1C156-04A1-3642-928B-51354A109F38}"/>
              </a:ext>
            </a:extLst>
          </p:cNvPr>
          <p:cNvSpPr txBox="1"/>
          <p:nvPr/>
        </p:nvSpPr>
        <p:spPr>
          <a:xfrm>
            <a:off x="916170" y="874452"/>
            <a:ext cx="59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Causal Effect: Y</a:t>
            </a:r>
            <a:r>
              <a:rPr lang="en-US" baseline="-25000" dirty="0"/>
              <a:t>1i</a:t>
            </a:r>
            <a:r>
              <a:rPr lang="en-US" dirty="0"/>
              <a:t> = Y</a:t>
            </a:r>
            <a:r>
              <a:rPr lang="en-US" baseline="-25000" dirty="0"/>
              <a:t>0i</a:t>
            </a:r>
            <a:r>
              <a:rPr lang="en-US" dirty="0"/>
              <a:t> + k</a:t>
            </a:r>
          </a:p>
        </p:txBody>
      </p:sp>
    </p:spTree>
    <p:extLst>
      <p:ext uri="{BB962C8B-B14F-4D97-AF65-F5344CB8AC3E}">
        <p14:creationId xmlns:p14="http://schemas.microsoft.com/office/powerpoint/2010/main" val="1711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5CB-E759-3045-A34F-63D62B8F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en-US" sz="2400" dirty="0"/>
              <a:t>Propensity Score &amp; Propensity Score Matching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05264560-5A60-8D4F-B7A8-7B2EE2470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3504983"/>
            <a:ext cx="6413500" cy="2987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C7821-E9CD-9A4E-8EE4-7CB0C4F85E1D}"/>
              </a:ext>
            </a:extLst>
          </p:cNvPr>
          <p:cNvSpPr txBox="1"/>
          <p:nvPr/>
        </p:nvSpPr>
        <p:spPr>
          <a:xfrm>
            <a:off x="7210425" y="3616216"/>
            <a:ext cx="442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comings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Discards some data</a:t>
            </a:r>
          </a:p>
        </p:txBody>
      </p:sp>
      <p:pic>
        <p:nvPicPr>
          <p:cNvPr id="8" name="Picture 7" descr="A close up of a watch&#10;&#10;Description automatically generated">
            <a:extLst>
              <a:ext uri="{FF2B5EF4-FFF2-40B4-BE49-F238E27FC236}">
                <a16:creationId xmlns:a16="http://schemas.microsoft.com/office/drawing/2014/main" id="{61F0BC07-1C7A-D54E-94DC-277A1561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8" y="1088495"/>
            <a:ext cx="1943100" cy="54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E4E0E-BC41-EE4E-A885-C9EB19B3E42E}"/>
              </a:ext>
            </a:extLst>
          </p:cNvPr>
          <p:cNvSpPr txBox="1"/>
          <p:nvPr/>
        </p:nvSpPr>
        <p:spPr>
          <a:xfrm>
            <a:off x="838200" y="1154559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Propensity Score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30F2E-8A95-1A4F-B155-95C081BE7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623398"/>
            <a:ext cx="4991100" cy="52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F76EA5-22A6-A24C-BBE7-07E3211F6072}"/>
              </a:ext>
            </a:extLst>
          </p:cNvPr>
          <p:cNvSpPr txBox="1"/>
          <p:nvPr/>
        </p:nvSpPr>
        <p:spPr>
          <a:xfrm>
            <a:off x="833437" y="1700659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Propensity Score as a balancing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ACD63-C0DE-714A-9DA0-7B2B701EC0B3}"/>
              </a:ext>
            </a:extLst>
          </p:cNvPr>
          <p:cNvSpPr txBox="1"/>
          <p:nvPr/>
        </p:nvSpPr>
        <p:spPr>
          <a:xfrm>
            <a:off x="747713" y="298368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Propensity Score Matching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DD43FE-359C-2847-8DAF-7A83EF764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" y="2246759"/>
            <a:ext cx="5581651" cy="6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C73-851A-0542-9586-CF02902F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F0D3AFF-EC64-144E-B7EB-2640E481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1010909"/>
            <a:ext cx="6924675" cy="52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8B5863-0A45-FF48-9692-C0210F1C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74833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Distribution of Propensity score before &amp; after matching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7B1345-0651-AA47-87A1-5F606DB13C15}"/>
              </a:ext>
            </a:extLst>
          </p:cNvPr>
          <p:cNvSpPr txBox="1">
            <a:spLocks/>
          </p:cNvSpPr>
          <p:nvPr/>
        </p:nvSpPr>
        <p:spPr>
          <a:xfrm>
            <a:off x="776288" y="-28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Propensity Score Matching</a:t>
            </a:r>
          </a:p>
        </p:txBody>
      </p:sp>
    </p:spTree>
    <p:extLst>
      <p:ext uri="{BB962C8B-B14F-4D97-AF65-F5344CB8AC3E}">
        <p14:creationId xmlns:p14="http://schemas.microsoft.com/office/powerpoint/2010/main" val="178839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883F-A79D-E94F-A8B3-F8475018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>
            <a:normAutofit/>
          </a:bodyPr>
          <a:lstStyle/>
          <a:p>
            <a:r>
              <a:rPr lang="en-US" sz="2000" dirty="0"/>
              <a:t>Five important theorems from the world of propensity score theory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6B45-B4B4-BE4C-A835-9C1CD5BE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130"/>
            <a:ext cx="10515600" cy="5751870"/>
          </a:xfrm>
        </p:spPr>
        <p:txBody>
          <a:bodyPr>
            <a:no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propensity score is a balancing score</a:t>
            </a:r>
          </a:p>
          <a:p>
            <a:pPr algn="just" fontAlgn="base">
              <a:buFont typeface="Wingdings" pitchFamily="2" charset="2"/>
              <a:buChar char="Ø"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Any score that is finer than the propensity score is a balancing score; moreover, x is the finest balancing score and the propensity score is the coarsest</a:t>
            </a:r>
          </a:p>
          <a:p>
            <a:pPr algn="just" fontAlgn="base">
              <a:buFont typeface="Wingdings" pitchFamily="2" charset="2"/>
              <a:buChar char="Ø"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If treatment assignment is strongly ignorable given x, then it is strongly ignorable given any balancing score</a:t>
            </a:r>
          </a:p>
          <a:p>
            <a:pPr algn="just" fontAlgn="base">
              <a:buFont typeface="Wingdings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any value of a balancing score, the difference between the treatment and control means is an unbiased estimate of the average treatment effect at that value of the balancing score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if treatment assignment is strongly ignorable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Consequently, with strongly ignorable treatment assignment, pair matching on balancing score, subclassification on a balancing score and covariance adjustment on a balancing score can all produce unbiased estimates of treatment effects.</a:t>
            </a:r>
          </a:p>
          <a:p>
            <a:pPr algn="just" fontAlgn="base">
              <a:buFont typeface="Wingdings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sample estimates of balancing scores can produce sample balance on x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4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5CB-E759-3045-A34F-63D62B8F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en-US" sz="2400" dirty="0"/>
              <a:t>Inverse Propensity Treatment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E44A-CCBA-EF4D-8815-5FEEF092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6"/>
            <a:ext cx="9891713" cy="3186112"/>
          </a:xfrm>
        </p:spPr>
        <p:txBody>
          <a:bodyPr>
            <a:normAutofit/>
          </a:bodyPr>
          <a:lstStyle/>
          <a:p>
            <a:r>
              <a:rPr lang="en-US" sz="2000" dirty="0"/>
              <a:t>Rather than match,  we could use all of the data, but down-weight some and up-weight others</a:t>
            </a:r>
          </a:p>
          <a:p>
            <a:endParaRPr lang="en-US" sz="2000" dirty="0"/>
          </a:p>
          <a:p>
            <a:r>
              <a:rPr lang="en-US" sz="2000" dirty="0"/>
              <a:t>This is accomplished by weighting by the inverse of the probability of treatment received</a:t>
            </a:r>
          </a:p>
          <a:p>
            <a:pPr lvl="1"/>
            <a:r>
              <a:rPr lang="en-US" sz="1800" dirty="0"/>
              <a:t>For treated subjects, weight by the inverse of P(A=1 | X )</a:t>
            </a:r>
          </a:p>
          <a:p>
            <a:pPr lvl="1"/>
            <a:r>
              <a:rPr lang="en-US" sz="1800" dirty="0"/>
              <a:t>For control subjects, weight by the inverse of P(A=0 | X)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This is known as Inverse Probability Of Treatment Weighting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B5AAC2-C11F-F642-B9D2-0197FD3E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31" y="4015485"/>
            <a:ext cx="4581525" cy="219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59E87-2A8E-BB49-866F-C3198B33F892}"/>
              </a:ext>
            </a:extLst>
          </p:cNvPr>
          <p:cNvSpPr txBox="1"/>
          <p:nvPr/>
        </p:nvSpPr>
        <p:spPr>
          <a:xfrm>
            <a:off x="6407945" y="3944045"/>
            <a:ext cx="5479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confounding in the original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IPTW creates a pseudo-population where treatment assignment no-longer depends on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Confounding in the pseudo-population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7D399D-188E-B343-BA81-7D9AEAB0B86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IPTW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DDEA2-21E3-EA4D-BFA6-FEF8264E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954158"/>
            <a:ext cx="2324100" cy="2222500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58F8302-2A94-0346-A6E3-514D1A06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1779658"/>
            <a:ext cx="11557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4A7BD-D884-554A-B568-56A1AC74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505" y="1789183"/>
            <a:ext cx="5829300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C531CE-BF3F-AE48-A446-F3582FDE89CE}"/>
                  </a:ext>
                </a:extLst>
              </p:cNvPr>
              <p:cNvSpPr txBox="1"/>
              <p:nvPr/>
            </p:nvSpPr>
            <p:spPr>
              <a:xfrm>
                <a:off x="838200" y="3422650"/>
                <a:ext cx="582930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Resolving Simpson Paradox through IPTW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/>
                  <a:t>] = ( ( 300 * (1/0.5)  ) + ( 50*(1/0.2) )  ) / 11000 = 850/11,000 = 0.0772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] = ( ( 300 * (1/0.5)  ) + ( 200*(1/0.8) )  ) / 11000 = 850/11,000 = 0.0772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/>
                  <a:t>] -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]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Note: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Propensity Scores for X=1 are </a:t>
                </a:r>
                <a:r>
                  <a:rPr lang="en-US" sz="1400" i="1" dirty="0"/>
                  <a:t>0.5, 0.5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Propensity Scores for X=0 are </a:t>
                </a:r>
                <a:r>
                  <a:rPr lang="en-US" sz="1400" i="1" dirty="0"/>
                  <a:t>0.2, 0.8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C531CE-BF3F-AE48-A446-F3582FDE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2650"/>
                <a:ext cx="5829300" cy="2893100"/>
              </a:xfrm>
              <a:prstGeom prst="rect">
                <a:avLst/>
              </a:prstGeom>
              <a:blipFill>
                <a:blip r:embed="rId5"/>
                <a:stretch>
                  <a:fillRect l="-217"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8FEFE1-318D-E74D-802E-0DE97D000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28113"/>
              </p:ext>
            </p:extLst>
          </p:nvPr>
        </p:nvGraphicFramePr>
        <p:xfrm>
          <a:off x="7023515" y="3176657"/>
          <a:ext cx="4849397" cy="1366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707">
                  <a:extLst>
                    <a:ext uri="{9D8B030D-6E8A-4147-A177-3AD203B41FA5}">
                      <a16:colId xmlns:a16="http://schemas.microsoft.com/office/drawing/2014/main" val="2921138594"/>
                    </a:ext>
                  </a:extLst>
                </a:gridCol>
                <a:gridCol w="1060485">
                  <a:extLst>
                    <a:ext uri="{9D8B030D-6E8A-4147-A177-3AD203B41FA5}">
                      <a16:colId xmlns:a16="http://schemas.microsoft.com/office/drawing/2014/main" val="2013831690"/>
                    </a:ext>
                  </a:extLst>
                </a:gridCol>
                <a:gridCol w="895749">
                  <a:extLst>
                    <a:ext uri="{9D8B030D-6E8A-4147-A177-3AD203B41FA5}">
                      <a16:colId xmlns:a16="http://schemas.microsoft.com/office/drawing/2014/main" val="580516204"/>
                    </a:ext>
                  </a:extLst>
                </a:gridCol>
                <a:gridCol w="895749">
                  <a:extLst>
                    <a:ext uri="{9D8B030D-6E8A-4147-A177-3AD203B41FA5}">
                      <a16:colId xmlns:a16="http://schemas.microsoft.com/office/drawing/2014/main" val="72409579"/>
                    </a:ext>
                  </a:extLst>
                </a:gridCol>
                <a:gridCol w="998707">
                  <a:extLst>
                    <a:ext uri="{9D8B030D-6E8A-4147-A177-3AD203B41FA5}">
                      <a16:colId xmlns:a16="http://schemas.microsoft.com/office/drawing/2014/main" val="659783849"/>
                    </a:ext>
                  </a:extLst>
                </a:gridCol>
              </a:tblGrid>
              <a:tr h="39316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X=1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39831"/>
                  </a:ext>
                </a:extLst>
              </a:tr>
              <a:tr h="243401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Row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Success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118426"/>
                  </a:ext>
                </a:extLst>
              </a:tr>
              <a:tr h="243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3,000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814040"/>
                  </a:ext>
                </a:extLst>
              </a:tr>
              <a:tr h="243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3,000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496730"/>
                  </a:ext>
                </a:extLst>
              </a:tr>
              <a:tr h="2434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Col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600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5,400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6,000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0587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4ACBF4-A8E6-4841-9115-D2F397AD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38583"/>
              </p:ext>
            </p:extLst>
          </p:nvPr>
        </p:nvGraphicFramePr>
        <p:xfrm>
          <a:off x="7023515" y="4994790"/>
          <a:ext cx="4849395" cy="1320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879">
                  <a:extLst>
                    <a:ext uri="{9D8B030D-6E8A-4147-A177-3AD203B41FA5}">
                      <a16:colId xmlns:a16="http://schemas.microsoft.com/office/drawing/2014/main" val="3137876748"/>
                    </a:ext>
                  </a:extLst>
                </a:gridCol>
                <a:gridCol w="969879">
                  <a:extLst>
                    <a:ext uri="{9D8B030D-6E8A-4147-A177-3AD203B41FA5}">
                      <a16:colId xmlns:a16="http://schemas.microsoft.com/office/drawing/2014/main" val="1412054044"/>
                    </a:ext>
                  </a:extLst>
                </a:gridCol>
                <a:gridCol w="969879">
                  <a:extLst>
                    <a:ext uri="{9D8B030D-6E8A-4147-A177-3AD203B41FA5}">
                      <a16:colId xmlns:a16="http://schemas.microsoft.com/office/drawing/2014/main" val="3773922107"/>
                    </a:ext>
                  </a:extLst>
                </a:gridCol>
                <a:gridCol w="969879">
                  <a:extLst>
                    <a:ext uri="{9D8B030D-6E8A-4147-A177-3AD203B41FA5}">
                      <a16:colId xmlns:a16="http://schemas.microsoft.com/office/drawing/2014/main" val="3154368320"/>
                    </a:ext>
                  </a:extLst>
                </a:gridCol>
                <a:gridCol w="969879">
                  <a:extLst>
                    <a:ext uri="{9D8B030D-6E8A-4147-A177-3AD203B41FA5}">
                      <a16:colId xmlns:a16="http://schemas.microsoft.com/office/drawing/2014/main" val="3513703532"/>
                    </a:ext>
                  </a:extLst>
                </a:gridCol>
              </a:tblGrid>
              <a:tr h="2641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X=0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6431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Row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Succes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98828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1,000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712840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4,000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5851565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Col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250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4,750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5,000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0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2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DC2-CFB7-FE4B-86C4-4821ED6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/>
          </a:bodyPr>
          <a:lstStyle/>
          <a:p>
            <a:r>
              <a:rPr lang="en-US" sz="2400" dirty="0"/>
              <a:t>Some 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FC914-0FA7-FC4D-815D-E933D61DF252}"/>
              </a:ext>
            </a:extLst>
          </p:cNvPr>
          <p:cNvSpPr txBox="1"/>
          <p:nvPr/>
        </p:nvSpPr>
        <p:spPr>
          <a:xfrm>
            <a:off x="1042988" y="1071563"/>
            <a:ext cx="10529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Marginal Treatment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Treatment Probability ( Propensity Score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unit-level causal effect: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Average Treatment Effect( CATE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Treatment Effect ( ATE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45CA0BE-27F0-F44D-ADA7-DAE280A0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2" y="2115799"/>
            <a:ext cx="1760538" cy="490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D484E-3B7B-964E-A9D3-B1F777F7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62" y="1071562"/>
            <a:ext cx="2966442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2F2F0-4BC6-8942-B227-513821CB0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78" y="1663361"/>
            <a:ext cx="2429471" cy="322904"/>
          </a:xfrm>
          <a:prstGeom prst="rect">
            <a:avLst/>
          </a:prstGeom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9A009C1C-E236-8F47-A1F3-FE68EC325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491" y="2606898"/>
            <a:ext cx="4255232" cy="729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37B48-3090-9F4D-887F-6F8E742FF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113" y="3514726"/>
            <a:ext cx="2247900" cy="368300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69C9E78-7B97-BE44-8E5F-F4CF01BE6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509" y="4229734"/>
            <a:ext cx="3413737" cy="5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C2F8E-5169-5D4C-956A-44794A2CBA9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Heterogenous Treatment Effects: SMA &amp; TMA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E383F-7DB0-0246-85AA-F4675977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2030059"/>
            <a:ext cx="4435764" cy="43180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023A0965-8DB2-8341-B4C7-E937D3C8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637196"/>
            <a:ext cx="3005324" cy="43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5ECE5D-1246-7143-9332-8C6EB638CFA2}"/>
                  </a:ext>
                </a:extLst>
              </p:cNvPr>
              <p:cNvSpPr txBox="1"/>
              <p:nvPr/>
            </p:nvSpPr>
            <p:spPr>
              <a:xfrm>
                <a:off x="838200" y="1051682"/>
                <a:ext cx="109918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Single Model Approach: We can use conventional ML techniques with the observed outcome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dirty="0"/>
                  <a:t>as the outcome and both the treatment W</a:t>
                </a:r>
                <a:r>
                  <a:rPr lang="en-US" baseline="-25000" dirty="0"/>
                  <a:t>i</a:t>
                </a:r>
                <a:r>
                  <a:rPr lang="en-US" dirty="0"/>
                  <a:t> and X</a:t>
                </a:r>
                <a:r>
                  <a:rPr lang="en-US" baseline="-25000" dirty="0"/>
                  <a:t>i</a:t>
                </a:r>
                <a:r>
                  <a:rPr lang="en-US" dirty="0"/>
                  <a:t> as the features.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5ECE5D-1246-7143-9332-8C6EB638C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1682"/>
                <a:ext cx="10991850" cy="681790"/>
              </a:xfrm>
              <a:prstGeom prst="rect">
                <a:avLst/>
              </a:prstGeom>
              <a:blipFill>
                <a:blip r:embed="rId4"/>
                <a:stretch>
                  <a:fillRect l="-46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7D5B24-1E9C-C142-B547-4DC3E676C8C8}"/>
              </a:ext>
            </a:extLst>
          </p:cNvPr>
          <p:cNvSpPr txBox="1"/>
          <p:nvPr/>
        </p:nvSpPr>
        <p:spPr>
          <a:xfrm>
            <a:off x="838200" y="3604339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Model Approach: Separate Trees for the Observed Outcome by Treatment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DD12FD-4CB5-584B-B5BA-4F5CC3C32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374" y="4332725"/>
            <a:ext cx="2887497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C2F8E-5169-5D4C-956A-44794A2CBA9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Heterogenous Treatment Effects: Transformed Outcome Approach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164BA-44E5-B648-8870-E614B3CE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190"/>
            <a:ext cx="3913993" cy="71748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59677-EBD9-5741-8162-D40F8F49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55" y="954158"/>
            <a:ext cx="7632626" cy="5896400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B59B926C-03FE-AF41-915B-2FE60F455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1" y="2490962"/>
            <a:ext cx="3336277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472A-7A2B-D048-9056-6CED5E05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/>
          </a:bodyPr>
          <a:lstStyle/>
          <a:p>
            <a:r>
              <a:rPr lang="en-US" sz="2400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833D-7682-084A-BE3B-B094FEF1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1"/>
            <a:ext cx="10515600" cy="3121317"/>
          </a:xfrm>
        </p:spPr>
        <p:txBody>
          <a:bodyPr>
            <a:normAutofit/>
          </a:bodyPr>
          <a:lstStyle/>
          <a:p>
            <a:r>
              <a:rPr lang="en-US" sz="1600" dirty="0"/>
              <a:t>Introduction to Causal Inference</a:t>
            </a:r>
          </a:p>
          <a:p>
            <a:pPr lvl="1"/>
            <a:r>
              <a:rPr lang="en-US" sz="1400" dirty="0"/>
              <a:t>Simpson Paradox: Let’s understand the damage done by Lurking Variables (Selection Bias at play)</a:t>
            </a:r>
          </a:p>
          <a:p>
            <a:pPr lvl="1"/>
            <a:r>
              <a:rPr lang="en-US" sz="1400" dirty="0"/>
              <a:t>Ceteris Paribus: </a:t>
            </a:r>
            <a:r>
              <a:rPr lang="en-US" sz="1400" i="1" dirty="0"/>
              <a:t>Other Things Equal Comparison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Rubin Causal Model: Potential Outcomes, Observed Outcomes, Counterfactuals</a:t>
            </a:r>
          </a:p>
          <a:p>
            <a:pPr lvl="1"/>
            <a:r>
              <a:rPr lang="en-US" sz="1400" dirty="0"/>
              <a:t>Average Treatment Effects ( ATE ) </a:t>
            </a:r>
          </a:p>
          <a:p>
            <a:pPr lvl="1"/>
            <a:r>
              <a:rPr lang="en-US" sz="1400" dirty="0"/>
              <a:t>Five important theorems from the world of propensity score theory</a:t>
            </a:r>
          </a:p>
          <a:p>
            <a:pPr lvl="1"/>
            <a:r>
              <a:rPr lang="en-US" sz="1400" dirty="0"/>
              <a:t>IPTW: Slaying the Lurking Variable</a:t>
            </a:r>
          </a:p>
          <a:p>
            <a:pPr lvl="1"/>
            <a:r>
              <a:rPr lang="en-US" sz="1400" dirty="0"/>
              <a:t>Doubly Robust Estimation</a:t>
            </a:r>
          </a:p>
          <a:p>
            <a:pPr lvl="1"/>
            <a:r>
              <a:rPr lang="en-US" sz="1400" dirty="0"/>
              <a:t>Instrumental Variables: 2SLS, Compiler Average Causal Effect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C6184-FF85-A947-9422-1D64D71CE133}"/>
              </a:ext>
            </a:extLst>
          </p:cNvPr>
          <p:cNvSpPr txBox="1"/>
          <p:nvPr/>
        </p:nvSpPr>
        <p:spPr>
          <a:xfrm>
            <a:off x="838200" y="3870472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Heterogeneous Treatment Effects                                                                                                                    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Model Approach (OMA), Two Model Approach (TMA),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Transformed Outcome Approach</a:t>
            </a:r>
          </a:p>
        </p:txBody>
      </p:sp>
    </p:spTree>
    <p:extLst>
      <p:ext uri="{BB962C8B-B14F-4D97-AF65-F5344CB8AC3E}">
        <p14:creationId xmlns:p14="http://schemas.microsoft.com/office/powerpoint/2010/main" val="5730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1F7F-CB9B-F54C-BCEA-AD895F4D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383620"/>
            <a:ext cx="10515600" cy="506745"/>
          </a:xfrm>
        </p:spPr>
        <p:txBody>
          <a:bodyPr>
            <a:normAutofit/>
          </a:bodyPr>
          <a:lstStyle/>
          <a:p>
            <a:r>
              <a:rPr lang="en-US" sz="1800" dirty="0"/>
              <a:t>Simpson Paradox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40E2B-C3AC-5540-98FC-EEA6B3CF0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14692"/>
              </p:ext>
            </p:extLst>
          </p:nvPr>
        </p:nvGraphicFramePr>
        <p:xfrm>
          <a:off x="675315" y="1061502"/>
          <a:ext cx="6608578" cy="15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047">
                  <a:extLst>
                    <a:ext uri="{9D8B030D-6E8A-4147-A177-3AD203B41FA5}">
                      <a16:colId xmlns:a16="http://schemas.microsoft.com/office/drawing/2014/main" val="3784076547"/>
                    </a:ext>
                  </a:extLst>
                </a:gridCol>
                <a:gridCol w="1444390">
                  <a:extLst>
                    <a:ext uri="{9D8B030D-6E8A-4147-A177-3AD203B41FA5}">
                      <a16:colId xmlns:a16="http://schemas.microsoft.com/office/drawing/2014/main" val="413917554"/>
                    </a:ext>
                  </a:extLst>
                </a:gridCol>
                <a:gridCol w="1291047">
                  <a:extLst>
                    <a:ext uri="{9D8B030D-6E8A-4147-A177-3AD203B41FA5}">
                      <a16:colId xmlns:a16="http://schemas.microsoft.com/office/drawing/2014/main" val="1415758241"/>
                    </a:ext>
                  </a:extLst>
                </a:gridCol>
                <a:gridCol w="1291047">
                  <a:extLst>
                    <a:ext uri="{9D8B030D-6E8A-4147-A177-3AD203B41FA5}">
                      <a16:colId xmlns:a16="http://schemas.microsoft.com/office/drawing/2014/main" val="3602865873"/>
                    </a:ext>
                  </a:extLst>
                </a:gridCol>
                <a:gridCol w="1291047">
                  <a:extLst>
                    <a:ext uri="{9D8B030D-6E8A-4147-A177-3AD203B41FA5}">
                      <a16:colId xmlns:a16="http://schemas.microsoft.com/office/drawing/2014/main" val="1461277011"/>
                    </a:ext>
                  </a:extLst>
                </a:gridCol>
              </a:tblGrid>
              <a:tr h="395325"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Row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Success Rate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359730"/>
                  </a:ext>
                </a:extLst>
              </a:tr>
              <a:tr h="395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     350 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3,650 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4,000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616298"/>
                  </a:ext>
                </a:extLst>
              </a:tr>
              <a:tr h="395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     500 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6,500 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7,000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644250"/>
                  </a:ext>
                </a:extLst>
              </a:tr>
              <a:tr h="395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Col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     850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10,150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11,000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7473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FEA1FF-A385-B24A-ABCA-6CF96CA6A589}"/>
                  </a:ext>
                </a:extLst>
              </p:cNvPr>
              <p:cNvSpPr txBox="1"/>
              <p:nvPr/>
            </p:nvSpPr>
            <p:spPr>
              <a:xfrm>
                <a:off x="7416401" y="1504699"/>
                <a:ext cx="2880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FEA1FF-A385-B24A-ABCA-6CF96CA6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01" y="1504699"/>
                <a:ext cx="2880537" cy="276999"/>
              </a:xfrm>
              <a:prstGeom prst="rect">
                <a:avLst/>
              </a:prstGeom>
              <a:blipFill>
                <a:blip r:embed="rId2"/>
                <a:stretch>
                  <a:fillRect l="-2632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90D083-C7E0-8143-A32D-B2ED244CB657}"/>
                  </a:ext>
                </a:extLst>
              </p:cNvPr>
              <p:cNvSpPr txBox="1"/>
              <p:nvPr/>
            </p:nvSpPr>
            <p:spPr>
              <a:xfrm>
                <a:off x="7416401" y="1921102"/>
                <a:ext cx="2880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90D083-C7E0-8143-A32D-B2ED244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01" y="1921102"/>
                <a:ext cx="2880537" cy="276999"/>
              </a:xfrm>
              <a:prstGeom prst="rect">
                <a:avLst/>
              </a:prstGeom>
              <a:blipFill>
                <a:blip r:embed="rId3"/>
                <a:stretch>
                  <a:fillRect l="-2632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5C3FE9-5CC3-5E48-9313-1BEDFE8CADDE}"/>
                  </a:ext>
                </a:extLst>
              </p:cNvPr>
              <p:cNvSpPr txBox="1"/>
              <p:nvPr/>
            </p:nvSpPr>
            <p:spPr>
              <a:xfrm>
                <a:off x="7406653" y="2291198"/>
                <a:ext cx="4253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i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)  = 0.017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5C3FE9-5CC3-5E48-9313-1BEDFE8CA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53" y="2291198"/>
                <a:ext cx="4253394" cy="276999"/>
              </a:xfrm>
              <a:prstGeom prst="rect">
                <a:avLst/>
              </a:prstGeom>
              <a:blipFill>
                <a:blip r:embed="rId4"/>
                <a:stretch>
                  <a:fillRect l="-2381" t="-272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7F1322-D8F0-3242-B3B3-EC49EA10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02066"/>
              </p:ext>
            </p:extLst>
          </p:nvPr>
        </p:nvGraphicFramePr>
        <p:xfrm>
          <a:off x="671512" y="3044132"/>
          <a:ext cx="5502200" cy="142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49">
                  <a:extLst>
                    <a:ext uri="{9D8B030D-6E8A-4147-A177-3AD203B41FA5}">
                      <a16:colId xmlns:a16="http://schemas.microsoft.com/office/drawing/2014/main" val="2921138594"/>
                    </a:ext>
                  </a:extLst>
                </a:gridCol>
                <a:gridCol w="1203242">
                  <a:extLst>
                    <a:ext uri="{9D8B030D-6E8A-4147-A177-3AD203B41FA5}">
                      <a16:colId xmlns:a16="http://schemas.microsoft.com/office/drawing/2014/main" val="2013831690"/>
                    </a:ext>
                  </a:extLst>
                </a:gridCol>
                <a:gridCol w="1016330">
                  <a:extLst>
                    <a:ext uri="{9D8B030D-6E8A-4147-A177-3AD203B41FA5}">
                      <a16:colId xmlns:a16="http://schemas.microsoft.com/office/drawing/2014/main" val="580516204"/>
                    </a:ext>
                  </a:extLst>
                </a:gridCol>
                <a:gridCol w="1016330">
                  <a:extLst>
                    <a:ext uri="{9D8B030D-6E8A-4147-A177-3AD203B41FA5}">
                      <a16:colId xmlns:a16="http://schemas.microsoft.com/office/drawing/2014/main" val="72409579"/>
                    </a:ext>
                  </a:extLst>
                </a:gridCol>
                <a:gridCol w="1133149">
                  <a:extLst>
                    <a:ext uri="{9D8B030D-6E8A-4147-A177-3AD203B41FA5}">
                      <a16:colId xmlns:a16="http://schemas.microsoft.com/office/drawing/2014/main" val="659783849"/>
                    </a:ext>
                  </a:extLst>
                </a:gridCol>
              </a:tblGrid>
              <a:tr h="2855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X=1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39831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Row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Success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118426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T=1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2,700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3,000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814040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T=0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2,700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3,000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496730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Col Sums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600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5,400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6,000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0587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CFC111-F6ED-9243-80EA-4AFE697DE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27007"/>
              </p:ext>
            </p:extLst>
          </p:nvPr>
        </p:nvGraphicFramePr>
        <p:xfrm>
          <a:off x="6502892" y="3049122"/>
          <a:ext cx="5177170" cy="142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434">
                  <a:extLst>
                    <a:ext uri="{9D8B030D-6E8A-4147-A177-3AD203B41FA5}">
                      <a16:colId xmlns:a16="http://schemas.microsoft.com/office/drawing/2014/main" val="3137876748"/>
                    </a:ext>
                  </a:extLst>
                </a:gridCol>
                <a:gridCol w="1035434">
                  <a:extLst>
                    <a:ext uri="{9D8B030D-6E8A-4147-A177-3AD203B41FA5}">
                      <a16:colId xmlns:a16="http://schemas.microsoft.com/office/drawing/2014/main" val="1412054044"/>
                    </a:ext>
                  </a:extLst>
                </a:gridCol>
                <a:gridCol w="1035434">
                  <a:extLst>
                    <a:ext uri="{9D8B030D-6E8A-4147-A177-3AD203B41FA5}">
                      <a16:colId xmlns:a16="http://schemas.microsoft.com/office/drawing/2014/main" val="3773922107"/>
                    </a:ext>
                  </a:extLst>
                </a:gridCol>
                <a:gridCol w="1035434">
                  <a:extLst>
                    <a:ext uri="{9D8B030D-6E8A-4147-A177-3AD203B41FA5}">
                      <a16:colId xmlns:a16="http://schemas.microsoft.com/office/drawing/2014/main" val="3154368320"/>
                    </a:ext>
                  </a:extLst>
                </a:gridCol>
                <a:gridCol w="1035434">
                  <a:extLst>
                    <a:ext uri="{9D8B030D-6E8A-4147-A177-3AD203B41FA5}">
                      <a16:colId xmlns:a16="http://schemas.microsoft.com/office/drawing/2014/main" val="3513703532"/>
                    </a:ext>
                  </a:extLst>
                </a:gridCol>
              </a:tblGrid>
              <a:tr h="2855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X=0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96431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Y=0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Row Sums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Succes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98828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712840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T=0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3,800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4,000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5851565"/>
                  </a:ext>
                </a:extLst>
              </a:tr>
              <a:tr h="28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Col Sums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250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4,750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 5,000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09898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99F4FC5-26F1-7041-B41A-8C2BFF9CF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678" y="4512987"/>
            <a:ext cx="3349035" cy="23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"/>
    </mc:Choice>
    <mc:Fallback xmlns="">
      <p:transition spd="slow" advTm="1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D2834-50EE-2D43-96DE-0765A4C3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76" y="785494"/>
            <a:ext cx="43434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4EC93-9078-6A44-A3DD-5CA5CFF92D0E}"/>
              </a:ext>
            </a:extLst>
          </p:cNvPr>
          <p:cNvSpPr txBox="1"/>
          <p:nvPr/>
        </p:nvSpPr>
        <p:spPr>
          <a:xfrm>
            <a:off x="838200" y="909070"/>
            <a:ext cx="483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Standardization: Stratification followed by Normalization</a:t>
            </a:r>
          </a:p>
          <a:p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78CD0-340F-504A-9F29-A664424EA2DB}"/>
                  </a:ext>
                </a:extLst>
              </p:cNvPr>
              <p:cNvSpPr txBox="1"/>
              <p:nvPr/>
            </p:nvSpPr>
            <p:spPr>
              <a:xfrm>
                <a:off x="946919" y="2083652"/>
                <a:ext cx="9764313" cy="1723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(6000/11000)*0.1 + ( 5000/1000)*0.05 = 0.077 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(6000/11000)*0.1 + ( 5000/1000)*0.05 = 0.077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78CD0-340F-504A-9F29-A664424E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19" y="2083652"/>
                <a:ext cx="9764313" cy="1723549"/>
              </a:xfrm>
              <a:prstGeom prst="rect">
                <a:avLst/>
              </a:prstGeom>
              <a:blipFill>
                <a:blip r:embed="rId3"/>
                <a:stretch>
                  <a:fillRect l="-780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C90DA0-0B3E-394F-878E-9CF73D98C05D}"/>
              </a:ext>
            </a:extLst>
          </p:cNvPr>
          <p:cNvSpPr txBox="1"/>
          <p:nvPr/>
        </p:nvSpPr>
        <p:spPr>
          <a:xfrm>
            <a:off x="397565" y="5749340"/>
            <a:ext cx="1095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future slides, we will resolve Simpson Paradox with Inverse Propensity Treatment Weighting(IPTW) a Causal Inference Technique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C0BFBA-8A5A-F140-BBE0-767C9DC0EC1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Standardization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3B041-9D26-D345-A324-D5D832D51B64}"/>
              </a:ext>
            </a:extLst>
          </p:cNvPr>
          <p:cNvSpPr txBox="1"/>
          <p:nvPr/>
        </p:nvSpPr>
        <p:spPr>
          <a:xfrm>
            <a:off x="628650" y="4200526"/>
            <a:ext cx="11144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Pitfalls: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strata might not have representation from other treatment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48AA-1627-B446-8ECD-40068BB9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/>
          </a:bodyPr>
          <a:lstStyle/>
          <a:p>
            <a:r>
              <a:rPr lang="en-US" sz="2400" dirty="0"/>
              <a:t>Ceteris Paribus: </a:t>
            </a:r>
            <a:r>
              <a:rPr lang="en-US" sz="2400" i="1" dirty="0"/>
              <a:t>Other Things Equal Comparison</a:t>
            </a:r>
            <a:br>
              <a:rPr lang="en-US" sz="2400" i="1" dirty="0"/>
            </a:br>
            <a:r>
              <a:rPr lang="en-US" sz="1600" i="1" dirty="0"/>
              <a:t>“The notion of Ideal Experiment disciplines our approach to causal inference”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1395-1FFE-184F-9327-8C30A1B3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08"/>
            <a:ext cx="10515600" cy="4786312"/>
          </a:xfrm>
        </p:spPr>
        <p:txBody>
          <a:bodyPr>
            <a:normAutofit/>
          </a:bodyPr>
          <a:lstStyle/>
          <a:p>
            <a:r>
              <a:rPr lang="en-US" sz="1800" dirty="0"/>
              <a:t>Comparisons made under ceteris paribus conditions have a causal interpretation</a:t>
            </a:r>
          </a:p>
          <a:p>
            <a:endParaRPr lang="en-US" sz="1800" dirty="0"/>
          </a:p>
          <a:p>
            <a:r>
              <a:rPr lang="en-US" sz="1800" dirty="0"/>
              <a:t>The Causal Inference craft uses data to get to other things equal in-spite of obstacles-called selection bias or omitted variables found on the path running from raw numbers to causal knowledge</a:t>
            </a:r>
          </a:p>
          <a:p>
            <a:endParaRPr lang="en-US" sz="1800" dirty="0"/>
          </a:p>
          <a:p>
            <a:r>
              <a:rPr lang="en-US" sz="1800" dirty="0"/>
              <a:t>Random Assignment with Law Large Of Numbers, ensures Ceteris Paribus in Randomized Control Trails </a:t>
            </a:r>
          </a:p>
          <a:p>
            <a:endParaRPr lang="en-US" sz="1800" dirty="0"/>
          </a:p>
          <a:p>
            <a:r>
              <a:rPr lang="en-US" sz="1800" dirty="0"/>
              <a:t>Random assignment isn’t the same as holding everything else fixed, but it has the same effect.</a:t>
            </a:r>
          </a:p>
          <a:p>
            <a:endParaRPr lang="en-US" sz="1800" i="1" dirty="0"/>
          </a:p>
          <a:p>
            <a:r>
              <a:rPr lang="en-US" sz="1800" dirty="0"/>
              <a:t>The notion of Ideal Experiment disciplines our approach to causal inference</a:t>
            </a:r>
          </a:p>
          <a:p>
            <a:pPr lvl="1"/>
            <a:r>
              <a:rPr lang="en-US" sz="1600" dirty="0"/>
              <a:t>Nothing but ensures Ceteris Paribus before marking Causal Statement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70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DC2-CFB7-FE4B-86C4-4821ED6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/>
          </a:bodyPr>
          <a:lstStyle/>
          <a:p>
            <a:r>
              <a:rPr lang="en-US" sz="2400" dirty="0"/>
              <a:t>Rubin Causal Model or Potential Outcome Framework</a:t>
            </a:r>
          </a:p>
        </p:txBody>
      </p:sp>
      <p:pic>
        <p:nvPicPr>
          <p:cNvPr id="5" name="Content Placeholder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1762F54-061E-7849-BBF5-481BD9C37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698" y="1354976"/>
            <a:ext cx="7194794" cy="44671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68BEA-1066-B045-AED9-52CC8967E1F5}"/>
                  </a:ext>
                </a:extLst>
              </p:cNvPr>
              <p:cNvSpPr txBox="1"/>
              <p:nvPr/>
            </p:nvSpPr>
            <p:spPr>
              <a:xfrm>
                <a:off x="10539505" y="2104593"/>
                <a:ext cx="814295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668BEA-1066-B045-AED9-52CC8967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505" y="2104593"/>
                <a:ext cx="814295" cy="300660"/>
              </a:xfrm>
              <a:prstGeom prst="rect">
                <a:avLst/>
              </a:prstGeom>
              <a:blipFill>
                <a:blip r:embed="rId3"/>
                <a:stretch>
                  <a:fillRect l="-92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FB2AC5-21EB-9A43-9060-D424C194C337}"/>
              </a:ext>
            </a:extLst>
          </p:cNvPr>
          <p:cNvSpPr txBox="1"/>
          <p:nvPr/>
        </p:nvSpPr>
        <p:spPr>
          <a:xfrm>
            <a:off x="838199" y="1025852"/>
            <a:ext cx="43195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</a:t>
            </a:r>
            <a:r>
              <a:rPr lang="en-US" i="1" dirty="0"/>
              <a:t>Potential Outcomes</a:t>
            </a:r>
            <a:r>
              <a:rPr lang="en-US" dirty="0"/>
              <a:t> as the outcomes we would see under each possible treatment option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Notation</a:t>
            </a:r>
            <a:r>
              <a:rPr lang="en-US" dirty="0"/>
              <a:t>: </a:t>
            </a:r>
            <a:r>
              <a:rPr lang="en-US" dirty="0" err="1"/>
              <a:t>Y</a:t>
            </a:r>
            <a:r>
              <a:rPr lang="en-US" sz="2000" baseline="30000" dirty="0" err="1"/>
              <a:t>a</a:t>
            </a:r>
            <a:r>
              <a:rPr lang="en-US" baseline="30000" dirty="0"/>
              <a:t> </a:t>
            </a:r>
            <a:r>
              <a:rPr lang="en-US" dirty="0"/>
              <a:t> is the outcome that would be observed if treatment was set to A=a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Counterfactuals</a:t>
            </a:r>
            <a:r>
              <a:rPr lang="en-US" dirty="0"/>
              <a:t> outcomes are ones that would have been observed, had the treatment been different.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Causal Effect: E[Y</a:t>
            </a:r>
            <a:r>
              <a:rPr lang="en-US" baseline="30000" dirty="0"/>
              <a:t>1</a:t>
            </a:r>
            <a:r>
              <a:rPr lang="en-US" dirty="0"/>
              <a:t> – Y</a:t>
            </a:r>
            <a:r>
              <a:rPr lang="en-US" baseline="30000" dirty="0"/>
              <a:t>0</a:t>
            </a:r>
            <a:r>
              <a:rPr lang="en-US" dirty="0"/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024CA-81FE-E14E-B98A-39CD6031DF29}"/>
                  </a:ext>
                </a:extLst>
              </p:cNvPr>
              <p:cNvSpPr txBox="1"/>
              <p:nvPr/>
            </p:nvSpPr>
            <p:spPr>
              <a:xfrm>
                <a:off x="5768952" y="2104593"/>
                <a:ext cx="814295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024CA-81FE-E14E-B98A-39CD6031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52" y="2104593"/>
                <a:ext cx="814295" cy="300660"/>
              </a:xfrm>
              <a:prstGeom prst="rect">
                <a:avLst/>
              </a:prstGeom>
              <a:blipFill>
                <a:blip r:embed="rId4"/>
                <a:stretch>
                  <a:fillRect l="-92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EE9-7B9F-2F4E-9FF3-77AFB4D2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8" y="383344"/>
            <a:ext cx="11406809" cy="440020"/>
          </a:xfrm>
        </p:spPr>
        <p:txBody>
          <a:bodyPr>
            <a:normAutofit/>
          </a:bodyPr>
          <a:lstStyle/>
          <a:p>
            <a:r>
              <a:rPr lang="en-US" sz="2400" dirty="0"/>
              <a:t>Average Causal Effect through Potential Outcome Framework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688823-B96F-0E43-9608-34C90D4D83C1}"/>
              </a:ext>
            </a:extLst>
          </p:cNvPr>
          <p:cNvGrpSpPr/>
          <p:nvPr/>
        </p:nvGrpSpPr>
        <p:grpSpPr>
          <a:xfrm>
            <a:off x="-523462" y="1519275"/>
            <a:ext cx="7301950" cy="4668193"/>
            <a:chOff x="-125895" y="1506022"/>
            <a:chExt cx="7301950" cy="46681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0D9B93-37CE-CD48-8B93-96CBA04137F4}"/>
                </a:ext>
              </a:extLst>
            </p:cNvPr>
            <p:cNvSpPr/>
            <p:nvPr/>
          </p:nvSpPr>
          <p:spPr>
            <a:xfrm>
              <a:off x="3154018" y="2014331"/>
              <a:ext cx="742122" cy="715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78C517-57EC-5349-B202-EF7B589DC8A1}"/>
                </a:ext>
              </a:extLst>
            </p:cNvPr>
            <p:cNvSpPr/>
            <p:nvPr/>
          </p:nvSpPr>
          <p:spPr>
            <a:xfrm>
              <a:off x="1086679" y="3391522"/>
              <a:ext cx="742122" cy="71561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5057BC-5135-7E47-A3D3-F85C0F40F0F3}"/>
                </a:ext>
              </a:extLst>
            </p:cNvPr>
            <p:cNvSpPr/>
            <p:nvPr/>
          </p:nvSpPr>
          <p:spPr>
            <a:xfrm>
              <a:off x="5221359" y="3433557"/>
              <a:ext cx="742122" cy="7156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0F36AB-5624-E948-B679-4318F264F59D}"/>
                </a:ext>
              </a:extLst>
            </p:cNvPr>
            <p:cNvSpPr txBox="1"/>
            <p:nvPr/>
          </p:nvSpPr>
          <p:spPr>
            <a:xfrm>
              <a:off x="2054089" y="1506022"/>
              <a:ext cx="316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Of Interest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C0D55F-90C8-9B49-92A3-4D536F7DFCEB}"/>
                </a:ext>
              </a:extLst>
            </p:cNvPr>
            <p:cNvSpPr txBox="1"/>
            <p:nvPr/>
          </p:nvSpPr>
          <p:spPr>
            <a:xfrm>
              <a:off x="-26503" y="2715374"/>
              <a:ext cx="3167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World 1 </a:t>
              </a:r>
            </a:p>
            <a:p>
              <a:pPr algn="ctr"/>
              <a:r>
                <a:rPr lang="en-US" dirty="0"/>
                <a:t>Everyone gets A=0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A87120-84E2-3346-841E-3C762E860A09}"/>
                </a:ext>
              </a:extLst>
            </p:cNvPr>
            <p:cNvSpPr txBox="1"/>
            <p:nvPr/>
          </p:nvSpPr>
          <p:spPr>
            <a:xfrm>
              <a:off x="4008785" y="2678406"/>
              <a:ext cx="3167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World 1 </a:t>
              </a:r>
            </a:p>
            <a:p>
              <a:pPr algn="ctr"/>
              <a:r>
                <a:rPr lang="en-US" dirty="0"/>
                <a:t>Everyone gets A=1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3374A-8E24-F242-BFB0-041DBBD20E35}"/>
                </a:ext>
              </a:extLst>
            </p:cNvPr>
            <p:cNvSpPr txBox="1"/>
            <p:nvPr/>
          </p:nvSpPr>
          <p:spPr>
            <a:xfrm>
              <a:off x="-125895" y="4690117"/>
              <a:ext cx="316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mean(Y)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DC40A8-C868-684E-A24E-B3A05A344275}"/>
                </a:ext>
              </a:extLst>
            </p:cNvPr>
            <p:cNvSpPr txBox="1"/>
            <p:nvPr/>
          </p:nvSpPr>
          <p:spPr>
            <a:xfrm>
              <a:off x="4008785" y="4690117"/>
              <a:ext cx="316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mean(Y)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FED34C-CB85-9044-8F41-937BE9B9F5DB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1457740" y="4107139"/>
              <a:ext cx="0" cy="58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6A2B14-D254-3447-83EF-DFE4A1350E34}"/>
                </a:ext>
              </a:extLst>
            </p:cNvPr>
            <p:cNvCxnSpPr/>
            <p:nvPr/>
          </p:nvCxnSpPr>
          <p:spPr>
            <a:xfrm>
              <a:off x="5592420" y="4149174"/>
              <a:ext cx="0" cy="58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6FE2E1-FA30-4048-BB15-193C9707EAF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457740" y="5059449"/>
              <a:ext cx="2067339" cy="66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D91990-FBAC-A14B-ABCC-DB9B5CDD268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3654289" y="5059449"/>
              <a:ext cx="1938131" cy="66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ECC699-77AD-BC46-A138-A604C3512A08}"/>
                </a:ext>
              </a:extLst>
            </p:cNvPr>
            <p:cNvSpPr txBox="1"/>
            <p:nvPr/>
          </p:nvSpPr>
          <p:spPr>
            <a:xfrm>
              <a:off x="496958" y="5804883"/>
              <a:ext cx="628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Difference is Average Causal Effect: E[Y</a:t>
              </a:r>
              <a:r>
                <a:rPr lang="en-US" baseline="30000" dirty="0"/>
                <a:t>1</a:t>
              </a:r>
              <a:r>
                <a:rPr lang="en-US" dirty="0"/>
                <a:t>-Y</a:t>
              </a:r>
              <a:r>
                <a:rPr lang="en-US" baseline="30000" dirty="0"/>
                <a:t>0</a:t>
              </a:r>
              <a:r>
                <a:rPr lang="en-US" dirty="0"/>
                <a:t>]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BF24E7-CBA5-DB40-9130-62D9C55B8597}"/>
              </a:ext>
            </a:extLst>
          </p:cNvPr>
          <p:cNvSpPr txBox="1"/>
          <p:nvPr/>
        </p:nvSpPr>
        <p:spPr>
          <a:xfrm>
            <a:off x="6778488" y="1192696"/>
            <a:ext cx="54135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E[Y</a:t>
            </a:r>
            <a:r>
              <a:rPr lang="en-US" sz="2000" baseline="30000" dirty="0"/>
              <a:t>1</a:t>
            </a:r>
            <a:r>
              <a:rPr lang="en-US" sz="2000" dirty="0"/>
              <a:t> – Y</a:t>
            </a:r>
            <a:r>
              <a:rPr lang="en-US" sz="2000" baseline="30000" dirty="0"/>
              <a:t>0</a:t>
            </a:r>
            <a:r>
              <a:rPr lang="en-US" sz="2000" dirty="0"/>
              <a:t>] ≠ E[Y|A=1] – E[Y|A=0]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Condition Vs.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Comparing two different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E[Y1/Y0] : Causal Relative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E[Y1-Y0|A=1 ]: Causal effect of treatment on the treated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Heterogeneity of Treatment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5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FD4D-0205-364B-BE20-13115110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Fundamental Problem Of Causal Inference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How do we use observed data  to link </a:t>
            </a:r>
            <a:r>
              <a:rPr lang="en-US" sz="2000" i="1" dirty="0"/>
              <a:t>Observed Outcomes </a:t>
            </a:r>
            <a:r>
              <a:rPr lang="en-US" sz="2000" dirty="0"/>
              <a:t>to </a:t>
            </a:r>
            <a:r>
              <a:rPr lang="en-US" sz="2000" i="1" dirty="0"/>
              <a:t>Potential Outcomes </a:t>
            </a:r>
            <a:r>
              <a:rPr lang="en-US" sz="2000" dirty="0"/>
              <a:t>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What assumptions are necessary  to estimate causal effect from observed data 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1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FEB3-53A4-F145-8188-3668FD71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2400" dirty="0"/>
              <a:t>Untestable Causal Assumptions to link Observed and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8F7EE-24DF-D545-8DC1-015FDD3FD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3062"/>
                <a:ext cx="10515600" cy="3034746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Stable Unit Treatment Value Assumption ( SUTVA )</a:t>
                </a:r>
              </a:p>
              <a:p>
                <a:pPr lvl="1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Interference </a:t>
                </a:r>
              </a:p>
              <a:p>
                <a:pPr lvl="1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Version Of Treatment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Consistency Assumption: Y =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18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A=a for all a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Positivity Assumption: P(A=a | X=x) &gt; 0</a:t>
                </a:r>
              </a:p>
              <a:p>
                <a:pPr lvl="1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Variability in treatment assignment for Causal Effect Identification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Ignorability Assumption: (Y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𝑒𝑝𝑒𝑛𝑑𝑒𝑛𝑡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| X</a:t>
                </a:r>
              </a:p>
              <a:p>
                <a:pPr lvl="1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Ensures random assignment of treatment given co-variates</a:t>
                </a:r>
              </a:p>
              <a:p>
                <a:pPr lvl="1"/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Simpson Paradox ignorability assumption is violated </a:t>
                </a:r>
              </a:p>
              <a:p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8F7EE-24DF-D545-8DC1-015FDD3FD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3062"/>
                <a:ext cx="10515600" cy="3034746"/>
              </a:xfrm>
              <a:blipFill>
                <a:blip r:embed="rId2"/>
                <a:stretch>
                  <a:fillRect l="-36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D4D5CD-A3CF-5C48-9007-3C3E82CDAE43}"/>
              </a:ext>
            </a:extLst>
          </p:cNvPr>
          <p:cNvSpPr txBox="1"/>
          <p:nvPr/>
        </p:nvSpPr>
        <p:spPr>
          <a:xfrm>
            <a:off x="838200" y="4707770"/>
            <a:ext cx="10717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Linking Observed Data and Potential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E[Y|A=a, X=x]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E[Y | A=a, X=x ] = E[</a:t>
            </a:r>
            <a:r>
              <a:rPr lang="en-US" dirty="0" err="1"/>
              <a:t>Y</a:t>
            </a:r>
            <a:r>
              <a:rPr lang="en-US" sz="2000" baseline="30000" dirty="0" err="1"/>
              <a:t>a</a:t>
            </a:r>
            <a:r>
              <a:rPr lang="en-US" dirty="0"/>
              <a:t> | A=a, X=x] by consistency assumption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E[</a:t>
            </a:r>
            <a:r>
              <a:rPr lang="en-US" dirty="0" err="1"/>
              <a:t>Y</a:t>
            </a:r>
            <a:r>
              <a:rPr lang="en-US" sz="2000" baseline="30000" dirty="0" err="1"/>
              <a:t>a</a:t>
            </a:r>
            <a:r>
              <a:rPr lang="en-US" dirty="0"/>
              <a:t> | X=x ] by ignorability assumption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1415</Words>
  <Application>Microsoft Macintosh PowerPoint</Application>
  <PresentationFormat>Widescreen</PresentationFormat>
  <Paragraphs>278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A whirlwind tour of Causal Inference </vt:lpstr>
      <vt:lpstr>Topics</vt:lpstr>
      <vt:lpstr>Simpson Paradox</vt:lpstr>
      <vt:lpstr>PowerPoint Presentation</vt:lpstr>
      <vt:lpstr>Ceteris Paribus: Other Things Equal Comparison “The notion of Ideal Experiment disciplines our approach to causal inference”</vt:lpstr>
      <vt:lpstr>Rubin Causal Model or Potential Outcome Framework</vt:lpstr>
      <vt:lpstr>Average Causal Effect through Potential Outcome Framework</vt:lpstr>
      <vt:lpstr>PowerPoint Presentation</vt:lpstr>
      <vt:lpstr>Untestable Causal Assumptions to link Observed and Potential Outcomes</vt:lpstr>
      <vt:lpstr>Random Assignment Eliminates Selection Bias:</vt:lpstr>
      <vt:lpstr>Propensity Score &amp; Propensity Score Matching</vt:lpstr>
      <vt:lpstr>Distribution of Propensity score before &amp; after matching</vt:lpstr>
      <vt:lpstr>Five important theorems from the world of propensity score theory </vt:lpstr>
      <vt:lpstr>Inverse Propensity Treatment Weighting</vt:lpstr>
      <vt:lpstr>PowerPoint Presentation</vt:lpstr>
      <vt:lpstr>Some Terminology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dc:creator>viswanath g</dc:creator>
  <cp:lastModifiedBy>viswanath g</cp:lastModifiedBy>
  <cp:revision>61</cp:revision>
  <dcterms:created xsi:type="dcterms:W3CDTF">2020-02-25T03:51:23Z</dcterms:created>
  <dcterms:modified xsi:type="dcterms:W3CDTF">2020-08-19T03:04:17Z</dcterms:modified>
</cp:coreProperties>
</file>