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96"/>
  </p:normalViewPr>
  <p:slideViewPr>
    <p:cSldViewPr snapToGrid="0" snapToObjects="1">
      <p:cViewPr varScale="1">
        <p:scale>
          <a:sx n="90" d="100"/>
          <a:sy n="90" d="100"/>
        </p:scale>
        <p:origin x="23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60EC9-E6AB-2E45-A6D6-109B153AA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8A9D2A-52BD-3B4F-BE84-AFAD29F39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23294-2453-3645-A67E-92AF047A2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F731D-8528-F94B-B9D8-FE78E590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D841B-5FA8-1E44-A351-D9FAB1428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9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78A73-9322-DE44-A88B-587D0E2C4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98ACB-E0CE-E24F-B318-853372882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47160-81B8-2E4B-8BA5-DAA27833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28448-F4F4-6746-AFF6-C6109CA3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11A66-12BA-0D45-BC68-A8F9E1A55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40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B50845-E662-D340-85A1-D5F1C911C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A0819-4F1B-B642-8EBA-8D66FEBBD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F7FBD-3A3D-3C47-BFB6-53689291B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842B6-22EC-0A41-AB2F-BCD154180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470BF-A6DA-BA40-B21B-A51C0EE26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4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2B78B-7956-1045-AA4A-2EF64A7FB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E2E03-3E65-D749-B48A-34ABE6A8E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ED5EA-7882-6744-9B82-AD481BE5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4EB84-1F6B-1441-8448-E182A5B28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8C3B1-46D7-E540-8C63-42E30CFF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41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9344E-2BD8-1F49-AEC3-F27C36504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828A2-7A32-524D-9621-5FB20BD96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2F6AC-D683-464E-A83F-03C31925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57DB6-6AB6-2F43-AE87-DD1EE6DFF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6B0E8-19B8-E146-A543-5F6858DD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9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F821E-4891-A44A-BC83-2C994812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7882C-BD72-4142-AD74-45FCB00A2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A41316-3F9B-F946-8A66-E0DF7451B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D25C6-E74F-ED4D-BF51-B3265219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AD6B8-259E-5F44-95CF-98D46B42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93D5A-7276-654D-BA12-3394CE6E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8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6E8D7-0CCF-7046-996A-0F16C2062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7921C-BADA-784E-8F44-2AB241A2A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754D4-8FF5-C84D-9D1E-5A3256625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E6ED64-D912-B743-8702-10ACEAC3A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99FDE-9532-314A-BC49-33820700AD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4C774A-7A2C-2545-80B5-ACB524E84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1993B0-8F51-8041-8693-6A9AAE7F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86956E-70BA-FE46-B4CB-7E74F51E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0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11357-48B5-8649-9A70-E5BC9C51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1E81F2-EA27-3A45-87E6-6CAD92566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67520-995C-9443-B892-E3279205D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79B3A-3017-9342-A72E-B7BA02D4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64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DA0A6-AF6B-574F-BFA4-7F30660D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B3E416-D0E6-1045-88F3-F4D8A737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23048-3DC2-5348-88A0-940EE42B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6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B457C-5186-CA4A-AF40-E77DB1DD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F34D2-24A8-4845-A073-9D2228D05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A3797-77E8-3C4C-9C05-4605B176C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6B6D4-79E2-3644-BD12-9C2651283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92FBC-5ED8-F548-AC1A-A36EBC827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FE15C-EC5C-8B43-AF6C-93903138E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6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BB61A-4295-394D-A9A8-87E6CB30F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20C25-E13E-D44D-B59D-B0C9703C5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95CF4-1207-6147-91D9-D93543CDA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2BE23-4BFF-534C-B07A-E9EB5EA57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2EC4-3656-394D-AC6E-268B3C468A16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7D442-28C7-A943-91E7-4B14862B5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D5EBF-BCAD-C944-A50C-9D3AED675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0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65BF96-2D32-394F-8B08-D49B56AB8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80E1C-E927-AC4F-9755-0180A8083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434B0-FDC7-4647-A33B-897023CCA7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B2EC4-3656-394D-AC6E-268B3C468A16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DFF1D-964F-3B47-A251-6119F711B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C7C5A-F174-734E-A212-EC8D5EB9A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B038-44C9-2446-8E76-C89759AD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8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2B68-70E4-484C-95B0-273B63695C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Weight of Evidence Binning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84FA3-7490-FB48-BCA5-2C02A87658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Oli Cairns</a:t>
            </a:r>
          </a:p>
        </p:txBody>
      </p:sp>
    </p:spTree>
    <p:extLst>
      <p:ext uri="{BB962C8B-B14F-4D97-AF65-F5344CB8AC3E}">
        <p14:creationId xmlns:p14="http://schemas.microsoft.com/office/powerpoint/2010/main" val="4265218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64A67-AD3F-AE47-8060-0369840AE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CC3CA-0515-784C-A146-3DFA15A9E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Linearity assumption of Logistic Regression</a:t>
            </a:r>
          </a:p>
          <a:p>
            <a:r>
              <a:rPr lang="en-US" dirty="0"/>
              <a:t>Examples of when this will break down</a:t>
            </a:r>
          </a:p>
          <a:p>
            <a:r>
              <a:rPr lang="en-US" dirty="0"/>
              <a:t>How weight of evidence binning accounts for non-linearity</a:t>
            </a:r>
          </a:p>
          <a:p>
            <a:r>
              <a:rPr lang="en-US" dirty="0"/>
              <a:t>Implementation Example</a:t>
            </a:r>
          </a:p>
          <a:p>
            <a:r>
              <a:rPr lang="en-US" dirty="0"/>
              <a:t>Real world test – performance on </a:t>
            </a:r>
            <a:r>
              <a:rPr lang="en-US" dirty="0" err="1"/>
              <a:t>Homecredit</a:t>
            </a:r>
            <a:r>
              <a:rPr lang="en-US" dirty="0"/>
              <a:t> dataset</a:t>
            </a:r>
          </a:p>
          <a:p>
            <a:r>
              <a:rPr lang="en-US" dirty="0"/>
              <a:t>Limitations </a:t>
            </a:r>
          </a:p>
        </p:txBody>
      </p:sp>
    </p:spTree>
    <p:extLst>
      <p:ext uri="{BB962C8B-B14F-4D97-AF65-F5344CB8AC3E}">
        <p14:creationId xmlns:p14="http://schemas.microsoft.com/office/powerpoint/2010/main" val="118184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8300E-6E8C-4E40-891D-0FF38E39B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Models are Wrong….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5B5E2-21C1-0F43-97E8-7B4A4A974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06073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“All models are approximations. Essentially, all models are wrong, but some are useful. However, the approximate nature of the model must always be borne in mind” </a:t>
            </a:r>
            <a:r>
              <a:rPr lang="en-GB" i="1" dirty="0"/>
              <a:t>- George E. P. Box.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C2C90F-AC7E-224D-802E-A43F90862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684" y="1943100"/>
            <a:ext cx="2590731" cy="386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79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C304A-2632-DB44-8647-EE9F01E9E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– Assumption of linearity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FEB60-ED92-9946-BBD9-1B300C860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Score</a:t>
            </a:r>
            <a:r>
              <a:rPr lang="en-US" dirty="0"/>
              <a:t> is linear combination of features * regression coefficients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Score</a:t>
            </a:r>
            <a:r>
              <a:rPr lang="en-US" dirty="0"/>
              <a:t> mapped to </a:t>
            </a:r>
            <a:r>
              <a:rPr lang="en-US" dirty="0">
                <a:solidFill>
                  <a:schemeClr val="accent6"/>
                </a:solidFill>
              </a:rPr>
              <a:t>probability</a:t>
            </a:r>
            <a:r>
              <a:rPr lang="en-US" dirty="0"/>
              <a:t> using logistic function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6"/>
                </a:solidFill>
              </a:rPr>
              <a:t>88.1%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6"/>
                </a:solidFill>
                <a:sym typeface="Wingdings" pitchFamily="2" charset="2"/>
              </a:rPr>
              <a:t>50.0%</a:t>
            </a:r>
          </a:p>
          <a:p>
            <a:pPr lvl="1"/>
            <a:r>
              <a:rPr lang="en-US" dirty="0">
                <a:sym typeface="Wingdings" pitchFamily="2" charset="2"/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-5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en-US" dirty="0">
                <a:solidFill>
                  <a:schemeClr val="accent6"/>
                </a:solidFill>
                <a:sym typeface="Wingdings" pitchFamily="2" charset="2"/>
              </a:rPr>
              <a:t>4.7%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 Assumption that variables have linear impact on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score</a:t>
            </a:r>
            <a:r>
              <a:rPr lang="en-US" dirty="0">
                <a:sym typeface="Wingdings" pitchFamily="2" charset="2"/>
              </a:rPr>
              <a:t>, the log-odds of the </a:t>
            </a:r>
            <a:r>
              <a:rPr lang="en-US" dirty="0">
                <a:solidFill>
                  <a:schemeClr val="accent6"/>
                </a:solidFill>
                <a:sym typeface="Wingdings" pitchFamily="2" charset="2"/>
              </a:rPr>
              <a:t>probability</a:t>
            </a:r>
          </a:p>
          <a:p>
            <a:pPr lvl="1"/>
            <a:r>
              <a:rPr lang="en-US" dirty="0">
                <a:sym typeface="Wingdings" pitchFamily="2" charset="2"/>
              </a:rPr>
              <a:t>Example, if increase in company age from 10  20 years increases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score</a:t>
            </a:r>
            <a:r>
              <a:rPr lang="en-US" dirty="0">
                <a:sym typeface="Wingdings" pitchFamily="2" charset="2"/>
              </a:rPr>
              <a:t> from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0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0.5</a:t>
            </a:r>
            <a:r>
              <a:rPr lang="en-US" dirty="0">
                <a:sym typeface="Wingdings" pitchFamily="2" charset="2"/>
              </a:rPr>
              <a:t>, increase in company age to 30 years must increase score to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 (probabilities </a:t>
            </a:r>
            <a:r>
              <a:rPr lang="en-US" dirty="0">
                <a:solidFill>
                  <a:schemeClr val="accent6"/>
                </a:solidFill>
                <a:sym typeface="Wingdings" pitchFamily="2" charset="2"/>
              </a:rPr>
              <a:t>50.0%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>
                <a:solidFill>
                  <a:schemeClr val="accent6"/>
                </a:solidFill>
                <a:sym typeface="Wingdings" pitchFamily="2" charset="2"/>
              </a:rPr>
              <a:t>62.2%</a:t>
            </a:r>
            <a:r>
              <a:rPr lang="en-US" dirty="0">
                <a:sym typeface="Wingdings" pitchFamily="2" charset="2"/>
              </a:rPr>
              <a:t> &amp; </a:t>
            </a:r>
            <a:r>
              <a:rPr lang="en-US" dirty="0">
                <a:solidFill>
                  <a:schemeClr val="accent6"/>
                </a:solidFill>
                <a:sym typeface="Wingdings" pitchFamily="2" charset="2"/>
              </a:rPr>
              <a:t>73.1%)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7E6CCF-6F2F-524B-A1CC-679537374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712" y="2502694"/>
            <a:ext cx="47244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20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BE816-3567-5A42-807E-B63A05833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– when this assumption breaks 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31BE9-14C4-CC4C-A193-B83618679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Variable may have non-linear impact on target probability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b="1" dirty="0"/>
              <a:t>Non-linearity </a:t>
            </a:r>
            <a:r>
              <a:rPr lang="en-US" dirty="0"/>
              <a:t>Very young/old companies might have high/low probability of defaulting, but medium age companies all have medium credit risk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b="1" dirty="0"/>
              <a:t>Non-monotonicity </a:t>
            </a:r>
            <a:r>
              <a:rPr lang="en-US" dirty="0"/>
              <a:t>Very young &amp; old companies might have high probability of defaulting, while medium age companies have lower credit risk</a:t>
            </a:r>
          </a:p>
          <a:p>
            <a:pPr marL="457200" lvl="1" indent="0">
              <a:buNone/>
            </a:pPr>
            <a:r>
              <a:rPr lang="en-US" dirty="0"/>
              <a:t>Linear model without strategy for dealing with non-linearities will be sub-optimal for (a), and may fail completely for (b).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Variable interactions may impact on target probability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Weight of evidence binning doesn’t directly address this issue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0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C643B-1B95-0C40-BC7D-B99380079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of Evidence Binning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93872-6DB0-B543-894D-AF5C45EBF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‘Bin’ variables into groups with similar default rates</a:t>
            </a:r>
          </a:p>
          <a:p>
            <a:pPr lvl="1"/>
            <a:r>
              <a:rPr lang="en-US" dirty="0"/>
              <a:t>Example – fit univariate decision trees, maximizing ‘Gini decrease’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Map to log-odds space</a:t>
            </a:r>
          </a:p>
          <a:p>
            <a:pPr lvl="1"/>
            <a:r>
              <a:rPr lang="en-US" dirty="0"/>
              <a:t>Calculate target % for each bin, p.</a:t>
            </a:r>
          </a:p>
          <a:p>
            <a:pPr lvl="1"/>
            <a:r>
              <a:rPr lang="en-US" dirty="0"/>
              <a:t>Map to log-odds space using log(p/1-p)</a:t>
            </a:r>
          </a:p>
          <a:p>
            <a:pPr lvl="1"/>
            <a:r>
              <a:rPr lang="en-US" dirty="0"/>
              <a:t>Opposite to logistic function , by construction linear in log odds</a:t>
            </a:r>
          </a:p>
          <a:p>
            <a:pPr lvl="2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Standardize</a:t>
            </a:r>
          </a:p>
          <a:p>
            <a:pPr lvl="1"/>
            <a:r>
              <a:rPr lang="en-US" dirty="0"/>
              <a:t>Traditional to use log(population p/ 1- population p)</a:t>
            </a:r>
          </a:p>
          <a:p>
            <a:pPr lvl="1"/>
            <a:r>
              <a:rPr lang="en-US" dirty="0"/>
              <a:t>In this example I use standard-scalar </a:t>
            </a:r>
            <a:r>
              <a:rPr lang="en-GB" dirty="0"/>
              <a:t>z = (x - u) /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180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2BCDA-64BB-1548-BF87-C35B04D5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binning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6FA9D-A4E3-D749-9F75-0171A861F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968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F68A2-97DF-8746-8EBC-FA076FBE6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Odds </a:t>
            </a:r>
            <a:r>
              <a:rPr lang="en-US"/>
              <a:t>transformation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52204-03D2-624B-9578-EF4F86662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5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2B99-2396-324C-BCAB-AFC0396FA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2D151-F957-3A45-93CF-2AD431A57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No guarantee of monotonicity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Manually adjust bins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Enforce monotonicity where domain expertise suggests this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Sensitive to hyperparameters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Tree depth, minimum </a:t>
            </a:r>
            <a:r>
              <a:rPr lang="en-US" dirty="0" err="1"/>
              <a:t>gini</a:t>
            </a:r>
            <a:r>
              <a:rPr lang="en-US" dirty="0"/>
              <a:t> decrease, minimum observations per node of tree, regularization &amp; features of regression model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Tune, for example using random search, Bayesian hyperparameter tuning or recursive feature elimination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Some loss in interpretability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Plot weight of evidence bins to understand model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Favor more sparse models, and models without highly correlated features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Unstable with high-cardinality Categorical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‘</a:t>
            </a:r>
            <a:r>
              <a:rPr lang="en-US" dirty="0" err="1"/>
              <a:t>Otherise</a:t>
            </a:r>
            <a:r>
              <a:rPr lang="en-US" dirty="0"/>
              <a:t>’ low-frequency categories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Map to lower cardinality, using domain expertise, or similarity method, e.g. string distance.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Does not model interactions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Benchmark vs tree ensemble methods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Can manually add some interactions, but may be that modern machine  methods will perform better if interactions very important</a:t>
            </a:r>
          </a:p>
          <a:p>
            <a:pPr marL="971550" lvl="1" indent="-514350">
              <a:buFont typeface="+mj-lt"/>
              <a:buAutoNum type="alphaLcParenR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40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1950</TotalTime>
  <Words>510</Words>
  <Application>Microsoft Macintosh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Weight of Evidence Binning</vt:lpstr>
      <vt:lpstr>Overview</vt:lpstr>
      <vt:lpstr>All Models are Wrong….</vt:lpstr>
      <vt:lpstr>Logistic Regression – Assumption of linearity </vt:lpstr>
      <vt:lpstr>Logistic Regression – when this assumption breaks down</vt:lpstr>
      <vt:lpstr>Weight of Evidence Binning Overview</vt:lpstr>
      <vt:lpstr>Tree binning Example</vt:lpstr>
      <vt:lpstr>Log Odds transformation Example</vt:lpstr>
      <vt:lpstr>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Weight of Evidence Binning</dc:title>
  <dc:creator>Oliver Cairns</dc:creator>
  <cp:lastModifiedBy>Oliver Cairns</cp:lastModifiedBy>
  <cp:revision>24</cp:revision>
  <dcterms:created xsi:type="dcterms:W3CDTF">2019-12-28T09:40:14Z</dcterms:created>
  <dcterms:modified xsi:type="dcterms:W3CDTF">2019-12-29T18:10:26Z</dcterms:modified>
</cp:coreProperties>
</file>