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7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stendata.com/2015/03/weight-of-evidence-woe-and-information.html" TargetMode="External"/><Relationship Id="rId2" Type="http://schemas.openxmlformats.org/officeDocument/2006/relationships/hyperlink" Target="https://github.com/ShichenXie/scorecard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li5679/WeightOfEvidenceDemo" TargetMode="External"/><Relationship Id="rId5" Type="http://schemas.openxmlformats.org/officeDocument/2006/relationships/hyperlink" Target="https://towardsdatascience.com/decision-tree-from-scratch-in-python-46e99dfea775" TargetMode="External"/><Relationship Id="rId4" Type="http://schemas.openxmlformats.org/officeDocument/2006/relationships/hyperlink" Target="https://victorzhou.com/blog/gini-impur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 Cairns</a:t>
            </a:r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These can be tuned, for example using random search, Bayesian hyperparameter tuning or recursive feature elimination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Perform feature selection, favoring sparse models, without highly correlated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Instability with high-cardinality Categorical features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metrics, such as string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encode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vs. more flexible modelling tree ensemble methods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7899-1EB9-7E44-8AC2-45BE986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EBC5-BDAD-3445-99BF-4E7A05A1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Scorecardpy</a:t>
            </a:r>
            <a:r>
              <a:rPr lang="en-US" dirty="0"/>
              <a:t> – Python Weight of Evidence Binning Library</a:t>
            </a:r>
          </a:p>
          <a:p>
            <a:r>
              <a:rPr lang="en-US" dirty="0">
                <a:hlinkClick r:id="rId3"/>
              </a:rPr>
              <a:t>Listendata article</a:t>
            </a:r>
            <a:r>
              <a:rPr lang="en-US" dirty="0"/>
              <a:t> – Weight of evidence binning explained</a:t>
            </a:r>
          </a:p>
          <a:p>
            <a:r>
              <a:rPr lang="en-US" dirty="0">
                <a:hlinkClick r:id="rId4"/>
              </a:rPr>
              <a:t>Victor Zhou article </a:t>
            </a:r>
            <a:r>
              <a:rPr lang="en-US" dirty="0"/>
              <a:t>– Gini Impurity explained</a:t>
            </a:r>
          </a:p>
          <a:p>
            <a:r>
              <a:rPr lang="en-US" dirty="0">
                <a:hlinkClick r:id="rId5"/>
              </a:rPr>
              <a:t>Towardsdatascience Article</a:t>
            </a:r>
            <a:r>
              <a:rPr lang="en-US" dirty="0"/>
              <a:t> – Decision tree implementation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from this talk can be found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assumptions of Logistic Regression</a:t>
            </a:r>
          </a:p>
          <a:p>
            <a:r>
              <a:rPr lang="en-US" dirty="0"/>
              <a:t>How  weight of evidence binning works</a:t>
            </a:r>
          </a:p>
          <a:p>
            <a:r>
              <a:rPr lang="en-US" dirty="0"/>
              <a:t>Using decision trees to automatically choose </a:t>
            </a:r>
            <a:r>
              <a:rPr lang="en-US"/>
              <a:t>bin thresholds</a:t>
            </a:r>
            <a:endParaRPr lang="en-US" dirty="0"/>
          </a:p>
          <a:p>
            <a:r>
              <a:rPr lang="en-US" dirty="0"/>
              <a:t>Demonstration of Python implementation</a:t>
            </a:r>
          </a:p>
          <a:p>
            <a:r>
              <a:rPr lang="en-US" dirty="0"/>
              <a:t>Limitations and 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approximation – linearity in log-odds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is linear combination of features * coefficients, mapped to </a:t>
            </a:r>
            <a:r>
              <a:rPr lang="en-US" dirty="0">
                <a:solidFill>
                  <a:schemeClr val="accent6"/>
                </a:solidFill>
              </a:rPr>
              <a:t>probability</a:t>
            </a:r>
            <a:r>
              <a:rPr lang="en-US" dirty="0"/>
              <a:t> using logistic function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</a:rPr>
              <a:t>88.1%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-5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4.7%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 Assumption that regressors have linear impact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, the log-odds of the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probability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Example: company age increases default risk</a:t>
            </a:r>
          </a:p>
          <a:p>
            <a:pPr lvl="1"/>
            <a:r>
              <a:rPr lang="en-US" dirty="0">
                <a:sym typeface="Wingdings" pitchFamily="2" charset="2"/>
              </a:rPr>
              <a:t>age from 10  20 years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log-odds  0  0.5</a:t>
            </a:r>
          </a:p>
          <a:p>
            <a:pPr lvl="1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default prob. 50.0%  62.2%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age from 10  30 years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log-odds  0  0.1</a:t>
            </a:r>
          </a:p>
          <a:p>
            <a:pPr lvl="1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default prob. 50.0%  73.1%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when this breaks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99DB2-42D6-8D48-8EB5-815AA432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67038"/>
            <a:ext cx="5562600" cy="387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48C55-BA4B-E845-AAEF-6EB5E90C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267038"/>
            <a:ext cx="5562601" cy="38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93872-6DB0-B543-894D-AF5C45EBF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340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Bin numeric variables</a:t>
                </a:r>
              </a:p>
              <a:p>
                <a:pPr lvl="1"/>
                <a:r>
                  <a:rPr lang="en-US" dirty="0"/>
                  <a:t>Can be grouped by manually inspecting plots, and choosing groups with similar target rates</a:t>
                </a:r>
              </a:p>
              <a:p>
                <a:pPr lvl="1"/>
                <a:r>
                  <a:rPr lang="en-US" dirty="0"/>
                  <a:t>Can be automated by fitting single-feature decision trees, and extracting leaf node thresholds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Map to log-odds space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target frequency for each group </a:t>
                </a:r>
              </a:p>
              <a:p>
                <a:pPr lvl="1"/>
                <a:r>
                  <a:rPr lang="en-US" dirty="0"/>
                  <a:t>Mapping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𝑙𝑜𝑔𝑖𝑡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Traditional to normalize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93872-6DB0-B543-894D-AF5C45EBF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34013" cy="4351338"/>
              </a:xfrm>
              <a:blipFill>
                <a:blip r:embed="rId2"/>
                <a:stretch>
                  <a:fillRect l="-1865" t="-3509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F595932-BCDF-8848-A1AD-9A5283B9D763}"/>
              </a:ext>
            </a:extLst>
          </p:cNvPr>
          <p:cNvSpPr/>
          <p:nvPr/>
        </p:nvSpPr>
        <p:spPr>
          <a:xfrm>
            <a:off x="7167561" y="1690688"/>
            <a:ext cx="1843088" cy="28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D24B9-E97C-4A4C-A070-33E4A1D1B64B}"/>
              </a:ext>
            </a:extLst>
          </p:cNvPr>
          <p:cNvSpPr/>
          <p:nvPr/>
        </p:nvSpPr>
        <p:spPr>
          <a:xfrm>
            <a:off x="9310687" y="1690688"/>
            <a:ext cx="1843088" cy="87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C99BD-203E-3E44-99D3-88BD4FACECAB}"/>
              </a:ext>
            </a:extLst>
          </p:cNvPr>
          <p:cNvSpPr/>
          <p:nvPr/>
        </p:nvSpPr>
        <p:spPr>
          <a:xfrm>
            <a:off x="9310687" y="3424238"/>
            <a:ext cx="1843088" cy="113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- binned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A4125A-8FC9-ED4A-837A-D6FE0F621E96}"/>
              </a:ext>
            </a:extLst>
          </p:cNvPr>
          <p:cNvSpPr/>
          <p:nvPr/>
        </p:nvSpPr>
        <p:spPr>
          <a:xfrm>
            <a:off x="9210674" y="2697164"/>
            <a:ext cx="2043113" cy="63817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F3089-A4EE-3546-9BC1-02FDBE2AE3AC}"/>
              </a:ext>
            </a:extLst>
          </p:cNvPr>
          <p:cNvSpPr/>
          <p:nvPr/>
        </p:nvSpPr>
        <p:spPr>
          <a:xfrm>
            <a:off x="8289128" y="5734449"/>
            <a:ext cx="1843088" cy="84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– Woe Scaled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3A34AF7-3B7D-634C-9562-11AFEAFEF93C}"/>
              </a:ext>
            </a:extLst>
          </p:cNvPr>
          <p:cNvSpPr/>
          <p:nvPr/>
        </p:nvSpPr>
        <p:spPr>
          <a:xfrm>
            <a:off x="7725962" y="4650582"/>
            <a:ext cx="2969421" cy="994966"/>
          </a:xfrm>
          <a:prstGeom prst="downArrow">
            <a:avLst>
              <a:gd name="adj1" fmla="val 50000"/>
              <a:gd name="adj2" fmla="val 4552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 of Evidence Scaling</a:t>
            </a:r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CDA-64BB-1548-BF87-C35B04D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08"/>
            <a:ext cx="10515600" cy="1325563"/>
          </a:xfrm>
        </p:spPr>
        <p:txBody>
          <a:bodyPr/>
          <a:lstStyle/>
          <a:p>
            <a:r>
              <a:rPr lang="en-US" dirty="0"/>
              <a:t>Decision Trees Variable Binning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6FA9D-A4E3-D749-9F75-0171A861F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Gini impurity = prob. of a being wrongly classified when labelling proportionate to frequency</a:t>
                </a:r>
              </a:p>
              <a:p>
                <a:r>
                  <a:rPr lang="en-GB" dirty="0"/>
                  <a:t>Formula: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=1 −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In binary case, ranges from 0 (100% 1 class), to 0.5 (50:50 split of classes).</a:t>
                </a:r>
                <a:endParaRPr lang="en-GB" dirty="0">
                  <a:sym typeface="Wingdings" pitchFamily="2" charset="2"/>
                </a:endParaRPr>
              </a:p>
              <a:p>
                <a:r>
                  <a:rPr lang="en-GB" dirty="0">
                    <a:sym typeface="Wingdings" pitchFamily="2" charset="2"/>
                  </a:rPr>
                  <a:t>Objective of decision tree is to split at point maximising Gini decrease, weighted by population - want child nodes with lowest impurity.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6FA9D-A4E3-D749-9F75-0171A861F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687" t="-2924"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8FB6A-4EFC-2C49-B6AD-1B79AE674014}"/>
              </a:ext>
            </a:extLst>
          </p:cNvPr>
          <p:cNvSpPr txBox="1">
            <a:spLocks/>
          </p:cNvSpPr>
          <p:nvPr/>
        </p:nvSpPr>
        <p:spPr>
          <a:xfrm>
            <a:off x="62484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512780-D258-ED48-8D73-B6D74EBDFE14}"/>
              </a:ext>
            </a:extLst>
          </p:cNvPr>
          <p:cNvSpPr txBox="1">
            <a:spLocks/>
          </p:cNvSpPr>
          <p:nvPr/>
        </p:nvSpPr>
        <p:spPr>
          <a:xfrm>
            <a:off x="6096000" y="183527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F1E8F75-A145-3341-93A0-B4FB3FCC7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1835279"/>
            <a:ext cx="5092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CA34-5377-484C-BFA8-58850CEF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variable binning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1B6-91AE-794A-8DD3-AFF04F4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find thresholds using greedy process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Split data @ point that </a:t>
            </a:r>
            <a:r>
              <a:rPr lang="en-US" dirty="0" err="1"/>
              <a:t>maximises</a:t>
            </a:r>
            <a:r>
              <a:rPr lang="en-US" dirty="0"/>
              <a:t> Gini impurity decrease, creating ‘left’ and ‘right’ nodes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Further split both nodes @ point that </a:t>
            </a:r>
            <a:r>
              <a:rPr lang="en-US" dirty="0" err="1"/>
              <a:t>maximises</a:t>
            </a:r>
            <a:r>
              <a:rPr lang="en-US" dirty="0"/>
              <a:t> Gini impurity decrease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Stop when maximum depth reached, and disregard splits not achieving criteria: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Minimum Gini decrease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Minimum number of entries in left/right Node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Leaf nodes of tree are thresholds to bin variables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5A96B-808E-B747-9193-2EA31067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2172494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A2-97DF-8746-8EBC-FA076FBE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2204-03D2-624B-9578-EF4F86662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350" y="1690688"/>
                <a:ext cx="52451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𝑙𝑜𝑔𝑖𝑡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88.1%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4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50.0%  0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4.7%   -5</a:t>
                </a:r>
              </a:p>
              <a:p>
                <a:r>
                  <a:rPr lang="en-US" dirty="0">
                    <a:sym typeface="Wingdings" pitchFamily="2" charset="2"/>
                  </a:rPr>
                  <a:t>Maps 0-1 --&gt; -</a:t>
                </a:r>
                <a:r>
                  <a:rPr lang="en-GB" dirty="0"/>
                  <a:t>∞, ∞. Inverse of logistic transformation.</a:t>
                </a:r>
                <a:endParaRPr lang="en-US" dirty="0"/>
              </a:p>
              <a:p>
                <a:r>
                  <a:rPr lang="en-US" dirty="0"/>
                  <a:t>Can be applied to categorical feature, or binned numeric features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GB" dirty="0"/>
                  <a:t>Normalisation </a:t>
                </a:r>
              </a:p>
              <a:p>
                <a:pPr lvl="1"/>
                <a:r>
                  <a:rPr lang="en-GB" b="1" dirty="0"/>
                  <a:t>Traditional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𝑊𝑜𝑒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𝑔𝑟𝑜𝑢𝑝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𝑔𝑟𝑜𝑢𝑝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𝑝𝑜𝑝𝑢𝑙𝑎𝑡𝑖𝑜𝑛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𝑝𝑜𝑝𝑢𝑙𝑎𝑡𝑖𝑜𝑛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GB" sz="1600" dirty="0"/>
              </a:p>
              <a:p>
                <a:pPr lvl="1"/>
                <a:endParaRPr lang="en-GB" b="1" dirty="0"/>
              </a:p>
              <a:p>
                <a:pPr lvl="1"/>
                <a:r>
                  <a:rPr lang="en-GB" b="1" dirty="0"/>
                  <a:t>Standard scaler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𝑊𝑜𝑒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𝑙𝑜𝑔𝑖𝑡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𝑙𝑜𝑔𝑖𝑡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𝑙𝑜𝑔𝑖𝑡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2204-03D2-624B-9578-EF4F86662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350" y="1690688"/>
                <a:ext cx="5245100" cy="4351338"/>
              </a:xfrm>
              <a:blipFill>
                <a:blip r:embed="rId2"/>
                <a:stretch>
                  <a:fillRect l="-144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1343EC-F4F8-B740-8C30-858DB2B07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60312"/>
              </p:ext>
            </p:extLst>
          </p:nvPr>
        </p:nvGraphicFramePr>
        <p:xfrm>
          <a:off x="6848477" y="2511424"/>
          <a:ext cx="4702171" cy="2532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563">
                  <a:extLst>
                    <a:ext uri="{9D8B030D-6E8A-4147-A177-3AD203B41FA5}">
                      <a16:colId xmlns:a16="http://schemas.microsoft.com/office/drawing/2014/main" val="892206813"/>
                    </a:ext>
                  </a:extLst>
                </a:gridCol>
                <a:gridCol w="902402">
                  <a:extLst>
                    <a:ext uri="{9D8B030D-6E8A-4147-A177-3AD203B41FA5}">
                      <a16:colId xmlns:a16="http://schemas.microsoft.com/office/drawing/2014/main" val="3371359758"/>
                    </a:ext>
                  </a:extLst>
                </a:gridCol>
                <a:gridCol w="902402">
                  <a:extLst>
                    <a:ext uri="{9D8B030D-6E8A-4147-A177-3AD203B41FA5}">
                      <a16:colId xmlns:a16="http://schemas.microsoft.com/office/drawing/2014/main" val="3634303448"/>
                    </a:ext>
                  </a:extLst>
                </a:gridCol>
                <a:gridCol w="902402">
                  <a:extLst>
                    <a:ext uri="{9D8B030D-6E8A-4147-A177-3AD203B41FA5}">
                      <a16:colId xmlns:a16="http://schemas.microsoft.com/office/drawing/2014/main" val="297352296"/>
                    </a:ext>
                  </a:extLst>
                </a:gridCol>
                <a:gridCol w="902402">
                  <a:extLst>
                    <a:ext uri="{9D8B030D-6E8A-4147-A177-3AD203B41FA5}">
                      <a16:colId xmlns:a16="http://schemas.microsoft.com/office/drawing/2014/main" val="167918912"/>
                    </a:ext>
                  </a:extLst>
                </a:gridCol>
              </a:tblGrid>
              <a:tr h="7995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1" u="none" strike="noStrike" dirty="0">
                          <a:effectLst/>
                        </a:rPr>
                        <a:t>Company Age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1" u="none" strike="noStrike" dirty="0">
                          <a:effectLst/>
                        </a:rPr>
                        <a:t>Obs.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1" u="none" strike="noStrike" dirty="0">
                          <a:effectLst/>
                        </a:rPr>
                        <a:t>Default count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1" u="none" strike="noStrike" dirty="0">
                          <a:effectLst/>
                        </a:rPr>
                        <a:t>Default rate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1" u="none" strike="noStrike" dirty="0">
                          <a:effectLst/>
                        </a:rPr>
                        <a:t>Logit default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8584861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age &lt; 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-0.956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3869933"/>
                  </a:ext>
                </a:extLst>
              </a:tr>
              <a:tr h="6130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19 &lt;= age &lt; 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50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82%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1.514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37885"/>
                  </a:ext>
                </a:extLst>
              </a:tr>
              <a:tr h="69298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age &gt;= 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33%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-0.693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1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642</Words>
  <Application>Microsoft Macintosh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Weight of Evidence Binning</vt:lpstr>
      <vt:lpstr>Summary</vt:lpstr>
      <vt:lpstr>All Models are Wrong….</vt:lpstr>
      <vt:lpstr>Logistic approximation – linearity in log-odds space</vt:lpstr>
      <vt:lpstr>Logistic Regression – when this breaks down</vt:lpstr>
      <vt:lpstr>Weight of Evidence Binning Overview</vt:lpstr>
      <vt:lpstr>Decision Trees Variable Binning (1)</vt:lpstr>
      <vt:lpstr>Decision Tree variable binning (2)</vt:lpstr>
      <vt:lpstr>Log odds transformation</vt:lpstr>
      <vt:lpstr>Limitations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132</cp:revision>
  <dcterms:created xsi:type="dcterms:W3CDTF">2019-12-28T09:40:14Z</dcterms:created>
  <dcterms:modified xsi:type="dcterms:W3CDTF">2020-01-02T13:55:12Z</dcterms:modified>
</cp:coreProperties>
</file>