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7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EC9-E6AB-2E45-A6D6-109B153A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A9D2A-52BD-3B4F-BE84-AFAD29F39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3294-2453-3645-A67E-92AF047A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731D-8528-F94B-B9D8-FE78E590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841B-5FA8-1E44-A351-D9FAB142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8A73-9322-DE44-A88B-587D0E2C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98ACB-E0CE-E24F-B318-85337288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7160-81B8-2E4B-8BA5-DAA2783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8448-F4F4-6746-AFF6-C6109CA3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1A66-12BA-0D45-BC68-A8F9E1A5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50845-E662-D340-85A1-D5F1C911C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A0819-4F1B-B642-8EBA-8D66FEBB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7FBD-3A3D-3C47-BFB6-53689291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42B6-22EC-0A41-AB2F-BCD15418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70BF-A6DA-BA40-B21B-A51C0EE2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B78B-7956-1045-AA4A-2EF64A7F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2E03-3E65-D749-B48A-34ABE6A8E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5EA-7882-6744-9B82-AD481BE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EB84-1F6B-1441-8448-E182A5B2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C3B1-46D7-E540-8C63-42E30CF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344E-2BD8-1F49-AEC3-F27C3650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828A2-7A32-524D-9621-5FB20BD9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F6AC-D683-464E-A83F-03C3192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7DB6-6AB6-2F43-AE87-DD1EE6DF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B0E8-19B8-E146-A543-5F6858DD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21E-4891-A44A-BC83-2C994812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882C-BD72-4142-AD74-45FCB00A2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41316-3F9B-F946-8A66-E0DF7451B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D25C6-E74F-ED4D-BF51-B326521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D6B8-259E-5F44-95CF-98D46B42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93D5A-7276-654D-BA12-3394CE6E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E8D7-0CCF-7046-996A-0F16C206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921C-BADA-784E-8F44-2AB241A2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754D4-8FF5-C84D-9D1E-5A325662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6ED64-D912-B743-8702-10ACEAC3A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99FDE-9532-314A-BC49-33820700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C774A-7A2C-2545-80B5-ACB524E8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993B0-8F51-8041-8693-6A9AAE7F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6956E-70BA-FE46-B4CB-7E74F51E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1357-48B5-8649-9A70-E5BC9C51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E81F2-EA27-3A45-87E6-6CAD9256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67520-995C-9443-B892-E3279205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79B3A-3017-9342-A72E-B7BA02D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A0A6-AF6B-574F-BFA4-7F30660D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3E416-D0E6-1045-88F3-F4D8A73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23048-3DC2-5348-88A0-940EE42B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457C-5186-CA4A-AF40-E77DB1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34D2-24A8-4845-A073-9D2228D0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A3797-77E8-3C4C-9C05-4605B176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B6D4-79E2-3644-BD12-9C265128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92FBC-5ED8-F548-AC1A-A36EBC8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E15C-EC5C-8B43-AF6C-9390313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B61A-4295-394D-A9A8-87E6CB30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20C25-E13E-D44D-B59D-B0C9703C5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95CF4-1207-6147-91D9-D93543CDA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BE23-4BFF-534C-B07A-E9EB5EA5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D442-28C7-A943-91E7-4B14862B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D5EBF-BCAD-C944-A50C-9D3AED67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5BF96-2D32-394F-8B08-D49B56AB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80E1C-E927-AC4F-9755-0180A8083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34B0-FDC7-4647-A33B-897023CCA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FF1D-964F-3B47-A251-6119F711B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C7C5A-F174-734E-A212-EC8D5EB9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stendata.com/2015/03/weight-of-evidence-woe-and-information.html" TargetMode="External"/><Relationship Id="rId2" Type="http://schemas.openxmlformats.org/officeDocument/2006/relationships/hyperlink" Target="https://github.com/ShichenXie/scorecard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li5679/WeightOfEvidenceDemo" TargetMode="External"/><Relationship Id="rId5" Type="http://schemas.openxmlformats.org/officeDocument/2006/relationships/hyperlink" Target="https://towardsdatascience.com/decision-tree-from-scratch-in-python-46e99dfea775" TargetMode="External"/><Relationship Id="rId4" Type="http://schemas.openxmlformats.org/officeDocument/2006/relationships/hyperlink" Target="https://victorzhou.com/blog/gini-impurit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2B68-70E4-484C-95B0-273B63695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 of Evidence Binning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84FA3-7490-FB48-BCA5-2C02A8765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 Cairns</a:t>
            </a:r>
          </a:p>
        </p:txBody>
      </p:sp>
    </p:spTree>
    <p:extLst>
      <p:ext uri="{BB962C8B-B14F-4D97-AF65-F5344CB8AC3E}">
        <p14:creationId xmlns:p14="http://schemas.microsoft.com/office/powerpoint/2010/main" val="426521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2B99-2396-324C-BCAB-AFC0396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D151-F957-3A45-93CF-2AD431A5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guarantee of monotonicity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Manually adjust bins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Enforce monotonicity where domain expertise suggests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Sensitive to hyperparameters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These can be tuned, for example using random search, Bayesian hyperparameter tuning or recursive feature elimination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loss in interpretability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Plot weight of evidence bins to understand model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Perform feature selection, favoring sparse models, without highly correlated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Instability with high-cardinality Categorical features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‘</a:t>
            </a:r>
            <a:r>
              <a:rPr lang="en-US" dirty="0" err="1"/>
              <a:t>Otherise</a:t>
            </a:r>
            <a:r>
              <a:rPr lang="en-US" dirty="0"/>
              <a:t>’ low-frequency categories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Map to lower cardinality, using domain expertise, or similarity metrics, such as string distance.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not model interactions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Can manually encode interactions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Benchmark vs. more flexible modelling tree ensemble methods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4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7899-1EB9-7E44-8AC2-45BE9869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EBC5-BDAD-3445-99BF-4E7A05A1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Scorecardpy</a:t>
            </a:r>
            <a:r>
              <a:rPr lang="en-US" dirty="0"/>
              <a:t> – Python Weight of Evidence Binning Library</a:t>
            </a:r>
          </a:p>
          <a:p>
            <a:r>
              <a:rPr lang="en-US" dirty="0">
                <a:hlinkClick r:id="rId3"/>
              </a:rPr>
              <a:t>Listendata article</a:t>
            </a:r>
            <a:r>
              <a:rPr lang="en-US" dirty="0"/>
              <a:t> – Weight of evidence binning explained</a:t>
            </a:r>
          </a:p>
          <a:p>
            <a:r>
              <a:rPr lang="en-US" dirty="0">
                <a:hlinkClick r:id="rId4"/>
              </a:rPr>
              <a:t>Victor Zhou article </a:t>
            </a:r>
            <a:r>
              <a:rPr lang="en-US" dirty="0"/>
              <a:t>– Gini Impurity explained</a:t>
            </a:r>
          </a:p>
          <a:p>
            <a:r>
              <a:rPr lang="en-US" dirty="0">
                <a:hlinkClick r:id="rId5"/>
              </a:rPr>
              <a:t>Towardsdatascience Article</a:t>
            </a:r>
            <a:r>
              <a:rPr lang="en-US" dirty="0"/>
              <a:t> – Decision tree implementation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from this talk can be found </a:t>
            </a:r>
            <a:r>
              <a:rPr lang="en-US" dirty="0">
                <a:hlinkClick r:id="rId6"/>
              </a:rPr>
              <a:t>here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2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4A67-AD3F-AE47-8060-0369840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C3CA-0515-784C-A146-3DFA15A9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- Linearity assumption of Logistic Regression</a:t>
            </a:r>
          </a:p>
          <a:p>
            <a:r>
              <a:rPr lang="en-US" dirty="0"/>
              <a:t>Overview – Weight of evidence binning</a:t>
            </a:r>
          </a:p>
          <a:p>
            <a:r>
              <a:rPr lang="en-US" dirty="0"/>
              <a:t>Automated binning - single-variable decision trees</a:t>
            </a:r>
          </a:p>
          <a:p>
            <a:r>
              <a:rPr lang="en-US" dirty="0"/>
              <a:t>Demonstration – Python implementation</a:t>
            </a:r>
          </a:p>
          <a:p>
            <a:r>
              <a:rPr lang="en-US" dirty="0"/>
              <a:t>Limitations and mitigation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1818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300E-6E8C-4E40-891D-0FF38E39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 are Wrong….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B5E2-21C1-0F43-97E8-7B4A4A97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“All models are approximations. Essentially, all models are wrong, but some are useful. However, the approximate nature of the model must always be borne in mind” </a:t>
            </a:r>
            <a:r>
              <a:rPr lang="en-GB" i="1" dirty="0"/>
              <a:t>- George E. P. Box.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2C90F-AC7E-224D-802E-A43F9086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684" y="1943100"/>
            <a:ext cx="2590731" cy="38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04A-2632-DB44-8647-EE9F01E9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approximation – linearity in log-odds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EB60-ED92-9946-BBD9-1B300C86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Score</a:t>
            </a:r>
            <a:r>
              <a:rPr lang="en-US" dirty="0"/>
              <a:t> is linear combination of features * coefficients, mapped to </a:t>
            </a:r>
            <a:r>
              <a:rPr lang="en-US" dirty="0">
                <a:solidFill>
                  <a:schemeClr val="accent6"/>
                </a:solidFill>
              </a:rPr>
              <a:t>probability</a:t>
            </a:r>
            <a:r>
              <a:rPr lang="en-US" dirty="0"/>
              <a:t> using logistic function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</a:rPr>
              <a:t>88.1%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50.0%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-5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4.7%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 Assumption that regressors have linear impact on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score</a:t>
            </a:r>
            <a:r>
              <a:rPr lang="en-US" dirty="0">
                <a:sym typeface="Wingdings" pitchFamily="2" charset="2"/>
              </a:rPr>
              <a:t>, the log-odds of the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probability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Example: company age increases default risk</a:t>
            </a:r>
          </a:p>
          <a:p>
            <a:pPr lvl="1"/>
            <a:r>
              <a:rPr lang="en-US" dirty="0">
                <a:sym typeface="Wingdings" pitchFamily="2" charset="2"/>
              </a:rPr>
              <a:t>age from 10  20 years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log-odds  0  0.5</a:t>
            </a:r>
          </a:p>
          <a:p>
            <a:pPr lvl="1"/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default prob. 50.0%  62.2%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age from 10  30 years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log-odds  0  0.1</a:t>
            </a:r>
          </a:p>
          <a:p>
            <a:pPr lvl="1"/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default prob. 50.0%  73.1%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E6CCF-6F2F-524B-A1CC-67953737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12" y="2502694"/>
            <a:ext cx="4724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E816-3567-5A42-807E-B63A0583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when this breaks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99DB2-42D6-8D48-8EB5-815AA432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67038"/>
            <a:ext cx="5562600" cy="3879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48C55-BA4B-E845-AAEF-6EB5E90C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2267038"/>
            <a:ext cx="5562601" cy="387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643B-1B95-0C40-BC7D-B993800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Evidence Binning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93872-6DB0-B543-894D-AF5C45EBF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Bin numeric variables</a:t>
                </a:r>
              </a:p>
              <a:p>
                <a:pPr lvl="1"/>
                <a:r>
                  <a:rPr lang="en-US" dirty="0"/>
                  <a:t>Can be grouped by manually inspecting plots, and choosing groups with similar target rates</a:t>
                </a:r>
              </a:p>
              <a:p>
                <a:pPr lvl="1"/>
                <a:r>
                  <a:rPr lang="en-US" dirty="0"/>
                  <a:t>Can be automated by fitting single-feature decision trees, and extracting leaf node thresholds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Map to log-odds space</a:t>
                </a:r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target frequency for each group </a:t>
                </a:r>
              </a:p>
              <a:p>
                <a:pPr lvl="1"/>
                <a:r>
                  <a:rPr lang="en-US" dirty="0"/>
                  <a:t>Mapping 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𝑙𝑜𝑔𝑖𝑡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𝑔𝑟𝑜𝑢𝑝</m:t>
                                </m:r>
                              </m:sub>
                            </m:sSub>
                          </m:num>
                          <m:den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𝑔𝑟𝑜𝑢𝑝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93872-6DB0-B543-894D-AF5C45EBF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169" t="-3801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F595932-BCDF-8848-A1AD-9A5283B9D763}"/>
              </a:ext>
            </a:extLst>
          </p:cNvPr>
          <p:cNvSpPr/>
          <p:nvPr/>
        </p:nvSpPr>
        <p:spPr>
          <a:xfrm>
            <a:off x="7167561" y="1690688"/>
            <a:ext cx="1843088" cy="28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D24B9-E97C-4A4C-A070-33E4A1D1B64B}"/>
              </a:ext>
            </a:extLst>
          </p:cNvPr>
          <p:cNvSpPr/>
          <p:nvPr/>
        </p:nvSpPr>
        <p:spPr>
          <a:xfrm>
            <a:off x="9310687" y="1690688"/>
            <a:ext cx="1843088" cy="872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C99BD-203E-3E44-99D3-88BD4FACECAB}"/>
              </a:ext>
            </a:extLst>
          </p:cNvPr>
          <p:cNvSpPr/>
          <p:nvPr/>
        </p:nvSpPr>
        <p:spPr>
          <a:xfrm>
            <a:off x="9310687" y="3424238"/>
            <a:ext cx="1843088" cy="113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 - binned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0A4125A-8FC9-ED4A-837A-D6FE0F621E96}"/>
              </a:ext>
            </a:extLst>
          </p:cNvPr>
          <p:cNvSpPr/>
          <p:nvPr/>
        </p:nvSpPr>
        <p:spPr>
          <a:xfrm>
            <a:off x="9210674" y="2697164"/>
            <a:ext cx="2043113" cy="638174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4F3089-A4EE-3546-9BC1-02FDBE2AE3AC}"/>
              </a:ext>
            </a:extLst>
          </p:cNvPr>
          <p:cNvSpPr/>
          <p:nvPr/>
        </p:nvSpPr>
        <p:spPr>
          <a:xfrm>
            <a:off x="8289129" y="5645548"/>
            <a:ext cx="1843088" cy="84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– Woe Scaled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3A34AF7-3B7D-634C-9562-11AFEAFEF93C}"/>
              </a:ext>
            </a:extLst>
          </p:cNvPr>
          <p:cNvSpPr/>
          <p:nvPr/>
        </p:nvSpPr>
        <p:spPr>
          <a:xfrm>
            <a:off x="7725962" y="4784527"/>
            <a:ext cx="2969421" cy="638174"/>
          </a:xfrm>
          <a:prstGeom prst="downArrow">
            <a:avLst>
              <a:gd name="adj1" fmla="val 50000"/>
              <a:gd name="adj2" fmla="val 4552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 of Evidence</a:t>
            </a:r>
          </a:p>
        </p:txBody>
      </p:sp>
    </p:spTree>
    <p:extLst>
      <p:ext uri="{BB962C8B-B14F-4D97-AF65-F5344CB8AC3E}">
        <p14:creationId xmlns:p14="http://schemas.microsoft.com/office/powerpoint/2010/main" val="283618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BCDA-64BB-1548-BF87-C35B04D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Variable binning using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D6FA9D-A4E3-D749-9F75-0171A861F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Gini impurity = prob. of a being wrongly classified when labelling proportionate to frequency</a:t>
                </a:r>
              </a:p>
              <a:p>
                <a:r>
                  <a:rPr lang="en-GB" dirty="0"/>
                  <a:t>Formula: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=1 − 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In binary case, ranges from 0 (100% 1 class), to 0.5 (50:50 split of classes).</a:t>
                </a:r>
                <a:endParaRPr lang="en-GB" dirty="0">
                  <a:sym typeface="Wingdings" pitchFamily="2" charset="2"/>
                </a:endParaRPr>
              </a:p>
              <a:p>
                <a:r>
                  <a:rPr lang="en-GB" dirty="0">
                    <a:sym typeface="Wingdings" pitchFamily="2" charset="2"/>
                  </a:rPr>
                  <a:t>Objective of decision tree is to split at point maximising Gini decrease, weighted by population - want child nodes with lowest impurity.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D6FA9D-A4E3-D749-9F75-0171A861F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1687" t="-2924" r="-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96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CA34-5377-484C-BFA8-58850CEF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binning using Decision trees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D1B6-91AE-794A-8DD3-AFF04F40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Logic for greedy single-variable decision tree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Calculate Gini decrease @ every possible split – weighted average of left &amp; right </a:t>
            </a:r>
            <a:r>
              <a:rPr lang="en-US" dirty="0" err="1"/>
              <a:t>Ginis</a:t>
            </a:r>
            <a:r>
              <a:rPr lang="en-US" dirty="0"/>
              <a:t>’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Split @ point that maximizes Gini decrease, and repeat process on left &amp; right nodes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Stop when maximum depth reached, and don’t use splits not achieving minimum Gini decrease, and with minimum number of entries in left/right Node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Leaf nodes are thresholds for bin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5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68A2-97DF-8746-8EBC-FA076FBE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2204-03D2-624B-9578-EF4F86662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350" y="1690688"/>
                <a:ext cx="52451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Transformation: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𝑙𝑜𝑔𝑖𝑡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𝑔𝑟𝑜𝑢𝑝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𝑔𝑟𝑜𝑢𝑝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88.1%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/>
                  <a:t>4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50.0%  0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4.7%   -5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be applied to categorical feature, or binned numeric features</a:t>
                </a:r>
              </a:p>
              <a:p>
                <a:pPr lvl="1"/>
                <a:endParaRPr lang="en-US" dirty="0">
                  <a:sym typeface="Wingdings" pitchFamily="2" charset="2"/>
                </a:endParaRPr>
              </a:p>
              <a:p>
                <a:r>
                  <a:rPr lang="en-GB" dirty="0"/>
                  <a:t>Standardisation: </a:t>
                </a:r>
              </a:p>
              <a:p>
                <a:pPr lvl="1"/>
                <a:r>
                  <a:rPr lang="en-GB" dirty="0"/>
                  <a:t>Traditional - subtract population log odds from all bins,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𝑝𝑜𝑝𝑢𝑙𝑎𝑡𝑖𝑜𝑛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𝑝𝑜𝑝𝑢𝑙𝑎𝑡𝑖𝑜𝑛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Standard scaler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𝑊𝑜𝑒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𝑊𝑜𝑒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𝑊𝑜𝑒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𝑊𝑜𝑒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2204-03D2-624B-9578-EF4F86662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350" y="1690688"/>
                <a:ext cx="5245100" cy="4351338"/>
              </a:xfrm>
              <a:blipFill>
                <a:blip r:embed="rId2"/>
                <a:stretch>
                  <a:fillRect l="-120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2C0063-14B4-1642-A6DF-F62257316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10021"/>
              </p:ext>
            </p:extLst>
          </p:nvPr>
        </p:nvGraphicFramePr>
        <p:xfrm>
          <a:off x="6096000" y="1576915"/>
          <a:ext cx="5766860" cy="4465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837">
                  <a:extLst>
                    <a:ext uri="{9D8B030D-6E8A-4147-A177-3AD203B41FA5}">
                      <a16:colId xmlns:a16="http://schemas.microsoft.com/office/drawing/2014/main" val="708892531"/>
                    </a:ext>
                  </a:extLst>
                </a:gridCol>
                <a:gridCol w="809020">
                  <a:extLst>
                    <a:ext uri="{9D8B030D-6E8A-4147-A177-3AD203B41FA5}">
                      <a16:colId xmlns:a16="http://schemas.microsoft.com/office/drawing/2014/main" val="1739712906"/>
                    </a:ext>
                  </a:extLst>
                </a:gridCol>
                <a:gridCol w="838655">
                  <a:extLst>
                    <a:ext uri="{9D8B030D-6E8A-4147-A177-3AD203B41FA5}">
                      <a16:colId xmlns:a16="http://schemas.microsoft.com/office/drawing/2014/main" val="4124493816"/>
                    </a:ext>
                  </a:extLst>
                </a:gridCol>
                <a:gridCol w="823837">
                  <a:extLst>
                    <a:ext uri="{9D8B030D-6E8A-4147-A177-3AD203B41FA5}">
                      <a16:colId xmlns:a16="http://schemas.microsoft.com/office/drawing/2014/main" val="3280785828"/>
                    </a:ext>
                  </a:extLst>
                </a:gridCol>
                <a:gridCol w="823837">
                  <a:extLst>
                    <a:ext uri="{9D8B030D-6E8A-4147-A177-3AD203B41FA5}">
                      <a16:colId xmlns:a16="http://schemas.microsoft.com/office/drawing/2014/main" val="1873288642"/>
                    </a:ext>
                  </a:extLst>
                </a:gridCol>
                <a:gridCol w="823837">
                  <a:extLst>
                    <a:ext uri="{9D8B030D-6E8A-4147-A177-3AD203B41FA5}">
                      <a16:colId xmlns:a16="http://schemas.microsoft.com/office/drawing/2014/main" val="2442782925"/>
                    </a:ext>
                  </a:extLst>
                </a:gridCol>
                <a:gridCol w="823837">
                  <a:extLst>
                    <a:ext uri="{9D8B030D-6E8A-4147-A177-3AD203B41FA5}">
                      <a16:colId xmlns:a16="http://schemas.microsoft.com/office/drawing/2014/main" val="793337240"/>
                    </a:ext>
                  </a:extLst>
                </a:gridCol>
              </a:tblGrid>
              <a:tr h="1247459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rate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Odds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(Odds Ratio)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Scaled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891395"/>
                  </a:ext>
                </a:extLst>
              </a:tr>
              <a:tr h="722734">
                <a:tc>
                  <a:txBody>
                    <a:bodyPr/>
                    <a:lstStyle/>
                    <a:p>
                      <a:r>
                        <a:rPr lang="en-US" dirty="0"/>
                        <a:t>age&lt;30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0.2771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-1.283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62528"/>
                  </a:ext>
                </a:extLst>
              </a:tr>
              <a:tr h="1247459">
                <a:tc>
                  <a:txBody>
                    <a:bodyPr/>
                    <a:lstStyle/>
                    <a:p>
                      <a:r>
                        <a:rPr lang="en-US" dirty="0"/>
                        <a:t>30 &lt;= age &lt; 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3.609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89716"/>
                  </a:ext>
                </a:extLst>
              </a:tr>
              <a:tr h="1247459">
                <a:tc>
                  <a:txBody>
                    <a:bodyPr/>
                    <a:lstStyle/>
                    <a:p>
                      <a:r>
                        <a:rPr lang="en-US" dirty="0"/>
                        <a:t>Age &gt;= 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0.2468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-1.399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21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6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</TotalTime>
  <Words>647</Words>
  <Application>Microsoft Macintosh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Weight of Evidence Binning</vt:lpstr>
      <vt:lpstr>Summary</vt:lpstr>
      <vt:lpstr>All Models are Wrong….</vt:lpstr>
      <vt:lpstr>Logistic approximation – linearity in log-odds space</vt:lpstr>
      <vt:lpstr>Logistic Regression – when this breaks down</vt:lpstr>
      <vt:lpstr>Weight of Evidence Binning Overview</vt:lpstr>
      <vt:lpstr>Decision trees Variable binning using (1)</vt:lpstr>
      <vt:lpstr>Variable binning using Decision trees (2)</vt:lpstr>
      <vt:lpstr>Log Odds transformation</vt:lpstr>
      <vt:lpstr>Limitations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of Evidence Binning</dc:title>
  <dc:creator>Oliver Cairns</dc:creator>
  <cp:lastModifiedBy>Oliver Cairns</cp:lastModifiedBy>
  <cp:revision>114</cp:revision>
  <dcterms:created xsi:type="dcterms:W3CDTF">2019-12-28T09:40:14Z</dcterms:created>
  <dcterms:modified xsi:type="dcterms:W3CDTF">2019-12-31T13:54:59Z</dcterms:modified>
</cp:coreProperties>
</file>