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4" r:id="rId3"/>
    <p:sldId id="257" r:id="rId4"/>
    <p:sldId id="262" r:id="rId5"/>
    <p:sldId id="259" r:id="rId6"/>
    <p:sldId id="264" r:id="rId7"/>
    <p:sldId id="267" r:id="rId8"/>
    <p:sldId id="266" r:id="rId9"/>
    <p:sldId id="263" r:id="rId10"/>
    <p:sldId id="265" r:id="rId11"/>
    <p:sldId id="269" r:id="rId12"/>
    <p:sldId id="268" r:id="rId13"/>
    <p:sldId id="260" r:id="rId14"/>
    <p:sldId id="273" r:id="rId15"/>
    <p:sldId id="276" r:id="rId16"/>
    <p:sldId id="272" r:id="rId17"/>
    <p:sldId id="274" r:id="rId18"/>
    <p:sldId id="278" r:id="rId19"/>
    <p:sldId id="281" r:id="rId20"/>
    <p:sldId id="280" r:id="rId21"/>
    <p:sldId id="279" r:id="rId22"/>
    <p:sldId id="28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E38DE5A9-831C-4FA3-B02A-A36CC32A8BD7}">
          <p14:sldIdLst>
            <p14:sldId id="256"/>
            <p14:sldId id="284"/>
            <p14:sldId id="257"/>
            <p14:sldId id="262"/>
            <p14:sldId id="259"/>
            <p14:sldId id="264"/>
          </p14:sldIdLst>
        </p14:section>
        <p14:section name="전처리" id="{8CF77745-EECB-4DA2-9DE4-2D14EE08E001}">
          <p14:sldIdLst>
            <p14:sldId id="267"/>
            <p14:sldId id="266"/>
            <p14:sldId id="263"/>
            <p14:sldId id="265"/>
            <p14:sldId id="269"/>
            <p14:sldId id="268"/>
          </p14:sldIdLst>
        </p14:section>
        <p14:section name="제목 없는 구역" id="{A2E0E4A7-8A39-438B-80EB-8EBF86990B0A}">
          <p14:sldIdLst>
            <p14:sldId id="260"/>
            <p14:sldId id="273"/>
            <p14:sldId id="276"/>
            <p14:sldId id="272"/>
            <p14:sldId id="274"/>
            <p14:sldId id="278"/>
            <p14:sldId id="281"/>
            <p14:sldId id="280"/>
            <p14:sldId id="279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1" autoAdjust="0"/>
    <p:restoredTop sz="94660"/>
  </p:normalViewPr>
  <p:slideViewPr>
    <p:cSldViewPr snapToGrid="0">
      <p:cViewPr>
        <p:scale>
          <a:sx n="52" d="100"/>
          <a:sy n="52" d="100"/>
        </p:scale>
        <p:origin x="1858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7663F-875C-4220-A99C-315FD217670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1F961-5116-4B00-9CA1-C40E3F167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45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/>
              <a:t>위키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71F961-5116-4B00-9CA1-C40E3F1679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424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그림</a:t>
            </a:r>
            <a:r>
              <a:rPr lang="en-US" altLang="ko-KR" dirty="0"/>
              <a:t>1 </a:t>
            </a:r>
            <a:r>
              <a:rPr lang="ko-KR" altLang="en-US" dirty="0"/>
              <a:t>출처</a:t>
            </a:r>
            <a:r>
              <a:rPr lang="en-US" altLang="ko-KR" dirty="0"/>
              <a:t>: https://m.blog.naver.com/nyria99/221830391225</a:t>
            </a:r>
          </a:p>
          <a:p>
            <a:r>
              <a:rPr lang="ko-KR" altLang="en-US" dirty="0"/>
              <a:t>그림</a:t>
            </a:r>
            <a:r>
              <a:rPr lang="en-US" altLang="ko-KR" dirty="0"/>
              <a:t>2 </a:t>
            </a:r>
            <a:r>
              <a:rPr lang="ko-KR" altLang="en-US" dirty="0"/>
              <a:t>출처</a:t>
            </a:r>
            <a:r>
              <a:rPr lang="en-US" altLang="ko-KR" dirty="0"/>
              <a:t>: https://www.youtube.com/watch?v=WNADiT9mytE&amp;ab_channel=TheGraphs%28%EB%8D%94%EA%B7%B8%EB%9E%98%ED%94%84%29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71F961-5116-4B00-9CA1-C40E3F1679E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24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A9387-F760-41B1-BD77-1E3631CD9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84BD85-8D75-4B6D-8B32-158AD1050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9BF488-EE07-43F6-B147-5BA3CBC5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1AB9-2627-491E-859D-3F153CD0F4A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AF6AAD-E0E6-457C-801C-72DA60EE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BD3C3-98B5-4908-B2AA-632C6771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0DE8-0DA0-4B13-A610-B3D0690DF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21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12397-C2FC-4B02-97F9-6CF370C7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9ADFED-26E7-4A52-BA2B-3BC88198F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C90C40-CE30-4F44-AA09-33529B6F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1AB9-2627-491E-859D-3F153CD0F4A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B2630-C97B-47CB-9F69-B460B7B0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90F91-F8C2-419A-8201-1756FE12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0DE8-0DA0-4B13-A610-B3D0690DF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04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B0680D-D71D-4DF8-BACD-1F1092C4E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3C5E75-01F1-49DC-B1B1-80D418D5E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C81EF-85A8-4D85-85F7-A428E2E47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1AB9-2627-491E-859D-3F153CD0F4A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AEE06-354B-481F-A19B-963386998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E4C7D3-150C-4E7E-83DF-9ADE5DD0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0DE8-0DA0-4B13-A610-B3D0690DF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16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63ECE-01C8-4F8C-ABFC-6FBAE1D2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3DC2FD-2B2A-4013-8368-E14E7F34C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3FC039-3465-4FDA-9B4E-D1BD6CDAE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1AB9-2627-491E-859D-3F153CD0F4A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1924C-B759-4775-A0DB-728FDD43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C91F8-1095-498A-9D21-E5B5B0AC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0DE8-0DA0-4B13-A610-B3D0690DF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8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85A5B-6A5E-4138-A05E-A9A47CB99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C76708-BE9F-46A8-B527-4C8AF3EA8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008501-CB9A-49DD-BEB9-CEF2E0A5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1AB9-2627-491E-859D-3F153CD0F4A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5CC55-B5F2-4088-8AA2-5DEB28B9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DD5543-5646-47A9-ADBD-371C9077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0DE8-0DA0-4B13-A610-B3D0690DF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72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A7E30-8A13-41BD-9A4F-C61F257A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BA3D4E-D164-4DCB-8430-AD95C2DED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C88CB8-D78C-4F6B-A4AE-2A92FEB49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FCDBC6-2F4D-4F82-8267-99C4725F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1AB9-2627-491E-859D-3F153CD0F4A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87B0E3-3BDD-425C-B597-CD9D0685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2FCF7E-D7B4-4AFF-85BD-11C69568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0DE8-0DA0-4B13-A610-B3D0690DF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74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6913C-B2A6-46AF-84FD-96C1A2D4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684F94-EE0B-4B0A-8AC3-40C03FF00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C816A4-7757-42A2-8E22-56DD56FD8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71EDC0-DB5D-4508-BF03-89461C357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39E8BB-CB33-4E14-9D4C-51E393640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55F503-EE21-4459-A529-851A0146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1AB9-2627-491E-859D-3F153CD0F4A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35A904-FCFF-4B15-974F-8AD9F450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2AE45B-0CA6-41FD-9243-3964C83D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0DE8-0DA0-4B13-A610-B3D0690DF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52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05B76-B1F3-4C9A-91E1-BBFA559D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26E019-CE27-4240-BCDE-6A164893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1AB9-2627-491E-859D-3F153CD0F4A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BE9F01-2113-4C8F-B589-4978F584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1DD94F-51B2-4E38-9654-524BEB5A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0DE8-0DA0-4B13-A610-B3D0690DF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67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449AE0-6D21-4D15-8BD1-5972ACEF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1AB9-2627-491E-859D-3F153CD0F4A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6134D4-ED1C-431E-AF64-92D1C30F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497384-12D9-41E5-8FB1-626BCB76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0DE8-0DA0-4B13-A610-B3D0690DF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80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3A1D7-DB3B-4467-BD78-152A185D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1862D-100A-4D18-8565-30295A8F5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A830E0-1D2E-4848-AA5F-0D494D6D3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134DC8-53B7-4A62-8C77-DE9CA90D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1AB9-2627-491E-859D-3F153CD0F4A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AAB7B5-4EB5-4866-8730-9F5639F3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72BF53-885C-4D02-A415-F31B1C99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0DE8-0DA0-4B13-A610-B3D0690DF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1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181D4-D639-4052-B6AF-9A2AE6B8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E6CBF1-FDDF-4AB3-A6A1-B2DBF07FB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26767D-C92F-4C26-A676-8F55634D4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A4B8F3-04FD-4419-9698-6CA2D06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1AB9-2627-491E-859D-3F153CD0F4A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77C1B8-2631-4F56-AEB8-D7B945B8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2B839C-4356-46CC-8FED-29EBB199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0DE8-0DA0-4B13-A610-B3D0690DF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11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695A23-B052-46D2-BCB4-ADC9843A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7F6A04-12C0-482E-A752-30290B34F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81EAB-AEF8-4EF7-9053-AB4FF8CFF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21AB9-2627-491E-859D-3F153CD0F4A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D4ED0-8D97-4FBC-A7F3-3A04AE99C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03B5D-04B6-41B4-AB30-6D5F38D5E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10DE8-0DA0-4B13-A610-B3D0690DF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4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WNADiT9mytE&amp;ab_channel=TheGraphs%28%EB%8D%94%EA%B7%B8%EB%9E%98%ED%94%84%29" TargetMode="Externa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84923E-644B-406B-A243-DCC915A07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080808"/>
                </a:solidFill>
              </a:rPr>
              <a:t>AI_04_</a:t>
            </a:r>
            <a:r>
              <a:rPr lang="ko-KR" altLang="en-US" sz="2000" dirty="0">
                <a:solidFill>
                  <a:srgbClr val="080808"/>
                </a:solidFill>
              </a:rPr>
              <a:t>임기민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086B07-5941-4563-B250-B817973BB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1869545"/>
            <a:ext cx="5782716" cy="2150719"/>
          </a:xfrm>
          <a:noFill/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080808"/>
                </a:solidFill>
              </a:rPr>
              <a:t>Project 1</a:t>
            </a:r>
            <a:br>
              <a:rPr lang="en-US" altLang="ko-KR" sz="3600" dirty="0">
                <a:solidFill>
                  <a:srgbClr val="080808"/>
                </a:solidFill>
              </a:rPr>
            </a:br>
            <a:r>
              <a:rPr lang="en-US" altLang="ko-KR" sz="3600" dirty="0">
                <a:solidFill>
                  <a:srgbClr val="080808"/>
                </a:solidFill>
              </a:rPr>
              <a:t> </a:t>
            </a:r>
            <a:r>
              <a:rPr lang="ko-KR" altLang="en-US" sz="4400" dirty="0">
                <a:solidFill>
                  <a:srgbClr val="080808"/>
                </a:solidFill>
              </a:rPr>
              <a:t>게임 판매량 분석</a:t>
            </a:r>
            <a:endParaRPr lang="ko-KR" altLang="en-US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3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8C61539-8671-4B6D-8EEC-50083614B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" y="132080"/>
            <a:ext cx="12029439" cy="609600"/>
          </a:xfrm>
          <a:solidFill>
            <a:schemeClr val="bg2">
              <a:lumMod val="90000"/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ko-KR" altLang="en-US" sz="2000" b="1" dirty="0"/>
              <a:t> </a:t>
            </a:r>
            <a:r>
              <a:rPr lang="ko-KR" altLang="en-US" sz="2400" b="1" dirty="0"/>
              <a:t>지역에 따라서 선호하는 게임 장르가 </a:t>
            </a:r>
            <a:r>
              <a:rPr lang="ko-KR" altLang="en-US" sz="2400" b="1" dirty="0" err="1"/>
              <a:t>다른가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– </a:t>
            </a:r>
            <a:r>
              <a:rPr lang="ko-KR" altLang="en-US" sz="1800" b="1" dirty="0"/>
              <a:t>시각화</a:t>
            </a:r>
            <a:r>
              <a:rPr lang="en-US" altLang="ko-KR" sz="1800" b="1" dirty="0"/>
              <a:t>&lt;</a:t>
            </a:r>
            <a:r>
              <a:rPr lang="en-US" altLang="ko-KR" sz="1800" b="1" dirty="0" err="1"/>
              <a:t>barplot</a:t>
            </a:r>
            <a:r>
              <a:rPr lang="en-US" altLang="ko-KR" sz="1800" b="1" dirty="0"/>
              <a:t>&gt;</a:t>
            </a:r>
            <a:endParaRPr lang="ko-KR" altLang="en-US" sz="1600" b="1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88732490-BA25-410E-A97E-876479287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072" y="1104016"/>
            <a:ext cx="3157978" cy="264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B2EA039A-3307-4F80-AFFE-220BB6036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624" y="1094588"/>
            <a:ext cx="3160031" cy="264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CEC691F1-8C25-490E-B1E6-C9B6C2E78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219" y="3969762"/>
            <a:ext cx="3160033" cy="264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CE4A7914-5A62-405D-A5E0-736E16A82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050" y="3950912"/>
            <a:ext cx="3160032" cy="264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3AF83D-F0F0-4A36-BBCB-79045E2F5134}"/>
              </a:ext>
            </a:extLst>
          </p:cNvPr>
          <p:cNvSpPr txBox="1"/>
          <p:nvPr/>
        </p:nvSpPr>
        <p:spPr>
          <a:xfrm>
            <a:off x="5929460" y="867266"/>
            <a:ext cx="1809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 dirty="0"/>
              <a:t>북미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E7CC5-DCE2-4426-9ACD-3DD250064312}"/>
              </a:ext>
            </a:extLst>
          </p:cNvPr>
          <p:cNvSpPr txBox="1"/>
          <p:nvPr/>
        </p:nvSpPr>
        <p:spPr>
          <a:xfrm>
            <a:off x="9107864" y="849983"/>
            <a:ext cx="1809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 dirty="0"/>
              <a:t>유럽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656EA9-DFBD-4FA4-A725-6CAA31D2278F}"/>
              </a:ext>
            </a:extLst>
          </p:cNvPr>
          <p:cNvSpPr txBox="1"/>
          <p:nvPr/>
        </p:nvSpPr>
        <p:spPr>
          <a:xfrm>
            <a:off x="6006446" y="3725158"/>
            <a:ext cx="1809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 dirty="0"/>
              <a:t>일본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9DF976-B8AB-43C5-A7E2-82AF0747C23B}"/>
              </a:ext>
            </a:extLst>
          </p:cNvPr>
          <p:cNvSpPr txBox="1"/>
          <p:nvPr/>
        </p:nvSpPr>
        <p:spPr>
          <a:xfrm>
            <a:off x="9192705" y="3706305"/>
            <a:ext cx="1809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 dirty="0"/>
              <a:t>나머지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06081A-CD5D-4AE9-B352-B9EC3080F80E}"/>
              </a:ext>
            </a:extLst>
          </p:cNvPr>
          <p:cNvSpPr txBox="1"/>
          <p:nvPr/>
        </p:nvSpPr>
        <p:spPr>
          <a:xfrm>
            <a:off x="501190" y="1500433"/>
            <a:ext cx="4824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 dirty="0"/>
              <a:t>게임 장르별 </a:t>
            </a:r>
            <a:r>
              <a:rPr lang="en-US" altLang="ko-KR" sz="1400" b="1" u="sng" dirty="0"/>
              <a:t>4</a:t>
            </a:r>
            <a:r>
              <a:rPr lang="ko-KR" altLang="en-US" sz="1400" b="1" u="sng" dirty="0"/>
              <a:t>개 지역의 선호도 시각화</a:t>
            </a:r>
            <a:r>
              <a:rPr lang="en-US" altLang="ko-KR" sz="1400" b="1" u="sng" dirty="0"/>
              <a:t>(</a:t>
            </a:r>
            <a:r>
              <a:rPr lang="ko-KR" altLang="en-US" sz="1400" b="1" u="sng" dirty="0"/>
              <a:t>막대그래프</a:t>
            </a:r>
            <a:r>
              <a:rPr lang="en-US" altLang="ko-KR" sz="1400" b="1" u="sng" dirty="0"/>
              <a:t>)</a:t>
            </a:r>
            <a:r>
              <a:rPr lang="ko-KR" altLang="en-US" sz="1400" b="1" u="sng" dirty="0"/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CCFE5-F578-4563-A26A-1C2786AF423D}"/>
              </a:ext>
            </a:extLst>
          </p:cNvPr>
          <p:cNvSpPr txBox="1"/>
          <p:nvPr/>
        </p:nvSpPr>
        <p:spPr>
          <a:xfrm>
            <a:off x="631596" y="5514681"/>
            <a:ext cx="4986779" cy="95410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1" dirty="0"/>
              <a:t>대부분의 지역과는 다르게 일본의 장르 선호 분포가 눈에 띄게 다름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롤플레잉이</a:t>
            </a:r>
            <a:r>
              <a:rPr lang="ko-KR" altLang="en-US" sz="1400" b="1" dirty="0"/>
              <a:t> 우세</a:t>
            </a:r>
            <a:r>
              <a:rPr lang="en-US" altLang="ko-KR" sz="1400" b="1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1" dirty="0"/>
              <a:t>일본을 제외한 나머지 지역에서는 액션과 스포츠 게임이 인기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76D2FD4-FB41-4577-8796-631410FE86F7}"/>
              </a:ext>
            </a:extLst>
          </p:cNvPr>
          <p:cNvCxnSpPr/>
          <p:nvPr/>
        </p:nvCxnSpPr>
        <p:spPr>
          <a:xfrm>
            <a:off x="150829" y="6052008"/>
            <a:ext cx="358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8" name="Picture 16">
            <a:extLst>
              <a:ext uri="{FF2B5EF4-FFF2-40B4-BE49-F238E27FC236}">
                <a16:creationId xmlns:a16="http://schemas.microsoft.com/office/drawing/2014/main" id="{A9FF7780-6B01-45BD-A7D2-17CD9B6FF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71" y="1802239"/>
            <a:ext cx="5238636" cy="345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987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8C61539-8671-4B6D-8EEC-50083614B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" y="132080"/>
            <a:ext cx="12029439" cy="609600"/>
          </a:xfrm>
          <a:solidFill>
            <a:schemeClr val="bg2">
              <a:lumMod val="90000"/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ko-KR" altLang="en-US" sz="2000" b="1" dirty="0"/>
              <a:t> </a:t>
            </a:r>
            <a:r>
              <a:rPr lang="ko-KR" altLang="en-US" sz="2400" b="1" dirty="0"/>
              <a:t>지역에 따라서 선호하는 게임 장르가 </a:t>
            </a:r>
            <a:r>
              <a:rPr lang="ko-KR" altLang="en-US" sz="2400" b="1" dirty="0" err="1"/>
              <a:t>다른가</a:t>
            </a:r>
            <a:r>
              <a:rPr lang="en-US" altLang="ko-KR" sz="2400" b="1" dirty="0"/>
              <a:t> </a:t>
            </a:r>
            <a:r>
              <a:rPr lang="en-US" altLang="ko-KR" sz="2000" b="1" dirty="0"/>
              <a:t>- </a:t>
            </a:r>
            <a:r>
              <a:rPr lang="ko-KR" altLang="en-US" sz="2000" b="1" dirty="0"/>
              <a:t>가설 검정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E171CA-D734-415B-905D-3D74C7332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9" y="2468645"/>
            <a:ext cx="3477917" cy="38473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6D7559-7E0D-4C72-9922-232AD7EC8B07}"/>
              </a:ext>
            </a:extLst>
          </p:cNvPr>
          <p:cNvSpPr txBox="1"/>
          <p:nvPr/>
        </p:nvSpPr>
        <p:spPr>
          <a:xfrm>
            <a:off x="509047" y="1272619"/>
            <a:ext cx="4524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Groupby</a:t>
            </a:r>
            <a:r>
              <a:rPr lang="en-US" altLang="ko-KR" dirty="0"/>
              <a:t> </a:t>
            </a:r>
            <a:r>
              <a:rPr lang="ko-KR" altLang="en-US" dirty="0"/>
              <a:t>함수로 장르와 지역 두개의 범주변수에 대한 교차표를 만들 수 있음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538620-79BC-42A8-8081-7EAABA80D5E3}"/>
              </a:ext>
            </a:extLst>
          </p:cNvPr>
          <p:cNvSpPr/>
          <p:nvPr/>
        </p:nvSpPr>
        <p:spPr>
          <a:xfrm>
            <a:off x="829559" y="3044858"/>
            <a:ext cx="348791" cy="3214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ko-KR" altLang="en-US" dirty="0"/>
              <a:t>장르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1D2985-0987-4CFF-9093-E1DE247D771D}"/>
              </a:ext>
            </a:extLst>
          </p:cNvPr>
          <p:cNvSpPr/>
          <p:nvPr/>
        </p:nvSpPr>
        <p:spPr>
          <a:xfrm>
            <a:off x="2149311" y="2187019"/>
            <a:ext cx="2479250" cy="292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2C1D7E8-C46B-49A7-A12C-BEFE88DEC196}"/>
              </a:ext>
            </a:extLst>
          </p:cNvPr>
          <p:cNvCxnSpPr>
            <a:cxnSpLocks/>
          </p:cNvCxnSpPr>
          <p:nvPr/>
        </p:nvCxnSpPr>
        <p:spPr>
          <a:xfrm>
            <a:off x="5090474" y="1677971"/>
            <a:ext cx="857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4D42D89-C7A2-4069-9984-1340544D4F9F}"/>
              </a:ext>
            </a:extLst>
          </p:cNvPr>
          <p:cNvSpPr txBox="1"/>
          <p:nvPr/>
        </p:nvSpPr>
        <p:spPr>
          <a:xfrm>
            <a:off x="6183983" y="1187777"/>
            <a:ext cx="4864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데이터를 </a:t>
            </a:r>
            <a:r>
              <a:rPr lang="en-US" altLang="ko-KR" dirty="0"/>
              <a:t>‘</a:t>
            </a:r>
            <a:r>
              <a:rPr lang="ko-KR" altLang="en-US" dirty="0"/>
              <a:t>지역에 따라 선호하는 게임 장르가 </a:t>
            </a:r>
            <a:r>
              <a:rPr lang="ko-KR" altLang="en-US" dirty="0" err="1"/>
              <a:t>다른가</a:t>
            </a:r>
            <a:r>
              <a:rPr lang="en-US" altLang="ko-KR" dirty="0"/>
              <a:t>＇</a:t>
            </a:r>
            <a:r>
              <a:rPr lang="ko-KR" altLang="en-US" dirty="0"/>
              <a:t>에 대한 이원 카이 제곱 검정을 할 수 있음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F63B1-F988-4AF8-87CC-C2E572E4639C}"/>
                  </a:ext>
                </a:extLst>
              </p:cNvPr>
              <p:cNvSpPr txBox="1"/>
              <p:nvPr/>
            </p:nvSpPr>
            <p:spPr>
              <a:xfrm>
                <a:off x="6259399" y="2677211"/>
                <a:ext cx="6429079" cy="320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u="sng" dirty="0"/>
                  <a:t>가설 설정</a:t>
                </a:r>
                <a:endParaRPr lang="en-US" altLang="ko-KR" sz="1400" b="1" u="sng" dirty="0"/>
              </a:p>
              <a:p>
                <a:endParaRPr lang="en-US" altLang="ko-KR" sz="1400" b="1" u="sn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200" b="1" dirty="0" err="1"/>
                  <a:t>귀무</a:t>
                </a:r>
                <a:r>
                  <a:rPr lang="ko-KR" altLang="en-US" sz="1200" b="1" dirty="0"/>
                  <a:t> 가설 </a:t>
                </a:r>
                <a:r>
                  <a:rPr lang="en-US" altLang="ko-KR" sz="1200" b="1" dirty="0"/>
                  <a:t>: </a:t>
                </a:r>
                <a:r>
                  <a:rPr lang="ko-KR" altLang="en-US" sz="1200" b="1" dirty="0"/>
                  <a:t>지역에 따라 게임 장르의 선호도는 달라지지 않는다</a:t>
                </a:r>
                <a:r>
                  <a:rPr lang="en-US" altLang="ko-KR" sz="1200" b="1" dirty="0"/>
                  <a:t>. </a:t>
                </a:r>
              </a:p>
              <a:p>
                <a:r>
                  <a:rPr lang="en-US" altLang="ko-KR" sz="1200" b="1" dirty="0"/>
                  <a:t>                    </a:t>
                </a:r>
                <a:r>
                  <a:rPr lang="en-US" altLang="ko-KR" sz="1100" b="1" dirty="0"/>
                  <a:t>(</a:t>
                </a:r>
                <a:r>
                  <a:rPr lang="ko-KR" altLang="en-US" sz="1100" b="1" dirty="0"/>
                  <a:t>지역과 게임 장르는 연관이 없다</a:t>
                </a:r>
                <a:r>
                  <a:rPr lang="en-US" altLang="ko-KR" sz="1100" b="1" dirty="0"/>
                  <a:t>.)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2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200" b="1" dirty="0"/>
                  <a:t>대립 가설 </a:t>
                </a:r>
                <a:r>
                  <a:rPr lang="en-US" altLang="ko-KR" sz="1200" b="1" dirty="0"/>
                  <a:t>: </a:t>
                </a:r>
                <a:r>
                  <a:rPr lang="ko-KR" altLang="en-US" sz="1200" b="1" dirty="0"/>
                  <a:t>지역에 따라 게임 장르의 선호도는 달라진다</a:t>
                </a:r>
                <a:r>
                  <a:rPr lang="en-US" altLang="ko-KR" sz="1200" b="1" dirty="0"/>
                  <a:t>.</a:t>
                </a:r>
              </a:p>
              <a:p>
                <a:r>
                  <a:rPr lang="en-US" altLang="ko-KR" sz="1200" b="1" dirty="0"/>
                  <a:t>                    </a:t>
                </a:r>
                <a:r>
                  <a:rPr lang="en-US" altLang="ko-KR" sz="1100" b="1" dirty="0"/>
                  <a:t>(</a:t>
                </a:r>
                <a:r>
                  <a:rPr lang="ko-KR" altLang="en-US" sz="1100" b="1" dirty="0"/>
                  <a:t>지역과 게임 장르는 연관이 있다</a:t>
                </a:r>
                <a:r>
                  <a:rPr lang="en-US" altLang="ko-KR" sz="1100" b="1" dirty="0"/>
                  <a:t>.)</a:t>
                </a:r>
              </a:p>
              <a:p>
                <a:endParaRPr lang="en-US" altLang="ko-KR" sz="1200" b="1" dirty="0"/>
              </a:p>
              <a:p>
                <a:endParaRPr lang="en-US" altLang="ko-KR" sz="1400" b="1" u="sng" dirty="0"/>
              </a:p>
              <a:p>
                <a:r>
                  <a:rPr lang="ko-KR" altLang="en-US" sz="1400" b="1" u="sng" dirty="0"/>
                  <a:t>검정 결과</a:t>
                </a:r>
                <a:endParaRPr lang="en-US" altLang="ko-KR" sz="1400" b="1" u="sng" dirty="0"/>
              </a:p>
              <a:p>
                <a:endParaRPr lang="en-US" altLang="ko-KR" sz="1400" b="1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400" b="1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400" b="1" dirty="0"/>
                  <a:t>통계량 </a:t>
                </a:r>
                <a:r>
                  <a:rPr lang="en-US" altLang="ko-KR" sz="1400" b="1" dirty="0"/>
                  <a:t>= </a:t>
                </a:r>
                <a:r>
                  <a:rPr lang="en-US" altLang="ko-KR" dirty="0"/>
                  <a:t>684.054</a:t>
                </a:r>
              </a:p>
              <a:p>
                <a:r>
                  <a:rPr lang="en-US" altLang="ko-KR" sz="1400" b="1" dirty="0"/>
                  <a:t>P-value = 0.00 &lt; 0.05 </a:t>
                </a:r>
                <a:r>
                  <a:rPr lang="ko-KR" altLang="en-US" sz="1400" b="1" dirty="0"/>
                  <a:t>이므로 유의수준 </a:t>
                </a:r>
                <a:r>
                  <a:rPr lang="en-US" altLang="ko-KR" sz="1400" b="1" dirty="0"/>
                  <a:t>5%</a:t>
                </a:r>
                <a:r>
                  <a:rPr lang="ko-KR" altLang="en-US" sz="1400" b="1" dirty="0"/>
                  <a:t>에서 </a:t>
                </a:r>
                <a:r>
                  <a:rPr lang="ko-KR" altLang="en-US" sz="1400" b="1" dirty="0" err="1"/>
                  <a:t>귀무가설</a:t>
                </a:r>
                <a:r>
                  <a:rPr lang="ko-KR" altLang="en-US" sz="1400" b="1" dirty="0"/>
                  <a:t> 기각</a:t>
                </a:r>
                <a:r>
                  <a:rPr lang="en-US" altLang="ko-KR" sz="1400" b="1" dirty="0"/>
                  <a:t>. 	</a:t>
                </a:r>
              </a:p>
              <a:p>
                <a:endParaRPr lang="en-US" altLang="ko-KR" sz="1400" b="1" dirty="0"/>
              </a:p>
              <a:p>
                <a:r>
                  <a:rPr lang="ko-KR" altLang="en-US" sz="1400" b="1" dirty="0"/>
                  <a:t>즉</a:t>
                </a:r>
                <a:r>
                  <a:rPr lang="en-US" altLang="ko-KR" sz="1400" b="1" dirty="0"/>
                  <a:t>,</a:t>
                </a:r>
                <a:r>
                  <a:rPr lang="ko-KR" altLang="en-US" sz="1400" b="1" dirty="0"/>
                  <a:t> </a:t>
                </a:r>
                <a:r>
                  <a:rPr lang="ko-KR" altLang="en-US" sz="1400" b="1" dirty="0">
                    <a:solidFill>
                      <a:srgbClr val="FF0000"/>
                    </a:solidFill>
                  </a:rPr>
                  <a:t>지역에 따라 게임 장르의 선호도는 달라진다</a:t>
                </a:r>
                <a:r>
                  <a:rPr lang="en-US" altLang="ko-KR" sz="1400" b="1" dirty="0">
                    <a:solidFill>
                      <a:srgbClr val="FF0000"/>
                    </a:solidFill>
                  </a:rPr>
                  <a:t>.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F63B1-F988-4AF8-87CC-C2E572E46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399" y="2677211"/>
                <a:ext cx="6429079" cy="3200876"/>
              </a:xfrm>
              <a:prstGeom prst="rect">
                <a:avLst/>
              </a:prstGeom>
              <a:blipFill>
                <a:blip r:embed="rId3"/>
                <a:stretch>
                  <a:fillRect l="-285" t="-381" b="-1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571C6C0-8FC4-4942-A4CC-A98181089AF9}"/>
              </a:ext>
            </a:extLst>
          </p:cNvPr>
          <p:cNvCxnSpPr>
            <a:cxnSpLocks/>
          </p:cNvCxnSpPr>
          <p:nvPr/>
        </p:nvCxnSpPr>
        <p:spPr>
          <a:xfrm>
            <a:off x="6108569" y="2733773"/>
            <a:ext cx="0" cy="2988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132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678CEB-CB2F-45C1-9F47-AABC78C28FE8}"/>
                  </a:ext>
                </a:extLst>
              </p:cNvPr>
              <p:cNvSpPr txBox="1"/>
              <p:nvPr/>
            </p:nvSpPr>
            <p:spPr>
              <a:xfrm>
                <a:off x="1066802" y="1236479"/>
                <a:ext cx="4674123" cy="18543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u="sng" dirty="0"/>
                  <a:t>북미 </a:t>
                </a:r>
                <a:r>
                  <a:rPr lang="en-US" altLang="ko-KR" sz="1200" b="1" u="sng" dirty="0"/>
                  <a:t>&amp; </a:t>
                </a:r>
                <a:r>
                  <a:rPr lang="en-US" altLang="ko-KR" sz="1200" b="1" u="sng" dirty="0" err="1"/>
                  <a:t>Total_Sales</a:t>
                </a:r>
                <a:endParaRPr lang="en-US" altLang="ko-KR" sz="1200" b="1" u="sng" dirty="0"/>
              </a:p>
              <a:p>
                <a:endParaRPr lang="en-US" altLang="ko-KR" sz="1050" b="1" u="sng" dirty="0"/>
              </a:p>
              <a:p>
                <a:r>
                  <a:rPr lang="ko-KR" altLang="en-US" sz="1050" b="1" u="sng" dirty="0"/>
                  <a:t>가설 설정</a:t>
                </a:r>
                <a:endParaRPr lang="en-US" altLang="ko-KR" sz="1050" b="1" u="sn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000" b="1" dirty="0" err="1"/>
                  <a:t>귀무</a:t>
                </a:r>
                <a:r>
                  <a:rPr lang="ko-KR" altLang="en-US" sz="1000" b="1" dirty="0"/>
                  <a:t> 가설 </a:t>
                </a:r>
                <a:r>
                  <a:rPr lang="en-US" altLang="ko-KR" sz="1000" b="1" dirty="0"/>
                  <a:t>: </a:t>
                </a:r>
                <a:r>
                  <a:rPr lang="ko-KR" altLang="en-US" sz="1000" b="1" dirty="0"/>
                  <a:t>북미지역의 게임 장르 선호도는 글로벌 선호도와 같다</a:t>
                </a:r>
                <a:endParaRPr lang="en-US" altLang="ko-KR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000" b="1" dirty="0"/>
                  <a:t>대립 가설 </a:t>
                </a:r>
                <a:r>
                  <a:rPr lang="en-US" altLang="ko-KR" sz="1000" b="1" dirty="0"/>
                  <a:t>: </a:t>
                </a:r>
                <a:r>
                  <a:rPr lang="ko-KR" altLang="en-US" sz="1000" b="1" dirty="0"/>
                  <a:t>북미지역의 게임 장르 선호도는 글로벌 선호도와 다르다</a:t>
                </a:r>
                <a:endParaRPr lang="en-US" altLang="ko-KR" sz="1000" b="1" dirty="0"/>
              </a:p>
              <a:p>
                <a:r>
                  <a:rPr lang="en-US" altLang="ko-KR" sz="1000" b="1" dirty="0"/>
                  <a:t>                   </a:t>
                </a:r>
                <a:endParaRPr lang="en-US" altLang="ko-KR" sz="900" b="1" u="sng" dirty="0"/>
              </a:p>
              <a:p>
                <a:r>
                  <a:rPr lang="ko-KR" altLang="en-US" sz="1050" b="1" u="sng" dirty="0"/>
                  <a:t>검정 결과</a:t>
                </a:r>
                <a:endParaRPr lang="en-US" altLang="ko-KR" sz="1000" b="1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b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b="1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000" b="1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000" b="1" dirty="0"/>
                  <a:t>통계량 </a:t>
                </a:r>
                <a:r>
                  <a:rPr lang="en-US" altLang="ko-KR" sz="1000" b="1" dirty="0"/>
                  <a:t>= </a:t>
                </a:r>
                <a:r>
                  <a:rPr lang="en-US" altLang="ko-KR" sz="1100" b="1" dirty="0">
                    <a:solidFill>
                      <a:srgbClr val="00B0F0"/>
                    </a:solidFill>
                  </a:rPr>
                  <a:t>39.589</a:t>
                </a:r>
              </a:p>
              <a:p>
                <a:r>
                  <a:rPr lang="en-US" altLang="ko-KR" sz="1000" b="1" dirty="0"/>
                  <a:t>P-value = 0.00 &lt; 0.05 </a:t>
                </a:r>
                <a:r>
                  <a:rPr lang="ko-KR" altLang="en-US" sz="1000" b="1" dirty="0"/>
                  <a:t>이므로 유의수준 </a:t>
                </a:r>
                <a:r>
                  <a:rPr lang="en-US" altLang="ko-KR" sz="1000" b="1" dirty="0"/>
                  <a:t>5%</a:t>
                </a:r>
                <a:r>
                  <a:rPr lang="ko-KR" altLang="en-US" sz="1000" b="1" dirty="0"/>
                  <a:t>에서 </a:t>
                </a:r>
                <a:r>
                  <a:rPr lang="ko-KR" altLang="en-US" sz="1000" b="1" dirty="0" err="1"/>
                  <a:t>귀무가설</a:t>
                </a:r>
                <a:r>
                  <a:rPr lang="ko-KR" altLang="en-US" sz="1000" b="1" dirty="0"/>
                  <a:t> 기각</a:t>
                </a:r>
                <a:r>
                  <a:rPr lang="en-US" altLang="ko-KR" sz="1000" b="1" dirty="0"/>
                  <a:t>. 	</a:t>
                </a:r>
              </a:p>
              <a:p>
                <a:r>
                  <a:rPr lang="ko-KR" altLang="en-US" sz="1000" b="1" dirty="0"/>
                  <a:t>즉</a:t>
                </a:r>
                <a:r>
                  <a:rPr lang="en-US" altLang="ko-KR" sz="1000" b="1" dirty="0"/>
                  <a:t>,</a:t>
                </a:r>
                <a:r>
                  <a:rPr lang="ko-KR" altLang="en-US" sz="1000" b="1" dirty="0"/>
                  <a:t> 북미지역의 게임 장르 선호도는 글로벌 선호도와 다르다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678CEB-CB2F-45C1-9F47-AABC78C28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2" y="1236479"/>
                <a:ext cx="4674123" cy="1854354"/>
              </a:xfrm>
              <a:prstGeom prst="rect">
                <a:avLst/>
              </a:prstGeom>
              <a:blipFill>
                <a:blip r:embed="rId2"/>
                <a:stretch>
                  <a:fillRect t="-329" b="-6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1594A9-7020-4AD2-8E64-1369FD8FA41A}"/>
                  </a:ext>
                </a:extLst>
              </p:cNvPr>
              <p:cNvSpPr txBox="1"/>
              <p:nvPr/>
            </p:nvSpPr>
            <p:spPr>
              <a:xfrm>
                <a:off x="1011811" y="3415641"/>
                <a:ext cx="4710259" cy="18543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u="sng" dirty="0"/>
                  <a:t>유럽 </a:t>
                </a:r>
                <a:r>
                  <a:rPr lang="en-US" altLang="ko-KR" sz="1200" b="1" u="sng" dirty="0"/>
                  <a:t>&amp; </a:t>
                </a:r>
                <a:r>
                  <a:rPr lang="en-US" altLang="ko-KR" sz="1200" b="1" u="sng" dirty="0" err="1"/>
                  <a:t>Total_Sales</a:t>
                </a:r>
                <a:endParaRPr lang="en-US" altLang="ko-KR" sz="1200" b="1" u="sng" dirty="0"/>
              </a:p>
              <a:p>
                <a:endParaRPr lang="en-US" altLang="ko-KR" sz="1050" b="1" u="sng" dirty="0"/>
              </a:p>
              <a:p>
                <a:r>
                  <a:rPr lang="ko-KR" altLang="en-US" sz="1050" b="1" u="sng" dirty="0"/>
                  <a:t>가설 설정</a:t>
                </a:r>
                <a:endParaRPr lang="en-US" altLang="ko-KR" sz="1050" b="1" u="sn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000" b="1" dirty="0" err="1"/>
                  <a:t>귀무</a:t>
                </a:r>
                <a:r>
                  <a:rPr lang="ko-KR" altLang="en-US" sz="1000" b="1" dirty="0"/>
                  <a:t> 가설 </a:t>
                </a:r>
                <a:r>
                  <a:rPr lang="en-US" altLang="ko-KR" sz="1000" b="1" dirty="0"/>
                  <a:t>: </a:t>
                </a:r>
                <a:r>
                  <a:rPr lang="ko-KR" altLang="en-US" sz="1000" b="1" dirty="0"/>
                  <a:t>유럽의 게임 장르 선호도는 글로벌 선호도와 같다</a:t>
                </a:r>
                <a:endParaRPr lang="en-US" altLang="ko-KR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000" b="1" dirty="0"/>
                  <a:t>대립 가설 </a:t>
                </a:r>
                <a:r>
                  <a:rPr lang="en-US" altLang="ko-KR" sz="1000" b="1" dirty="0"/>
                  <a:t>: </a:t>
                </a:r>
                <a:r>
                  <a:rPr lang="ko-KR" altLang="en-US" sz="1000" b="1" dirty="0"/>
                  <a:t>유럽의 게임 장르 선호도는 글로벌 선호도와 다르다</a:t>
                </a:r>
                <a:endParaRPr lang="en-US" altLang="ko-KR" sz="1000" b="1" dirty="0"/>
              </a:p>
              <a:p>
                <a:r>
                  <a:rPr lang="en-US" altLang="ko-KR" sz="1000" b="1" dirty="0"/>
                  <a:t>                   </a:t>
                </a:r>
                <a:endParaRPr lang="en-US" altLang="ko-KR" sz="900" b="1" u="sng" dirty="0"/>
              </a:p>
              <a:p>
                <a:r>
                  <a:rPr lang="ko-KR" altLang="en-US" sz="1050" b="1" u="sng" dirty="0"/>
                  <a:t>검정 결과</a:t>
                </a:r>
                <a:endParaRPr lang="en-US" altLang="ko-KR" sz="1000" b="1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b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b="1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000" b="1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000" b="1" dirty="0"/>
                  <a:t>통계량 </a:t>
                </a:r>
                <a:r>
                  <a:rPr lang="en-US" altLang="ko-KR" sz="1000" b="1" dirty="0"/>
                  <a:t>= </a:t>
                </a:r>
                <a:r>
                  <a:rPr lang="en-US" altLang="ko-KR" sz="1100" b="1" dirty="0">
                    <a:solidFill>
                      <a:srgbClr val="00B0F0"/>
                    </a:solidFill>
                  </a:rPr>
                  <a:t>34.088</a:t>
                </a:r>
              </a:p>
              <a:p>
                <a:r>
                  <a:rPr lang="en-US" altLang="ko-KR" sz="1000" b="1" dirty="0"/>
                  <a:t>P-value = 0.0003&lt; 0.05 </a:t>
                </a:r>
                <a:r>
                  <a:rPr lang="ko-KR" altLang="en-US" sz="1000" b="1" dirty="0"/>
                  <a:t>이므로 유의수준 </a:t>
                </a:r>
                <a:r>
                  <a:rPr lang="en-US" altLang="ko-KR" sz="1000" b="1" dirty="0"/>
                  <a:t>5%</a:t>
                </a:r>
                <a:r>
                  <a:rPr lang="ko-KR" altLang="en-US" sz="1000" b="1" dirty="0"/>
                  <a:t>에서 </a:t>
                </a:r>
                <a:r>
                  <a:rPr lang="ko-KR" altLang="en-US" sz="1000" b="1" dirty="0" err="1"/>
                  <a:t>귀무가설</a:t>
                </a:r>
                <a:r>
                  <a:rPr lang="ko-KR" altLang="en-US" sz="1000" b="1" dirty="0"/>
                  <a:t> 기각</a:t>
                </a:r>
                <a:r>
                  <a:rPr lang="en-US" altLang="ko-KR" sz="1000" b="1" dirty="0"/>
                  <a:t>. 	</a:t>
                </a:r>
              </a:p>
              <a:p>
                <a:r>
                  <a:rPr lang="ko-KR" altLang="en-US" sz="1000" b="1" dirty="0"/>
                  <a:t>즉</a:t>
                </a:r>
                <a:r>
                  <a:rPr lang="en-US" altLang="ko-KR" sz="1000" b="1" dirty="0"/>
                  <a:t>,</a:t>
                </a:r>
                <a:r>
                  <a:rPr lang="ko-KR" altLang="en-US" sz="1000" b="1" dirty="0"/>
                  <a:t> 유럽의 게임 장르 선호도는 글로벌 선호도와 다르다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1594A9-7020-4AD2-8E64-1369FD8FA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11" y="3415641"/>
                <a:ext cx="4710259" cy="1854354"/>
              </a:xfrm>
              <a:prstGeom prst="rect">
                <a:avLst/>
              </a:prstGeom>
              <a:blipFill>
                <a:blip r:embed="rId3"/>
                <a:stretch>
                  <a:fillRect l="-129" b="-6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516C24-C260-405C-A2A2-970E9729A5C2}"/>
                  </a:ext>
                </a:extLst>
              </p:cNvPr>
              <p:cNvSpPr txBox="1"/>
              <p:nvPr/>
            </p:nvSpPr>
            <p:spPr>
              <a:xfrm>
                <a:off x="6187127" y="1238050"/>
                <a:ext cx="4455735" cy="18543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u="sng" dirty="0"/>
                  <a:t>일본 </a:t>
                </a:r>
                <a:r>
                  <a:rPr lang="en-US" altLang="ko-KR" sz="1200" b="1" u="sng" dirty="0"/>
                  <a:t>&amp; </a:t>
                </a:r>
                <a:r>
                  <a:rPr lang="en-US" altLang="ko-KR" sz="1200" b="1" u="sng" dirty="0" err="1"/>
                  <a:t>Total_Sales</a:t>
                </a:r>
                <a:endParaRPr lang="en-US" altLang="ko-KR" sz="1200" b="1" u="sng" dirty="0"/>
              </a:p>
              <a:p>
                <a:endParaRPr lang="en-US" altLang="ko-KR" sz="1050" b="1" u="sng" dirty="0"/>
              </a:p>
              <a:p>
                <a:r>
                  <a:rPr lang="ko-KR" altLang="en-US" sz="1050" b="1" u="sng" dirty="0"/>
                  <a:t>가설 설정</a:t>
                </a:r>
                <a:endParaRPr lang="en-US" altLang="ko-KR" sz="1050" b="1" u="sn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000" b="1" dirty="0" err="1"/>
                  <a:t>귀무</a:t>
                </a:r>
                <a:r>
                  <a:rPr lang="ko-KR" altLang="en-US" sz="1000" b="1" dirty="0"/>
                  <a:t> 가설 </a:t>
                </a:r>
                <a:r>
                  <a:rPr lang="en-US" altLang="ko-KR" sz="1000" b="1" dirty="0"/>
                  <a:t>: </a:t>
                </a:r>
                <a:r>
                  <a:rPr lang="ko-KR" altLang="en-US" sz="1000" b="1" dirty="0"/>
                  <a:t>일본의 게임 장르 선호도는 글로벌 선호도와 같다</a:t>
                </a:r>
                <a:endParaRPr lang="en-US" altLang="ko-KR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000" b="1" dirty="0"/>
                  <a:t>대립 가설 </a:t>
                </a:r>
                <a:r>
                  <a:rPr lang="en-US" altLang="ko-KR" sz="1000" b="1" dirty="0"/>
                  <a:t>: </a:t>
                </a:r>
                <a:r>
                  <a:rPr lang="ko-KR" altLang="en-US" sz="1000" b="1" dirty="0"/>
                  <a:t>일본의 게임 장르 선호도는 글로벌 선호도와 다르다</a:t>
                </a:r>
                <a:endParaRPr lang="en-US" altLang="ko-KR" sz="1000" b="1" dirty="0"/>
              </a:p>
              <a:p>
                <a:r>
                  <a:rPr lang="en-US" altLang="ko-KR" sz="1000" b="1" dirty="0"/>
                  <a:t>                   </a:t>
                </a:r>
                <a:endParaRPr lang="en-US" altLang="ko-KR" sz="900" b="1" u="sng" dirty="0"/>
              </a:p>
              <a:p>
                <a:r>
                  <a:rPr lang="ko-KR" altLang="en-US" sz="1050" b="1" u="sng" dirty="0"/>
                  <a:t>검정 결과</a:t>
                </a:r>
                <a:endParaRPr lang="en-US" altLang="ko-KR" sz="1000" b="1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b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b="1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000" b="1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000" b="1" dirty="0"/>
                  <a:t>통계량 </a:t>
                </a:r>
                <a:r>
                  <a:rPr lang="en-US" altLang="ko-KR" sz="1000" b="1" dirty="0"/>
                  <a:t>= </a:t>
                </a:r>
                <a:r>
                  <a:rPr lang="en-US" altLang="ko-KR" sz="1100" b="1" dirty="0">
                    <a:solidFill>
                      <a:srgbClr val="FF0000"/>
                    </a:solidFill>
                  </a:rPr>
                  <a:t>439.275</a:t>
                </a:r>
              </a:p>
              <a:p>
                <a:r>
                  <a:rPr lang="en-US" altLang="ko-KR" sz="1000" b="1" dirty="0"/>
                  <a:t>P-value = 0.00 &lt; 0.05 </a:t>
                </a:r>
                <a:r>
                  <a:rPr lang="ko-KR" altLang="en-US" sz="1000" b="1" dirty="0"/>
                  <a:t>이므로 유의수준 </a:t>
                </a:r>
                <a:r>
                  <a:rPr lang="en-US" altLang="ko-KR" sz="1000" b="1" dirty="0"/>
                  <a:t>5%</a:t>
                </a:r>
                <a:r>
                  <a:rPr lang="ko-KR" altLang="en-US" sz="1000" b="1" dirty="0"/>
                  <a:t>에서 </a:t>
                </a:r>
                <a:r>
                  <a:rPr lang="ko-KR" altLang="en-US" sz="1000" b="1" dirty="0" err="1"/>
                  <a:t>귀무가설</a:t>
                </a:r>
                <a:r>
                  <a:rPr lang="ko-KR" altLang="en-US" sz="1000" b="1" dirty="0"/>
                  <a:t> 기각</a:t>
                </a:r>
                <a:r>
                  <a:rPr lang="en-US" altLang="ko-KR" sz="1000" b="1" dirty="0"/>
                  <a:t>. 	</a:t>
                </a:r>
              </a:p>
              <a:p>
                <a:r>
                  <a:rPr lang="ko-KR" altLang="en-US" sz="1000" b="1" dirty="0"/>
                  <a:t>즉</a:t>
                </a:r>
                <a:r>
                  <a:rPr lang="en-US" altLang="ko-KR" sz="1000" b="1" dirty="0"/>
                  <a:t>,</a:t>
                </a:r>
                <a:r>
                  <a:rPr lang="ko-KR" altLang="en-US" sz="1000" b="1" dirty="0"/>
                  <a:t> 일본의 게임 장르 선호도는 글로벌 장르 선호도와 다르다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516C24-C260-405C-A2A2-970E9729A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127" y="1238050"/>
                <a:ext cx="4455735" cy="1854354"/>
              </a:xfrm>
              <a:prstGeom prst="rect">
                <a:avLst/>
              </a:prstGeom>
              <a:blipFill>
                <a:blip r:embed="rId4"/>
                <a:stretch>
                  <a:fillRect l="-137" b="-9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A30F7C-759F-4C1C-9249-B96BC37162EF}"/>
                  </a:ext>
                </a:extLst>
              </p:cNvPr>
              <p:cNvSpPr txBox="1"/>
              <p:nvPr/>
            </p:nvSpPr>
            <p:spPr>
              <a:xfrm>
                <a:off x="6198124" y="3436067"/>
                <a:ext cx="4463591" cy="18543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u="sng" dirty="0"/>
                  <a:t>나머지 </a:t>
                </a:r>
                <a:r>
                  <a:rPr lang="en-US" altLang="ko-KR" sz="1200" b="1" u="sng" dirty="0"/>
                  <a:t>&amp; </a:t>
                </a:r>
                <a:r>
                  <a:rPr lang="en-US" altLang="ko-KR" sz="1200" b="1" u="sng" dirty="0" err="1"/>
                  <a:t>Total_Sales</a:t>
                </a:r>
                <a:endParaRPr lang="en-US" altLang="ko-KR" sz="1200" b="1" u="sng" dirty="0"/>
              </a:p>
              <a:p>
                <a:endParaRPr lang="en-US" altLang="ko-KR" sz="1050" b="1" u="sng" dirty="0"/>
              </a:p>
              <a:p>
                <a:r>
                  <a:rPr lang="ko-KR" altLang="en-US" sz="1050" b="1" u="sng" dirty="0"/>
                  <a:t>가설 설정</a:t>
                </a:r>
                <a:endParaRPr lang="en-US" altLang="ko-KR" sz="1050" b="1" u="sn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000" b="1" dirty="0" err="1"/>
                  <a:t>귀무</a:t>
                </a:r>
                <a:r>
                  <a:rPr lang="ko-KR" altLang="en-US" sz="1000" b="1" dirty="0"/>
                  <a:t> 가설 </a:t>
                </a:r>
                <a:r>
                  <a:rPr lang="en-US" altLang="ko-KR" sz="1000" b="1" dirty="0"/>
                  <a:t>: </a:t>
                </a:r>
                <a:r>
                  <a:rPr lang="ko-KR" altLang="en-US" sz="1000" b="1" dirty="0"/>
                  <a:t>일본의 게임 장르 선호도는 글로벌 선호도와 같다</a:t>
                </a:r>
                <a:endParaRPr lang="en-US" altLang="ko-KR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000" b="1" dirty="0"/>
                  <a:t>대립 가설 </a:t>
                </a:r>
                <a:r>
                  <a:rPr lang="en-US" altLang="ko-KR" sz="1000" b="1" dirty="0"/>
                  <a:t>: </a:t>
                </a:r>
                <a:r>
                  <a:rPr lang="ko-KR" altLang="en-US" sz="1000" b="1" dirty="0"/>
                  <a:t>일본의 게임 장르 선호도는 글로벌 선호도와 다르다</a:t>
                </a:r>
                <a:endParaRPr lang="en-US" altLang="ko-KR" sz="1000" b="1" dirty="0"/>
              </a:p>
              <a:p>
                <a:r>
                  <a:rPr lang="en-US" altLang="ko-KR" sz="1000" b="1" dirty="0"/>
                  <a:t>                   </a:t>
                </a:r>
                <a:endParaRPr lang="en-US" altLang="ko-KR" sz="900" b="1" u="sng" dirty="0"/>
              </a:p>
              <a:p>
                <a:r>
                  <a:rPr lang="ko-KR" altLang="en-US" sz="1050" b="1" u="sng" dirty="0"/>
                  <a:t>검정 결과</a:t>
                </a:r>
                <a:endParaRPr lang="en-US" altLang="ko-KR" sz="1000" b="1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b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b="1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000" b="1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000" b="1" dirty="0"/>
                  <a:t>통계량 </a:t>
                </a:r>
                <a:r>
                  <a:rPr lang="en-US" altLang="ko-KR" sz="1000" b="1" dirty="0"/>
                  <a:t>= </a:t>
                </a:r>
                <a:r>
                  <a:rPr lang="en-US" altLang="ko-KR" sz="1100" b="1" dirty="0">
                    <a:solidFill>
                      <a:srgbClr val="00B0F0"/>
                    </a:solidFill>
                  </a:rPr>
                  <a:t>29.898</a:t>
                </a:r>
              </a:p>
              <a:p>
                <a:r>
                  <a:rPr lang="en-US" altLang="ko-KR" sz="1000" b="1" dirty="0"/>
                  <a:t>P-value = 0.0016 &lt; 0.05 </a:t>
                </a:r>
                <a:r>
                  <a:rPr lang="ko-KR" altLang="en-US" sz="1000" b="1" dirty="0"/>
                  <a:t>이므로 유의수준 </a:t>
                </a:r>
                <a:r>
                  <a:rPr lang="en-US" altLang="ko-KR" sz="1000" b="1" dirty="0"/>
                  <a:t>5%</a:t>
                </a:r>
                <a:r>
                  <a:rPr lang="ko-KR" altLang="en-US" sz="1000" b="1" dirty="0"/>
                  <a:t>에서 </a:t>
                </a:r>
                <a:r>
                  <a:rPr lang="ko-KR" altLang="en-US" sz="1000" b="1" dirty="0" err="1"/>
                  <a:t>귀무가설</a:t>
                </a:r>
                <a:r>
                  <a:rPr lang="ko-KR" altLang="en-US" sz="1000" b="1" dirty="0"/>
                  <a:t> 기각</a:t>
                </a:r>
                <a:r>
                  <a:rPr lang="en-US" altLang="ko-KR" sz="1000" b="1" dirty="0"/>
                  <a:t>. 	</a:t>
                </a:r>
              </a:p>
              <a:p>
                <a:r>
                  <a:rPr lang="ko-KR" altLang="en-US" sz="1000" b="1" dirty="0"/>
                  <a:t>즉</a:t>
                </a:r>
                <a:r>
                  <a:rPr lang="en-US" altLang="ko-KR" sz="1000" b="1" dirty="0"/>
                  <a:t>,</a:t>
                </a:r>
                <a:r>
                  <a:rPr lang="ko-KR" altLang="en-US" sz="1000" b="1" dirty="0"/>
                  <a:t> 일본의 게임 장르 선호도는 글로벌 장르 선호도와 다르다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A30F7C-759F-4C1C-9249-B96BC3716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124" y="3436067"/>
                <a:ext cx="4463591" cy="1854354"/>
              </a:xfrm>
              <a:prstGeom prst="rect">
                <a:avLst/>
              </a:prstGeom>
              <a:blipFill>
                <a:blip r:embed="rId5"/>
                <a:stretch>
                  <a:fillRect l="-137" t="-329" b="-6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FF7F745-E9FB-47CF-8FEE-B0B9022966DE}"/>
              </a:ext>
            </a:extLst>
          </p:cNvPr>
          <p:cNvCxnSpPr/>
          <p:nvPr/>
        </p:nvCxnSpPr>
        <p:spPr>
          <a:xfrm>
            <a:off x="1065229" y="6061435"/>
            <a:ext cx="603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0611E9-3FE1-4CC5-9552-1C9BFA7D2131}"/>
              </a:ext>
            </a:extLst>
          </p:cNvPr>
          <p:cNvSpPr txBox="1"/>
          <p:nvPr/>
        </p:nvSpPr>
        <p:spPr>
          <a:xfrm>
            <a:off x="1923067" y="5740923"/>
            <a:ext cx="922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모두 글로벌 선호도와 다르게 나왔지만 </a:t>
            </a:r>
            <a:r>
              <a:rPr lang="ko-KR" altLang="en-US" b="1" dirty="0" err="1"/>
              <a:t>카이제곱</a:t>
            </a:r>
            <a:r>
              <a:rPr lang="ko-KR" altLang="en-US" b="1" dirty="0"/>
              <a:t> 통계량이 유독 일본만 크게 나온 것을 확인할 수 있다</a:t>
            </a:r>
            <a:r>
              <a:rPr lang="en-US" altLang="ko-KR" b="1" dirty="0"/>
              <a:t>. </a:t>
            </a:r>
            <a:r>
              <a:rPr lang="ko-KR" altLang="en-US" b="1" dirty="0"/>
              <a:t>즉</a:t>
            </a:r>
            <a:r>
              <a:rPr lang="en-US" altLang="ko-KR" b="1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글로벌 선호도에서 일본의 게임 장르 선호도의 차이가 더 크다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21E6A8-E7BD-4D96-B78E-1842B0BC1B20}"/>
              </a:ext>
            </a:extLst>
          </p:cNvPr>
          <p:cNvSpPr txBox="1"/>
          <p:nvPr/>
        </p:nvSpPr>
        <p:spPr>
          <a:xfrm>
            <a:off x="122549" y="810705"/>
            <a:ext cx="3308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 dirty="0"/>
              <a:t>글로벌 선호도와 비교</a:t>
            </a: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21561BA0-FEA5-4C9F-95A7-36936820F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" y="132080"/>
            <a:ext cx="12029439" cy="609600"/>
          </a:xfrm>
          <a:solidFill>
            <a:schemeClr val="bg2">
              <a:lumMod val="90000"/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ko-KR" altLang="en-US" sz="2000" b="1" dirty="0"/>
              <a:t> </a:t>
            </a:r>
            <a:r>
              <a:rPr lang="ko-KR" altLang="en-US" sz="2400" b="1" dirty="0"/>
              <a:t>지역에 따라서 선호하는 게임 장르가 </a:t>
            </a:r>
            <a:r>
              <a:rPr lang="ko-KR" altLang="en-US" sz="2400" b="1" dirty="0" err="1"/>
              <a:t>다른가</a:t>
            </a:r>
            <a:r>
              <a:rPr lang="en-US" altLang="ko-KR" sz="2400" b="1" dirty="0"/>
              <a:t> </a:t>
            </a:r>
            <a:r>
              <a:rPr lang="en-US" altLang="ko-KR" sz="2000" b="1" dirty="0"/>
              <a:t>- </a:t>
            </a:r>
            <a:r>
              <a:rPr lang="ko-KR" altLang="en-US" sz="2000" b="1" dirty="0"/>
              <a:t>가설 검정</a:t>
            </a:r>
          </a:p>
        </p:txBody>
      </p:sp>
    </p:spTree>
    <p:extLst>
      <p:ext uri="{BB962C8B-B14F-4D97-AF65-F5344CB8AC3E}">
        <p14:creationId xmlns:p14="http://schemas.microsoft.com/office/powerpoint/2010/main" val="4291421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64A0DAC-8119-426A-B28F-D245F6119ADF}"/>
              </a:ext>
            </a:extLst>
          </p:cNvPr>
          <p:cNvSpPr txBox="1">
            <a:spLocks/>
          </p:cNvSpPr>
          <p:nvPr/>
        </p:nvSpPr>
        <p:spPr>
          <a:xfrm>
            <a:off x="162560" y="132080"/>
            <a:ext cx="12029439" cy="6096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/>
              <a:t>연도별 게임 트렌드 분석 </a:t>
            </a:r>
            <a:r>
              <a:rPr lang="en-US" altLang="ko-KR" sz="2400" b="1" dirty="0"/>
              <a:t>– </a:t>
            </a:r>
            <a:r>
              <a:rPr lang="ko-KR" altLang="en-US" sz="2000" b="1" dirty="0"/>
              <a:t>판매 양상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C2E57-34D9-4636-BAF7-5514AA964F63}"/>
              </a:ext>
            </a:extLst>
          </p:cNvPr>
          <p:cNvSpPr txBox="1"/>
          <p:nvPr/>
        </p:nvSpPr>
        <p:spPr>
          <a:xfrm>
            <a:off x="1689777" y="1001748"/>
            <a:ext cx="355278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ko-KR" altLang="en-US" b="1" i="0" u="sng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게임 출시가 가장 많았던 연도는</a:t>
            </a:r>
            <a:r>
              <a:rPr lang="en-US" altLang="ko-KR" b="1" i="0" u="sng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D9AA61-41DC-431F-8848-53502538FA97}"/>
              </a:ext>
            </a:extLst>
          </p:cNvPr>
          <p:cNvSpPr txBox="1"/>
          <p:nvPr/>
        </p:nvSpPr>
        <p:spPr>
          <a:xfrm>
            <a:off x="7582853" y="1031733"/>
            <a:ext cx="328625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ko-KR" altLang="en-US" b="1" i="0" u="sng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판매량이 가장 많았던 연도는</a:t>
            </a:r>
            <a:r>
              <a:rPr lang="en-US" altLang="ko-KR" b="1" u="sng" dirty="0">
                <a:solidFill>
                  <a:srgbClr val="212121"/>
                </a:solidFill>
                <a:latin typeface="Roboto" panose="02000000000000000000" pitchFamily="2" charset="0"/>
              </a:rPr>
              <a:t>?</a:t>
            </a:r>
            <a:endParaRPr lang="ko-KR" altLang="en-US" b="1" i="0" u="sng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C2A4B-8605-4C8A-80E8-4E32DEC00989}"/>
              </a:ext>
            </a:extLst>
          </p:cNvPr>
          <p:cNvSpPr txBox="1"/>
          <p:nvPr/>
        </p:nvSpPr>
        <p:spPr>
          <a:xfrm>
            <a:off x="1252214" y="6081005"/>
            <a:ext cx="4016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2008,9</a:t>
            </a:r>
            <a:r>
              <a:rPr lang="ko-KR" altLang="en-US" sz="1600" dirty="0"/>
              <a:t>년에 게임 출시가 가장 많았다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C0C61C3-C4FE-4D81-93A3-7D8718403505}"/>
              </a:ext>
            </a:extLst>
          </p:cNvPr>
          <p:cNvCxnSpPr>
            <a:cxnSpLocks/>
          </p:cNvCxnSpPr>
          <p:nvPr/>
        </p:nvCxnSpPr>
        <p:spPr>
          <a:xfrm>
            <a:off x="3407973" y="5791586"/>
            <a:ext cx="0" cy="243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4991EE7-B562-4417-B75A-23416786618A}"/>
              </a:ext>
            </a:extLst>
          </p:cNvPr>
          <p:cNvSpPr txBox="1"/>
          <p:nvPr/>
        </p:nvSpPr>
        <p:spPr>
          <a:xfrm>
            <a:off x="6855643" y="6008625"/>
            <a:ext cx="4528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2008,9</a:t>
            </a:r>
            <a:r>
              <a:rPr lang="ko-KR" altLang="en-US" sz="1600" dirty="0"/>
              <a:t>년에 각각 약 </a:t>
            </a:r>
            <a:r>
              <a:rPr lang="en-US" altLang="ko-KR" sz="1600" dirty="0"/>
              <a:t>14</a:t>
            </a:r>
            <a:r>
              <a:rPr lang="ko-KR" altLang="en-US" sz="1600" dirty="0"/>
              <a:t>억 개의 게임이 판매되었다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0DFB748B-46B9-4BD1-A37A-61DCDE543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03" y="1803735"/>
            <a:ext cx="5826486" cy="392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F708887-044C-493F-9A9F-AF7AB7F21724}"/>
              </a:ext>
            </a:extLst>
          </p:cNvPr>
          <p:cNvSpPr txBox="1"/>
          <p:nvPr/>
        </p:nvSpPr>
        <p:spPr>
          <a:xfrm>
            <a:off x="3103880" y="1905000"/>
            <a:ext cx="2951480" cy="309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연도별 출시 게임 수 막대그래프 </a:t>
            </a: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30E91F5F-26EB-45C1-AAF6-3A2261AD3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933" y="1796958"/>
            <a:ext cx="5801180" cy="390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F6F04D9-3F1C-4A11-9AC3-F02FB9886939}"/>
              </a:ext>
            </a:extLst>
          </p:cNvPr>
          <p:cNvSpPr txBox="1"/>
          <p:nvPr/>
        </p:nvSpPr>
        <p:spPr>
          <a:xfrm>
            <a:off x="9562812" y="1906571"/>
            <a:ext cx="227725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연도별 판매량 막대그래프 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6F29D34-694B-44E4-A8BC-8B5F19DC42A8}"/>
              </a:ext>
            </a:extLst>
          </p:cNvPr>
          <p:cNvCxnSpPr>
            <a:cxnSpLocks/>
          </p:cNvCxnSpPr>
          <p:nvPr/>
        </p:nvCxnSpPr>
        <p:spPr>
          <a:xfrm>
            <a:off x="9191553" y="5707766"/>
            <a:ext cx="0" cy="243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95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A64A0DAC-8119-426A-B28F-D245F6119ADF}"/>
              </a:ext>
            </a:extLst>
          </p:cNvPr>
          <p:cNvSpPr txBox="1">
            <a:spLocks/>
          </p:cNvSpPr>
          <p:nvPr/>
        </p:nvSpPr>
        <p:spPr>
          <a:xfrm>
            <a:off x="162560" y="132080"/>
            <a:ext cx="12029439" cy="6096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/>
              <a:t>연도별 게임 트렌드 분석 </a:t>
            </a:r>
            <a:r>
              <a:rPr lang="en-US" altLang="ko-KR" sz="2400" b="1" dirty="0"/>
              <a:t>- </a:t>
            </a:r>
            <a:r>
              <a:rPr lang="ko-KR" altLang="en-US" sz="2000" b="1" dirty="0"/>
              <a:t>인기 장르</a:t>
            </a:r>
            <a:endParaRPr lang="ko-KR" alt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04FC24-82E3-46C7-A2E0-9AAD36679A1C}"/>
              </a:ext>
            </a:extLst>
          </p:cNvPr>
          <p:cNvSpPr txBox="1"/>
          <p:nvPr/>
        </p:nvSpPr>
        <p:spPr>
          <a:xfrm>
            <a:off x="6164423" y="1831521"/>
            <a:ext cx="2430780" cy="42934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700" dirty="0"/>
              <a:t>1980 </a:t>
            </a:r>
            <a:r>
              <a:rPr lang="ko-KR" altLang="en-US" sz="700" dirty="0"/>
              <a:t>년도에 가장 인기 있는 장르</a:t>
            </a:r>
            <a:r>
              <a:rPr lang="en-US" altLang="ko-KR" sz="700" dirty="0"/>
              <a:t>:  Shooter</a:t>
            </a:r>
          </a:p>
          <a:p>
            <a:r>
              <a:rPr lang="en-US" altLang="ko-KR" sz="700" dirty="0"/>
              <a:t>1981 </a:t>
            </a:r>
            <a:r>
              <a:rPr lang="ko-KR" altLang="en-US" sz="700" dirty="0"/>
              <a:t>년도에 가장 인기 있는 장르</a:t>
            </a:r>
            <a:r>
              <a:rPr lang="en-US" altLang="ko-KR" sz="700" dirty="0"/>
              <a:t>:  Action</a:t>
            </a:r>
          </a:p>
          <a:p>
            <a:r>
              <a:rPr lang="en-US" altLang="ko-KR" sz="700" dirty="0"/>
              <a:t>1982 </a:t>
            </a:r>
            <a:r>
              <a:rPr lang="ko-KR" altLang="en-US" sz="700" dirty="0"/>
              <a:t>년도에 가장 인기 있는 장르</a:t>
            </a:r>
            <a:r>
              <a:rPr lang="en-US" altLang="ko-KR" sz="700" dirty="0"/>
              <a:t>:  Puzzle</a:t>
            </a:r>
          </a:p>
          <a:p>
            <a:r>
              <a:rPr lang="en-US" altLang="ko-KR" sz="700" dirty="0"/>
              <a:t>1983 </a:t>
            </a:r>
            <a:r>
              <a:rPr lang="ko-KR" altLang="en-US" sz="700" dirty="0"/>
              <a:t>년도에 가장 인기 있는 장르</a:t>
            </a:r>
            <a:r>
              <a:rPr lang="en-US" altLang="ko-KR" sz="700" dirty="0"/>
              <a:t>:  Platform</a:t>
            </a:r>
          </a:p>
          <a:p>
            <a:r>
              <a:rPr lang="en-US" altLang="ko-KR" sz="700" dirty="0"/>
              <a:t>1984 </a:t>
            </a:r>
            <a:r>
              <a:rPr lang="ko-KR" altLang="en-US" sz="700" dirty="0"/>
              <a:t>년도에 가장 인기 있는 장르</a:t>
            </a:r>
            <a:r>
              <a:rPr lang="en-US" altLang="ko-KR" sz="700" dirty="0"/>
              <a:t>:  Shooter</a:t>
            </a:r>
          </a:p>
          <a:p>
            <a:r>
              <a:rPr lang="en-US" altLang="ko-KR" sz="700" dirty="0"/>
              <a:t>1985 </a:t>
            </a:r>
            <a:r>
              <a:rPr lang="ko-KR" altLang="en-US" sz="700" dirty="0"/>
              <a:t>년도에 가장 인기 있는 장르</a:t>
            </a:r>
            <a:r>
              <a:rPr lang="en-US" altLang="ko-KR" sz="700" dirty="0"/>
              <a:t>:  Platform</a:t>
            </a:r>
          </a:p>
          <a:p>
            <a:r>
              <a:rPr lang="en-US" altLang="ko-KR" sz="700" dirty="0"/>
              <a:t>1986 </a:t>
            </a:r>
            <a:r>
              <a:rPr lang="ko-KR" altLang="en-US" sz="700" dirty="0"/>
              <a:t>년도에 가장 인기 있는 장르</a:t>
            </a:r>
            <a:r>
              <a:rPr lang="en-US" altLang="ko-KR" sz="700" dirty="0"/>
              <a:t>:  Action</a:t>
            </a:r>
          </a:p>
          <a:p>
            <a:r>
              <a:rPr lang="en-US" altLang="ko-KR" sz="700" dirty="0"/>
              <a:t>1987 </a:t>
            </a:r>
            <a:r>
              <a:rPr lang="ko-KR" altLang="en-US" sz="700" dirty="0"/>
              <a:t>년도에 가장 인기 있는 장르</a:t>
            </a:r>
            <a:r>
              <a:rPr lang="en-US" altLang="ko-KR" sz="700" dirty="0"/>
              <a:t>:  Fighting</a:t>
            </a:r>
          </a:p>
          <a:p>
            <a:r>
              <a:rPr lang="en-US" altLang="ko-KR" sz="700" dirty="0"/>
              <a:t>1988 </a:t>
            </a:r>
            <a:r>
              <a:rPr lang="ko-KR" altLang="en-US" sz="700" dirty="0"/>
              <a:t>년도에 가장 인기 있는 장르</a:t>
            </a:r>
            <a:r>
              <a:rPr lang="en-US" altLang="ko-KR" sz="700" dirty="0"/>
              <a:t>:  Platform</a:t>
            </a:r>
          </a:p>
          <a:p>
            <a:r>
              <a:rPr lang="en-US" altLang="ko-KR" sz="700" dirty="0"/>
              <a:t>1989 </a:t>
            </a:r>
            <a:r>
              <a:rPr lang="ko-KR" altLang="en-US" sz="700" dirty="0"/>
              <a:t>년도에 가장 인기 있는 장르</a:t>
            </a:r>
            <a:r>
              <a:rPr lang="en-US" altLang="ko-KR" sz="700" dirty="0"/>
              <a:t>:  Puzzle</a:t>
            </a:r>
          </a:p>
          <a:p>
            <a:r>
              <a:rPr lang="en-US" altLang="ko-KR" sz="700" dirty="0"/>
              <a:t>1990 </a:t>
            </a:r>
            <a:r>
              <a:rPr lang="ko-KR" altLang="en-US" sz="700" dirty="0"/>
              <a:t>년도에 가장 인기 있는 장르</a:t>
            </a:r>
            <a:r>
              <a:rPr lang="en-US" altLang="ko-KR" sz="700" dirty="0"/>
              <a:t>:  Platform</a:t>
            </a:r>
          </a:p>
          <a:p>
            <a:r>
              <a:rPr lang="en-US" altLang="ko-KR" sz="700" dirty="0"/>
              <a:t>1991 </a:t>
            </a:r>
            <a:r>
              <a:rPr lang="ko-KR" altLang="en-US" sz="700" dirty="0"/>
              <a:t>년도에 가장 인기 있는 장르</a:t>
            </a:r>
            <a:r>
              <a:rPr lang="en-US" altLang="ko-KR" sz="700" dirty="0"/>
              <a:t>:  Platform</a:t>
            </a:r>
          </a:p>
          <a:p>
            <a:r>
              <a:rPr lang="en-US" altLang="ko-KR" sz="700" dirty="0"/>
              <a:t>1992 </a:t>
            </a:r>
            <a:r>
              <a:rPr lang="ko-KR" altLang="en-US" sz="700" dirty="0"/>
              <a:t>년도에 가장 인기 있는 장르</a:t>
            </a:r>
            <a:r>
              <a:rPr lang="en-US" altLang="ko-KR" sz="700" dirty="0"/>
              <a:t>:  Fighting</a:t>
            </a:r>
          </a:p>
          <a:p>
            <a:r>
              <a:rPr lang="en-US" altLang="ko-KR" sz="700" dirty="0"/>
              <a:t>1993 </a:t>
            </a:r>
            <a:r>
              <a:rPr lang="ko-KR" altLang="en-US" sz="700" dirty="0"/>
              <a:t>년도에 가장 인기 있는 장르</a:t>
            </a:r>
            <a:r>
              <a:rPr lang="en-US" altLang="ko-KR" sz="700" dirty="0"/>
              <a:t>:  Platform</a:t>
            </a:r>
          </a:p>
          <a:p>
            <a:r>
              <a:rPr lang="en-US" altLang="ko-KR" sz="700" dirty="0"/>
              <a:t>1994 </a:t>
            </a:r>
            <a:r>
              <a:rPr lang="ko-KR" altLang="en-US" sz="700" dirty="0"/>
              <a:t>년도에 가장 인기 있는 장르</a:t>
            </a:r>
            <a:r>
              <a:rPr lang="en-US" altLang="ko-KR" sz="700" dirty="0"/>
              <a:t>:  Platform</a:t>
            </a:r>
          </a:p>
          <a:p>
            <a:r>
              <a:rPr lang="en-US" altLang="ko-KR" sz="700" dirty="0"/>
              <a:t>1995 </a:t>
            </a:r>
            <a:r>
              <a:rPr lang="ko-KR" altLang="en-US" sz="700" dirty="0"/>
              <a:t>년도에 가장 인기 있는 장르</a:t>
            </a:r>
            <a:r>
              <a:rPr lang="en-US" altLang="ko-KR" sz="700" dirty="0"/>
              <a:t>:  Platform</a:t>
            </a:r>
          </a:p>
          <a:p>
            <a:r>
              <a:rPr lang="en-US" altLang="ko-KR" sz="700" dirty="0"/>
              <a:t>1996 </a:t>
            </a:r>
            <a:r>
              <a:rPr lang="ko-KR" altLang="en-US" sz="700" dirty="0"/>
              <a:t>년도에 가장 인기 있는 장르</a:t>
            </a:r>
            <a:r>
              <a:rPr lang="en-US" altLang="ko-KR" sz="700" dirty="0"/>
              <a:t>:  Role-Playing</a:t>
            </a:r>
          </a:p>
          <a:p>
            <a:r>
              <a:rPr lang="en-US" altLang="ko-KR" sz="700" dirty="0"/>
              <a:t>1997 </a:t>
            </a:r>
            <a:r>
              <a:rPr lang="ko-KR" altLang="en-US" sz="700" dirty="0"/>
              <a:t>년도에 가장 인기 있는 장르</a:t>
            </a:r>
            <a:r>
              <a:rPr lang="en-US" altLang="ko-KR" sz="700" dirty="0"/>
              <a:t>:  Racing</a:t>
            </a:r>
          </a:p>
          <a:p>
            <a:r>
              <a:rPr lang="en-US" altLang="ko-KR" sz="700" dirty="0"/>
              <a:t>1998 </a:t>
            </a:r>
            <a:r>
              <a:rPr lang="ko-KR" altLang="en-US" sz="700" dirty="0"/>
              <a:t>년도에 가장 인기 있는 장르</a:t>
            </a:r>
            <a:r>
              <a:rPr lang="en-US" altLang="ko-KR" sz="700" dirty="0"/>
              <a:t>:  Sports</a:t>
            </a:r>
          </a:p>
          <a:p>
            <a:r>
              <a:rPr lang="en-US" altLang="ko-KR" sz="700" dirty="0"/>
              <a:t>1999 </a:t>
            </a:r>
            <a:r>
              <a:rPr lang="ko-KR" altLang="en-US" sz="700" dirty="0"/>
              <a:t>년도에 가장 인기 있는 장르</a:t>
            </a:r>
            <a:r>
              <a:rPr lang="en-US" altLang="ko-KR" sz="700" dirty="0"/>
              <a:t>:  Role-Playing</a:t>
            </a:r>
          </a:p>
          <a:p>
            <a:r>
              <a:rPr lang="en-US" altLang="ko-KR" sz="700" dirty="0"/>
              <a:t>2000 </a:t>
            </a:r>
            <a:r>
              <a:rPr lang="ko-KR" altLang="en-US" sz="700" dirty="0"/>
              <a:t>년도에 가장 인기 있는 장르</a:t>
            </a:r>
            <a:r>
              <a:rPr lang="en-US" altLang="ko-KR" sz="700" dirty="0"/>
              <a:t>:  Sports</a:t>
            </a:r>
          </a:p>
          <a:p>
            <a:r>
              <a:rPr lang="en-US" altLang="ko-KR" sz="700" dirty="0"/>
              <a:t>2001 </a:t>
            </a:r>
            <a:r>
              <a:rPr lang="ko-KR" altLang="en-US" sz="700" dirty="0"/>
              <a:t>년도에 가장 인기 있는 장르</a:t>
            </a:r>
            <a:r>
              <a:rPr lang="en-US" altLang="ko-KR" sz="700" dirty="0"/>
              <a:t>:  Action</a:t>
            </a:r>
          </a:p>
          <a:p>
            <a:r>
              <a:rPr lang="en-US" altLang="ko-KR" sz="700" dirty="0"/>
              <a:t>2002 </a:t>
            </a:r>
            <a:r>
              <a:rPr lang="ko-KR" altLang="en-US" sz="700" dirty="0"/>
              <a:t>년도에 가장 인기 있는 장르</a:t>
            </a:r>
            <a:r>
              <a:rPr lang="en-US" altLang="ko-KR" sz="700" dirty="0"/>
              <a:t>:  Action</a:t>
            </a:r>
          </a:p>
          <a:p>
            <a:r>
              <a:rPr lang="en-US" altLang="ko-KR" sz="700" dirty="0"/>
              <a:t>2003 </a:t>
            </a:r>
            <a:r>
              <a:rPr lang="ko-KR" altLang="en-US" sz="700" dirty="0"/>
              <a:t>년도에 가장 인기 있는 장르</a:t>
            </a:r>
            <a:r>
              <a:rPr lang="en-US" altLang="ko-KR" sz="700" dirty="0"/>
              <a:t>:  Action</a:t>
            </a:r>
          </a:p>
          <a:p>
            <a:r>
              <a:rPr lang="en-US" altLang="ko-KR" sz="700" dirty="0"/>
              <a:t>2004 </a:t>
            </a:r>
            <a:r>
              <a:rPr lang="ko-KR" altLang="en-US" sz="700" dirty="0"/>
              <a:t>년도에 가장 인기 있는 장르</a:t>
            </a:r>
            <a:r>
              <a:rPr lang="en-US" altLang="ko-KR" sz="700" dirty="0"/>
              <a:t>:  Action</a:t>
            </a:r>
          </a:p>
          <a:p>
            <a:r>
              <a:rPr lang="en-US" altLang="ko-KR" sz="700" dirty="0"/>
              <a:t>2005 </a:t>
            </a:r>
            <a:r>
              <a:rPr lang="ko-KR" altLang="en-US" sz="700" dirty="0"/>
              <a:t>년도에 가장 인기 있는 장르</a:t>
            </a:r>
            <a:r>
              <a:rPr lang="en-US" altLang="ko-KR" sz="700" dirty="0"/>
              <a:t>:  Action</a:t>
            </a:r>
          </a:p>
          <a:p>
            <a:r>
              <a:rPr lang="en-US" altLang="ko-KR" sz="700" dirty="0"/>
              <a:t>2006 </a:t>
            </a:r>
            <a:r>
              <a:rPr lang="ko-KR" altLang="en-US" sz="700" dirty="0"/>
              <a:t>년도에 가장 인기 있는 장르</a:t>
            </a:r>
            <a:r>
              <a:rPr lang="en-US" altLang="ko-KR" sz="700" dirty="0"/>
              <a:t>:  Sports</a:t>
            </a:r>
          </a:p>
          <a:p>
            <a:r>
              <a:rPr lang="en-US" altLang="ko-KR" sz="700" dirty="0"/>
              <a:t>2007 </a:t>
            </a:r>
            <a:r>
              <a:rPr lang="ko-KR" altLang="en-US" sz="700" dirty="0"/>
              <a:t>년도에 가장 인기 있는 장르</a:t>
            </a:r>
            <a:r>
              <a:rPr lang="en-US" altLang="ko-KR" sz="700" dirty="0"/>
              <a:t>:  Action</a:t>
            </a:r>
          </a:p>
          <a:p>
            <a:r>
              <a:rPr lang="en-US" altLang="ko-KR" sz="700" dirty="0"/>
              <a:t>2008 </a:t>
            </a:r>
            <a:r>
              <a:rPr lang="ko-KR" altLang="en-US" sz="700" dirty="0"/>
              <a:t>년도에 가장 인기 있는 장르</a:t>
            </a:r>
            <a:r>
              <a:rPr lang="en-US" altLang="ko-KR" sz="700" dirty="0"/>
              <a:t>:  Action</a:t>
            </a:r>
          </a:p>
          <a:p>
            <a:r>
              <a:rPr lang="en-US" altLang="ko-KR" sz="700" dirty="0"/>
              <a:t>2009 </a:t>
            </a:r>
            <a:r>
              <a:rPr lang="ko-KR" altLang="en-US" sz="700" dirty="0"/>
              <a:t>년도에 가장 인기 있는 장르</a:t>
            </a:r>
            <a:r>
              <a:rPr lang="en-US" altLang="ko-KR" sz="700" dirty="0"/>
              <a:t>:  Sports</a:t>
            </a:r>
          </a:p>
          <a:p>
            <a:r>
              <a:rPr lang="en-US" altLang="ko-KR" sz="700" dirty="0"/>
              <a:t>2010 </a:t>
            </a:r>
            <a:r>
              <a:rPr lang="ko-KR" altLang="en-US" sz="700" dirty="0"/>
              <a:t>년도에 가장 인기 있는 장르</a:t>
            </a:r>
            <a:r>
              <a:rPr lang="en-US" altLang="ko-KR" sz="700" dirty="0"/>
              <a:t>:  Action</a:t>
            </a:r>
          </a:p>
          <a:p>
            <a:r>
              <a:rPr lang="en-US" altLang="ko-KR" sz="700" dirty="0"/>
              <a:t>2011 </a:t>
            </a:r>
            <a:r>
              <a:rPr lang="ko-KR" altLang="en-US" sz="700" dirty="0"/>
              <a:t>년도에 가장 인기 있는 장르</a:t>
            </a:r>
            <a:r>
              <a:rPr lang="en-US" altLang="ko-KR" sz="700" dirty="0"/>
              <a:t>:  Action</a:t>
            </a:r>
          </a:p>
          <a:p>
            <a:r>
              <a:rPr lang="en-US" altLang="ko-KR" sz="700" dirty="0"/>
              <a:t>2012 </a:t>
            </a:r>
            <a:r>
              <a:rPr lang="ko-KR" altLang="en-US" sz="700" dirty="0"/>
              <a:t>년도에 가장 인기 있는 장르</a:t>
            </a:r>
            <a:r>
              <a:rPr lang="en-US" altLang="ko-KR" sz="700" dirty="0"/>
              <a:t>:  Action</a:t>
            </a:r>
          </a:p>
          <a:p>
            <a:r>
              <a:rPr lang="en-US" altLang="ko-KR" sz="700" dirty="0"/>
              <a:t>2013 </a:t>
            </a:r>
            <a:r>
              <a:rPr lang="ko-KR" altLang="en-US" sz="700" dirty="0"/>
              <a:t>년도에 가장 인기 있는 장르</a:t>
            </a:r>
            <a:r>
              <a:rPr lang="en-US" altLang="ko-KR" sz="700" dirty="0"/>
              <a:t>:  Action</a:t>
            </a:r>
          </a:p>
          <a:p>
            <a:r>
              <a:rPr lang="en-US" altLang="ko-KR" sz="700" dirty="0"/>
              <a:t>2014 </a:t>
            </a:r>
            <a:r>
              <a:rPr lang="ko-KR" altLang="en-US" sz="700" dirty="0"/>
              <a:t>년도에 가장 인기 있는 장르</a:t>
            </a:r>
            <a:r>
              <a:rPr lang="en-US" altLang="ko-KR" sz="700" dirty="0"/>
              <a:t>:  Action</a:t>
            </a:r>
          </a:p>
          <a:p>
            <a:r>
              <a:rPr lang="en-US" altLang="ko-KR" sz="700" dirty="0"/>
              <a:t>2015 </a:t>
            </a:r>
            <a:r>
              <a:rPr lang="ko-KR" altLang="en-US" sz="700" dirty="0"/>
              <a:t>년도에 가장 인기 있는 장르</a:t>
            </a:r>
            <a:r>
              <a:rPr lang="en-US" altLang="ko-KR" sz="700" dirty="0"/>
              <a:t>:  Action</a:t>
            </a:r>
          </a:p>
          <a:p>
            <a:r>
              <a:rPr lang="en-US" altLang="ko-KR" sz="700" dirty="0"/>
              <a:t>2016 </a:t>
            </a:r>
            <a:r>
              <a:rPr lang="ko-KR" altLang="en-US" sz="700" dirty="0"/>
              <a:t>년도에 가장 인기 있는 장르</a:t>
            </a:r>
            <a:r>
              <a:rPr lang="en-US" altLang="ko-KR" sz="700" dirty="0"/>
              <a:t>:  Action</a:t>
            </a:r>
          </a:p>
          <a:p>
            <a:r>
              <a:rPr lang="en-US" altLang="ko-KR" sz="700" dirty="0"/>
              <a:t>2017 </a:t>
            </a:r>
            <a:r>
              <a:rPr lang="ko-KR" altLang="en-US" sz="700" dirty="0"/>
              <a:t>년도에 가장 인기 있는 장르</a:t>
            </a:r>
            <a:r>
              <a:rPr lang="en-US" altLang="ko-KR" sz="700" dirty="0"/>
              <a:t>:  Role-Playing</a:t>
            </a:r>
          </a:p>
          <a:p>
            <a:r>
              <a:rPr lang="en-US" altLang="ko-KR" sz="700" dirty="0"/>
              <a:t>2020 </a:t>
            </a:r>
            <a:r>
              <a:rPr lang="ko-KR" altLang="en-US" sz="700" dirty="0"/>
              <a:t>년도에 가장 인기 있는 장르</a:t>
            </a:r>
            <a:r>
              <a:rPr lang="en-US" altLang="ko-KR" sz="700" dirty="0"/>
              <a:t>:  Simulation</a:t>
            </a:r>
            <a:endParaRPr lang="ko-KR" altLang="en-US" sz="7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D699CA-C6C7-4E3E-B371-FA0A20338308}"/>
              </a:ext>
            </a:extLst>
          </p:cNvPr>
          <p:cNvSpPr txBox="1"/>
          <p:nvPr/>
        </p:nvSpPr>
        <p:spPr>
          <a:xfrm>
            <a:off x="1917575" y="1190182"/>
            <a:ext cx="24564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ko-KR" altLang="en-US" b="1" i="0" u="sng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연도별 인기 장르 추이</a:t>
            </a:r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8AA29226-5987-461F-9F88-8469836EA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77" y="1638936"/>
            <a:ext cx="4620168" cy="224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326AAA28-2EB2-474B-AD84-60C16EE64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89" y="3912837"/>
            <a:ext cx="4580232" cy="222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E0774D8-9B20-48E9-BF76-FE8A1CDE9F25}"/>
              </a:ext>
            </a:extLst>
          </p:cNvPr>
          <p:cNvSpPr txBox="1"/>
          <p:nvPr/>
        </p:nvSpPr>
        <p:spPr>
          <a:xfrm>
            <a:off x="877400" y="6262128"/>
            <a:ext cx="5409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시대를 통틀어 </a:t>
            </a:r>
            <a:r>
              <a:rPr lang="en-US" altLang="ko-KR" sz="1400" dirty="0">
                <a:solidFill>
                  <a:srgbClr val="FF0000"/>
                </a:solidFill>
              </a:rPr>
              <a:t>Action</a:t>
            </a:r>
            <a:r>
              <a:rPr lang="ko-KR" altLang="en-US" sz="1400" dirty="0"/>
              <a:t>과 </a:t>
            </a:r>
            <a:r>
              <a:rPr lang="en-US" altLang="ko-KR" sz="1400" dirty="0"/>
              <a:t>Sport</a:t>
            </a:r>
            <a:r>
              <a:rPr lang="ko-KR" altLang="en-US" sz="1400" dirty="0"/>
              <a:t>가 가장 인기가 많음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E49ACE-EF87-4085-9FC5-81D380AA185F}"/>
              </a:ext>
            </a:extLst>
          </p:cNvPr>
          <p:cNvSpPr txBox="1"/>
          <p:nvPr/>
        </p:nvSpPr>
        <p:spPr>
          <a:xfrm>
            <a:off x="1039066" y="4016049"/>
            <a:ext cx="1564640" cy="4385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</a:t>
            </a:r>
            <a:r>
              <a:rPr lang="en-US" altLang="ko-KR" sz="1200" dirty="0" err="1">
                <a:solidFill>
                  <a:srgbClr val="212121"/>
                </a:solidFill>
                <a:latin typeface="Roboto" panose="02000000000000000000" pitchFamily="2" charset="0"/>
              </a:rPr>
              <a:t>reaplot</a:t>
            </a:r>
            <a:r>
              <a:rPr lang="en-US" altLang="ko-KR" sz="1200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US" altLang="ko-KR" sz="1050" dirty="0">
                <a:solidFill>
                  <a:srgbClr val="212121"/>
                </a:solidFill>
                <a:latin typeface="Roboto" panose="02000000000000000000" pitchFamily="2" charset="0"/>
              </a:rPr>
              <a:t>stacked=True(</a:t>
            </a:r>
            <a:r>
              <a:rPr lang="ko-KR" altLang="en-US" sz="1050" dirty="0">
                <a:solidFill>
                  <a:srgbClr val="212121"/>
                </a:solidFill>
                <a:latin typeface="Roboto" panose="02000000000000000000" pitchFamily="2" charset="0"/>
              </a:rPr>
              <a:t>누적</a:t>
            </a:r>
            <a:r>
              <a:rPr lang="en-US" altLang="ko-KR" sz="1050" dirty="0">
                <a:solidFill>
                  <a:srgbClr val="212121"/>
                </a:solidFill>
                <a:latin typeface="Roboto" panose="02000000000000000000" pitchFamily="2" charset="0"/>
              </a:rPr>
              <a:t>o)</a:t>
            </a:r>
            <a:endParaRPr lang="ko-KR" alt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E2C8F1-2FEB-43CD-80D6-50DF9EA8EB6A}"/>
              </a:ext>
            </a:extLst>
          </p:cNvPr>
          <p:cNvSpPr txBox="1"/>
          <p:nvPr/>
        </p:nvSpPr>
        <p:spPr>
          <a:xfrm>
            <a:off x="1038333" y="1748274"/>
            <a:ext cx="2275840" cy="4385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</a:t>
            </a:r>
            <a:r>
              <a:rPr lang="en-US" altLang="ko-KR" sz="1200" dirty="0" err="1">
                <a:solidFill>
                  <a:srgbClr val="212121"/>
                </a:solidFill>
                <a:latin typeface="Roboto" panose="02000000000000000000" pitchFamily="2" charset="0"/>
              </a:rPr>
              <a:t>reaplot</a:t>
            </a:r>
            <a:r>
              <a:rPr lang="en-US" altLang="ko-KR" sz="1200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</a:p>
          <a:p>
            <a:r>
              <a:rPr lang="en-US" altLang="ko-KR" sz="1050" dirty="0">
                <a:solidFill>
                  <a:srgbClr val="212121"/>
                </a:solidFill>
                <a:latin typeface="Roboto" panose="02000000000000000000" pitchFamily="2" charset="0"/>
              </a:rPr>
              <a:t>stacked=False(</a:t>
            </a:r>
            <a:r>
              <a:rPr lang="ko-KR" altLang="en-US" sz="1050" dirty="0">
                <a:solidFill>
                  <a:srgbClr val="212121"/>
                </a:solidFill>
                <a:latin typeface="Roboto" panose="02000000000000000000" pitchFamily="2" charset="0"/>
              </a:rPr>
              <a:t>누적</a:t>
            </a:r>
            <a:r>
              <a:rPr lang="en-US" altLang="ko-KR" sz="1050" dirty="0">
                <a:solidFill>
                  <a:srgbClr val="212121"/>
                </a:solidFill>
                <a:latin typeface="Roboto" panose="02000000000000000000" pitchFamily="2" charset="0"/>
              </a:rPr>
              <a:t>x)</a:t>
            </a:r>
            <a:endParaRPr lang="ko-KR" altLang="en-US" sz="12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1896E52-F12F-4C9B-B08D-45ED55912179}"/>
              </a:ext>
            </a:extLst>
          </p:cNvPr>
          <p:cNvCxnSpPr/>
          <p:nvPr/>
        </p:nvCxnSpPr>
        <p:spPr>
          <a:xfrm>
            <a:off x="8659400" y="3743923"/>
            <a:ext cx="64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05666FA9-19FF-44A0-9D49-831302178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699322"/>
              </p:ext>
            </p:extLst>
          </p:nvPr>
        </p:nvGraphicFramePr>
        <p:xfrm>
          <a:off x="9487616" y="2834460"/>
          <a:ext cx="2393099" cy="1630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7166">
                  <a:extLst>
                    <a:ext uri="{9D8B030D-6E8A-4147-A177-3AD203B41FA5}">
                      <a16:colId xmlns:a16="http://schemas.microsoft.com/office/drawing/2014/main" val="3276578379"/>
                    </a:ext>
                  </a:extLst>
                </a:gridCol>
                <a:gridCol w="1225933">
                  <a:extLst>
                    <a:ext uri="{9D8B030D-6E8A-4147-A177-3AD203B41FA5}">
                      <a16:colId xmlns:a16="http://schemas.microsoft.com/office/drawing/2014/main" val="643553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1980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년대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Shooter, Platform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371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1990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년대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Platform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37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2000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년대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Action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12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2010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년대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Action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68328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0968A6A-36CD-4706-B521-5D2CE553F443}"/>
              </a:ext>
            </a:extLst>
          </p:cNvPr>
          <p:cNvSpPr txBox="1"/>
          <p:nvPr/>
        </p:nvSpPr>
        <p:spPr>
          <a:xfrm>
            <a:off x="7660073" y="1210606"/>
            <a:ext cx="295453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b="1" i="0" u="sng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연도별 </a:t>
            </a:r>
            <a:r>
              <a:rPr lang="ko-KR" altLang="en-US" b="1" u="sng" dirty="0">
                <a:solidFill>
                  <a:srgbClr val="212121"/>
                </a:solidFill>
                <a:latin typeface="Roboto" panose="02000000000000000000" pitchFamily="2" charset="0"/>
              </a:rPr>
              <a:t>가장 인기있는 </a:t>
            </a:r>
            <a:r>
              <a:rPr lang="ko-KR" altLang="en-US" b="1" i="0" u="sng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장르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EF336D-B6D2-4FBE-8BD0-B286CFCA4F1C}"/>
              </a:ext>
            </a:extLst>
          </p:cNvPr>
          <p:cNvSpPr txBox="1"/>
          <p:nvPr/>
        </p:nvSpPr>
        <p:spPr>
          <a:xfrm>
            <a:off x="6561055" y="6249971"/>
            <a:ext cx="5495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/>
              <a:t>2000</a:t>
            </a:r>
            <a:r>
              <a:rPr lang="ko-KR" altLang="en-US" sz="1400" dirty="0"/>
              <a:t>년대와 </a:t>
            </a:r>
            <a:r>
              <a:rPr lang="en-US" altLang="ko-KR" sz="1400" dirty="0"/>
              <a:t>2010</a:t>
            </a:r>
            <a:r>
              <a:rPr lang="ko-KR" altLang="en-US" sz="1400" dirty="0"/>
              <a:t>년대 모두 </a:t>
            </a:r>
            <a:r>
              <a:rPr lang="en-US" altLang="ko-KR" sz="1400" dirty="0">
                <a:solidFill>
                  <a:srgbClr val="FF0000"/>
                </a:solidFill>
              </a:rPr>
              <a:t>Action</a:t>
            </a:r>
            <a:r>
              <a:rPr lang="ko-KR" altLang="en-US" sz="1400" dirty="0"/>
              <a:t>게임이 가장 인기가 많음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53A6407-5792-44D7-B0FF-617035D60158}"/>
              </a:ext>
            </a:extLst>
          </p:cNvPr>
          <p:cNvCxnSpPr>
            <a:cxnSpLocks/>
          </p:cNvCxnSpPr>
          <p:nvPr/>
        </p:nvCxnSpPr>
        <p:spPr>
          <a:xfrm>
            <a:off x="5731497" y="1206631"/>
            <a:ext cx="0" cy="527901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852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A64A0DAC-8119-426A-B28F-D245F6119ADF}"/>
              </a:ext>
            </a:extLst>
          </p:cNvPr>
          <p:cNvSpPr txBox="1">
            <a:spLocks/>
          </p:cNvSpPr>
          <p:nvPr/>
        </p:nvSpPr>
        <p:spPr>
          <a:xfrm>
            <a:off x="162560" y="132080"/>
            <a:ext cx="12029439" cy="6096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/>
              <a:t>연도별 게임 트렌드 분석 </a:t>
            </a:r>
            <a:r>
              <a:rPr lang="en-US" altLang="ko-KR" sz="2800" b="1" dirty="0"/>
              <a:t>- </a:t>
            </a:r>
            <a:r>
              <a:rPr lang="ko-KR" altLang="en-US" sz="2000" b="1" dirty="0"/>
              <a:t>인기 플랫폼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983A3E-F0BF-41DA-BA2A-1515BB2BF3A3}"/>
              </a:ext>
            </a:extLst>
          </p:cNvPr>
          <p:cNvSpPr txBox="1"/>
          <p:nvPr/>
        </p:nvSpPr>
        <p:spPr>
          <a:xfrm>
            <a:off x="5938782" y="1489224"/>
            <a:ext cx="2672080" cy="42934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700" dirty="0"/>
              <a:t>1980 </a:t>
            </a:r>
            <a:r>
              <a:rPr lang="ko-KR" altLang="en-US" sz="700" dirty="0"/>
              <a:t>년도에 가장 인기 있는 </a:t>
            </a:r>
            <a:r>
              <a:rPr lang="en-US" altLang="ko-KR" sz="700" dirty="0"/>
              <a:t>Platform:  2600</a:t>
            </a:r>
          </a:p>
          <a:p>
            <a:r>
              <a:rPr lang="en-US" altLang="ko-KR" sz="700" dirty="0"/>
              <a:t>1981 </a:t>
            </a:r>
            <a:r>
              <a:rPr lang="ko-KR" altLang="en-US" sz="700" dirty="0"/>
              <a:t>년도에 가장 인기 있는 </a:t>
            </a:r>
            <a:r>
              <a:rPr lang="en-US" altLang="ko-KR" sz="700" dirty="0"/>
              <a:t>Platform:  2600</a:t>
            </a:r>
          </a:p>
          <a:p>
            <a:r>
              <a:rPr lang="en-US" altLang="ko-KR" sz="700" dirty="0"/>
              <a:t>1982 </a:t>
            </a:r>
            <a:r>
              <a:rPr lang="ko-KR" altLang="en-US" sz="700" dirty="0"/>
              <a:t>년도에 가장 인기 있는 </a:t>
            </a:r>
            <a:r>
              <a:rPr lang="en-US" altLang="ko-KR" sz="700" dirty="0"/>
              <a:t>Platform:  2600</a:t>
            </a:r>
          </a:p>
          <a:p>
            <a:r>
              <a:rPr lang="en-US" altLang="ko-KR" sz="700" dirty="0"/>
              <a:t>1983 </a:t>
            </a:r>
            <a:r>
              <a:rPr lang="ko-KR" altLang="en-US" sz="700" dirty="0"/>
              <a:t>년도에 가장 인기 있는 </a:t>
            </a:r>
            <a:r>
              <a:rPr lang="en-US" altLang="ko-KR" sz="700" dirty="0"/>
              <a:t>Platform:  NES</a:t>
            </a:r>
          </a:p>
          <a:p>
            <a:r>
              <a:rPr lang="en-US" altLang="ko-KR" sz="700" dirty="0"/>
              <a:t>1984 </a:t>
            </a:r>
            <a:r>
              <a:rPr lang="ko-KR" altLang="en-US" sz="700" dirty="0"/>
              <a:t>년도에 가장 인기 있는 </a:t>
            </a:r>
            <a:r>
              <a:rPr lang="en-US" altLang="ko-KR" sz="700" dirty="0"/>
              <a:t>Platform:  NES</a:t>
            </a:r>
          </a:p>
          <a:p>
            <a:r>
              <a:rPr lang="en-US" altLang="ko-KR" sz="700" dirty="0"/>
              <a:t>1985 </a:t>
            </a:r>
            <a:r>
              <a:rPr lang="ko-KR" altLang="en-US" sz="700" dirty="0"/>
              <a:t>년도에 가장 인기 있는 </a:t>
            </a:r>
            <a:r>
              <a:rPr lang="en-US" altLang="ko-KR" sz="700" dirty="0"/>
              <a:t>Platform:  NES</a:t>
            </a:r>
          </a:p>
          <a:p>
            <a:r>
              <a:rPr lang="en-US" altLang="ko-KR" sz="700" dirty="0"/>
              <a:t>1986 </a:t>
            </a:r>
            <a:r>
              <a:rPr lang="ko-KR" altLang="en-US" sz="700" dirty="0"/>
              <a:t>년도에 가장 인기 있는 </a:t>
            </a:r>
            <a:r>
              <a:rPr lang="en-US" altLang="ko-KR" sz="700" dirty="0"/>
              <a:t>Platform:  NES</a:t>
            </a:r>
          </a:p>
          <a:p>
            <a:r>
              <a:rPr lang="en-US" altLang="ko-KR" sz="700" dirty="0"/>
              <a:t>1987 </a:t>
            </a:r>
            <a:r>
              <a:rPr lang="ko-KR" altLang="en-US" sz="700" dirty="0"/>
              <a:t>년도에 가장 인기 있는 </a:t>
            </a:r>
            <a:r>
              <a:rPr lang="en-US" altLang="ko-KR" sz="700" dirty="0"/>
              <a:t>Platform:  NES</a:t>
            </a:r>
          </a:p>
          <a:p>
            <a:r>
              <a:rPr lang="en-US" altLang="ko-KR" sz="700" dirty="0"/>
              <a:t>1988 </a:t>
            </a:r>
            <a:r>
              <a:rPr lang="ko-KR" altLang="en-US" sz="700" dirty="0"/>
              <a:t>년도에 가장 인기 있는 </a:t>
            </a:r>
            <a:r>
              <a:rPr lang="en-US" altLang="ko-KR" sz="700" dirty="0"/>
              <a:t>Platform:  NES</a:t>
            </a:r>
          </a:p>
          <a:p>
            <a:r>
              <a:rPr lang="en-US" altLang="ko-KR" sz="700" dirty="0"/>
              <a:t>1989 </a:t>
            </a:r>
            <a:r>
              <a:rPr lang="ko-KR" altLang="en-US" sz="700" dirty="0"/>
              <a:t>년도에 가장 인기 있는 </a:t>
            </a:r>
            <a:r>
              <a:rPr lang="en-US" altLang="ko-KR" sz="700" dirty="0"/>
              <a:t>Platform:  GB</a:t>
            </a:r>
          </a:p>
          <a:p>
            <a:r>
              <a:rPr lang="en-US" altLang="ko-KR" sz="700" dirty="0"/>
              <a:t>1990 </a:t>
            </a:r>
            <a:r>
              <a:rPr lang="ko-KR" altLang="en-US" sz="700" dirty="0"/>
              <a:t>년도에 가장 인기 있는 </a:t>
            </a:r>
            <a:r>
              <a:rPr lang="en-US" altLang="ko-KR" sz="700" dirty="0"/>
              <a:t>Platform:  SNES</a:t>
            </a:r>
          </a:p>
          <a:p>
            <a:r>
              <a:rPr lang="en-US" altLang="ko-KR" sz="700" dirty="0"/>
              <a:t>1991 </a:t>
            </a:r>
            <a:r>
              <a:rPr lang="ko-KR" altLang="en-US" sz="700" dirty="0"/>
              <a:t>년도에 가장 인기 있는 </a:t>
            </a:r>
            <a:r>
              <a:rPr lang="en-US" altLang="ko-KR" sz="700" dirty="0"/>
              <a:t>Platform:  SNES</a:t>
            </a:r>
          </a:p>
          <a:p>
            <a:r>
              <a:rPr lang="en-US" altLang="ko-KR" sz="700" dirty="0"/>
              <a:t>1992 </a:t>
            </a:r>
            <a:r>
              <a:rPr lang="ko-KR" altLang="en-US" sz="700" dirty="0"/>
              <a:t>년도에 가장 인기 있는 </a:t>
            </a:r>
            <a:r>
              <a:rPr lang="en-US" altLang="ko-KR" sz="700" dirty="0"/>
              <a:t>Platform:  SNES</a:t>
            </a:r>
          </a:p>
          <a:p>
            <a:r>
              <a:rPr lang="en-US" altLang="ko-KR" sz="700" dirty="0"/>
              <a:t>1993 </a:t>
            </a:r>
            <a:r>
              <a:rPr lang="ko-KR" altLang="en-US" sz="700" dirty="0"/>
              <a:t>년도에 가장 인기 있는 </a:t>
            </a:r>
            <a:r>
              <a:rPr lang="en-US" altLang="ko-KR" sz="700" dirty="0"/>
              <a:t>Platform:  SNES</a:t>
            </a:r>
          </a:p>
          <a:p>
            <a:r>
              <a:rPr lang="en-US" altLang="ko-KR" sz="700" dirty="0"/>
              <a:t>1994 </a:t>
            </a:r>
            <a:r>
              <a:rPr lang="ko-KR" altLang="en-US" sz="700" dirty="0"/>
              <a:t>년도에 가장 인기 있는 </a:t>
            </a:r>
            <a:r>
              <a:rPr lang="en-US" altLang="ko-KR" sz="700" dirty="0"/>
              <a:t>Platform:  SNES</a:t>
            </a:r>
          </a:p>
          <a:p>
            <a:r>
              <a:rPr lang="en-US" altLang="ko-KR" sz="700" dirty="0"/>
              <a:t>1995 </a:t>
            </a:r>
            <a:r>
              <a:rPr lang="ko-KR" altLang="en-US" sz="700" dirty="0"/>
              <a:t>년도에 가장 인기 있는 </a:t>
            </a:r>
            <a:r>
              <a:rPr lang="en-US" altLang="ko-KR" sz="700" dirty="0"/>
              <a:t>Platform:  PS</a:t>
            </a:r>
          </a:p>
          <a:p>
            <a:r>
              <a:rPr lang="en-US" altLang="ko-KR" sz="700" dirty="0"/>
              <a:t>1996 </a:t>
            </a:r>
            <a:r>
              <a:rPr lang="ko-KR" altLang="en-US" sz="700" dirty="0"/>
              <a:t>년도에 가장 인기 있는 </a:t>
            </a:r>
            <a:r>
              <a:rPr lang="en-US" altLang="ko-KR" sz="700" dirty="0"/>
              <a:t>Platform:  PS</a:t>
            </a:r>
          </a:p>
          <a:p>
            <a:r>
              <a:rPr lang="en-US" altLang="ko-KR" sz="700" dirty="0"/>
              <a:t>1997 </a:t>
            </a:r>
            <a:r>
              <a:rPr lang="ko-KR" altLang="en-US" sz="700" dirty="0"/>
              <a:t>년도에 가장 인기 있는 </a:t>
            </a:r>
            <a:r>
              <a:rPr lang="en-US" altLang="ko-KR" sz="700" dirty="0"/>
              <a:t>Platform:  PS</a:t>
            </a:r>
          </a:p>
          <a:p>
            <a:r>
              <a:rPr lang="en-US" altLang="ko-KR" sz="700" dirty="0"/>
              <a:t>1998 </a:t>
            </a:r>
            <a:r>
              <a:rPr lang="ko-KR" altLang="en-US" sz="700" dirty="0"/>
              <a:t>년도에 가장 인기 있는 </a:t>
            </a:r>
            <a:r>
              <a:rPr lang="en-US" altLang="ko-KR" sz="700" dirty="0"/>
              <a:t>Platform:  PS</a:t>
            </a:r>
          </a:p>
          <a:p>
            <a:r>
              <a:rPr lang="en-US" altLang="ko-KR" sz="700" dirty="0"/>
              <a:t>1999 </a:t>
            </a:r>
            <a:r>
              <a:rPr lang="ko-KR" altLang="en-US" sz="700" dirty="0"/>
              <a:t>년도에 가장 인기 있는 </a:t>
            </a:r>
            <a:r>
              <a:rPr lang="en-US" altLang="ko-KR" sz="700" dirty="0"/>
              <a:t>Platform:  PS</a:t>
            </a:r>
          </a:p>
          <a:p>
            <a:r>
              <a:rPr lang="en-US" altLang="ko-KR" sz="700" dirty="0"/>
              <a:t>2000 </a:t>
            </a:r>
            <a:r>
              <a:rPr lang="ko-KR" altLang="en-US" sz="700" dirty="0"/>
              <a:t>년도에 가장 인기 있는 </a:t>
            </a:r>
            <a:r>
              <a:rPr lang="en-US" altLang="ko-KR" sz="700" dirty="0"/>
              <a:t>Platform:  PS</a:t>
            </a:r>
          </a:p>
          <a:p>
            <a:r>
              <a:rPr lang="en-US" altLang="ko-KR" sz="700" dirty="0"/>
              <a:t>2001 </a:t>
            </a:r>
            <a:r>
              <a:rPr lang="ko-KR" altLang="en-US" sz="700" dirty="0"/>
              <a:t>년도에 가장 인기 있는 </a:t>
            </a:r>
            <a:r>
              <a:rPr lang="en-US" altLang="ko-KR" sz="700" dirty="0"/>
              <a:t>Platform:  PS2</a:t>
            </a:r>
          </a:p>
          <a:p>
            <a:r>
              <a:rPr lang="en-US" altLang="ko-KR" sz="700" dirty="0"/>
              <a:t>2002 </a:t>
            </a:r>
            <a:r>
              <a:rPr lang="ko-KR" altLang="en-US" sz="700" dirty="0"/>
              <a:t>년도에 가장 인기 있는 </a:t>
            </a:r>
            <a:r>
              <a:rPr lang="en-US" altLang="ko-KR" sz="700" dirty="0"/>
              <a:t>Platform:  PS2</a:t>
            </a:r>
          </a:p>
          <a:p>
            <a:r>
              <a:rPr lang="en-US" altLang="ko-KR" sz="700" dirty="0"/>
              <a:t>2003 </a:t>
            </a:r>
            <a:r>
              <a:rPr lang="ko-KR" altLang="en-US" sz="700" dirty="0"/>
              <a:t>년도에 가장 인기 있는 </a:t>
            </a:r>
            <a:r>
              <a:rPr lang="en-US" altLang="ko-KR" sz="700" dirty="0"/>
              <a:t>Platform:  PS2</a:t>
            </a:r>
          </a:p>
          <a:p>
            <a:r>
              <a:rPr lang="en-US" altLang="ko-KR" sz="700" dirty="0"/>
              <a:t>2004 </a:t>
            </a:r>
            <a:r>
              <a:rPr lang="ko-KR" altLang="en-US" sz="700" dirty="0"/>
              <a:t>년도에 가장 인기 있는 </a:t>
            </a:r>
            <a:r>
              <a:rPr lang="en-US" altLang="ko-KR" sz="700" dirty="0"/>
              <a:t>Platform:  PS2</a:t>
            </a:r>
          </a:p>
          <a:p>
            <a:r>
              <a:rPr lang="en-US" altLang="ko-KR" sz="700" dirty="0"/>
              <a:t>2005 </a:t>
            </a:r>
            <a:r>
              <a:rPr lang="ko-KR" altLang="en-US" sz="700" dirty="0"/>
              <a:t>년도에 가장 인기 있는 </a:t>
            </a:r>
            <a:r>
              <a:rPr lang="en-US" altLang="ko-KR" sz="700" dirty="0"/>
              <a:t>Platform:  PS2</a:t>
            </a:r>
          </a:p>
          <a:p>
            <a:r>
              <a:rPr lang="en-US" altLang="ko-KR" sz="700" dirty="0"/>
              <a:t>2006 </a:t>
            </a:r>
            <a:r>
              <a:rPr lang="ko-KR" altLang="en-US" sz="700" dirty="0"/>
              <a:t>년도에 가장 인기 있는 </a:t>
            </a:r>
            <a:r>
              <a:rPr lang="en-US" altLang="ko-KR" sz="700" dirty="0"/>
              <a:t>Platform:  Wii</a:t>
            </a:r>
          </a:p>
          <a:p>
            <a:r>
              <a:rPr lang="en-US" altLang="ko-KR" sz="700" dirty="0"/>
              <a:t>2007 </a:t>
            </a:r>
            <a:r>
              <a:rPr lang="ko-KR" altLang="en-US" sz="700" dirty="0"/>
              <a:t>년도에 가장 인기 있는 </a:t>
            </a:r>
            <a:r>
              <a:rPr lang="en-US" altLang="ko-KR" sz="700" dirty="0"/>
              <a:t>Platform:  Wii</a:t>
            </a:r>
          </a:p>
          <a:p>
            <a:r>
              <a:rPr lang="en-US" altLang="ko-KR" sz="700" dirty="0"/>
              <a:t>2008 </a:t>
            </a:r>
            <a:r>
              <a:rPr lang="ko-KR" altLang="en-US" sz="700" dirty="0"/>
              <a:t>년도에 가장 인기 있는 </a:t>
            </a:r>
            <a:r>
              <a:rPr lang="en-US" altLang="ko-KR" sz="700" dirty="0"/>
              <a:t>Platform:  Wii</a:t>
            </a:r>
          </a:p>
          <a:p>
            <a:r>
              <a:rPr lang="en-US" altLang="ko-KR" sz="700" dirty="0"/>
              <a:t>2009 </a:t>
            </a:r>
            <a:r>
              <a:rPr lang="ko-KR" altLang="en-US" sz="700" dirty="0"/>
              <a:t>년도에 가장 인기 있는 </a:t>
            </a:r>
            <a:r>
              <a:rPr lang="en-US" altLang="ko-KR" sz="700" dirty="0"/>
              <a:t>Platform:  Wii</a:t>
            </a:r>
          </a:p>
          <a:p>
            <a:r>
              <a:rPr lang="en-US" altLang="ko-KR" sz="700" dirty="0"/>
              <a:t>2010 </a:t>
            </a:r>
            <a:r>
              <a:rPr lang="ko-KR" altLang="en-US" sz="700" dirty="0"/>
              <a:t>년도에 가장 인기 있는 </a:t>
            </a:r>
            <a:r>
              <a:rPr lang="en-US" altLang="ko-KR" sz="700" dirty="0"/>
              <a:t>Platform:  X360</a:t>
            </a:r>
          </a:p>
          <a:p>
            <a:r>
              <a:rPr lang="en-US" altLang="ko-KR" sz="700" dirty="0"/>
              <a:t>2011 </a:t>
            </a:r>
            <a:r>
              <a:rPr lang="ko-KR" altLang="en-US" sz="700" dirty="0"/>
              <a:t>년도에 가장 인기 있는 </a:t>
            </a:r>
            <a:r>
              <a:rPr lang="en-US" altLang="ko-KR" sz="700" dirty="0"/>
              <a:t>Platform:  PS3</a:t>
            </a:r>
          </a:p>
          <a:p>
            <a:r>
              <a:rPr lang="en-US" altLang="ko-KR" sz="700" dirty="0"/>
              <a:t>2012 </a:t>
            </a:r>
            <a:r>
              <a:rPr lang="ko-KR" altLang="en-US" sz="700" dirty="0"/>
              <a:t>년도에 가장 인기 있는 </a:t>
            </a:r>
            <a:r>
              <a:rPr lang="en-US" altLang="ko-KR" sz="700" dirty="0"/>
              <a:t>Platform:  PS3</a:t>
            </a:r>
          </a:p>
          <a:p>
            <a:r>
              <a:rPr lang="en-US" altLang="ko-KR" sz="700" dirty="0"/>
              <a:t>2013 </a:t>
            </a:r>
            <a:r>
              <a:rPr lang="ko-KR" altLang="en-US" sz="700" dirty="0"/>
              <a:t>년도에 가장 인기 있는 </a:t>
            </a:r>
            <a:r>
              <a:rPr lang="en-US" altLang="ko-KR" sz="700" dirty="0"/>
              <a:t>Platform:  PS3</a:t>
            </a:r>
          </a:p>
          <a:p>
            <a:r>
              <a:rPr lang="en-US" altLang="ko-KR" sz="700" dirty="0"/>
              <a:t>2014 </a:t>
            </a:r>
            <a:r>
              <a:rPr lang="ko-KR" altLang="en-US" sz="700" dirty="0"/>
              <a:t>년도에 가장 인기 있는 </a:t>
            </a:r>
            <a:r>
              <a:rPr lang="en-US" altLang="ko-KR" sz="700" dirty="0"/>
              <a:t>Platform:  PS4</a:t>
            </a:r>
          </a:p>
          <a:p>
            <a:r>
              <a:rPr lang="en-US" altLang="ko-KR" sz="700" dirty="0"/>
              <a:t>2015 </a:t>
            </a:r>
            <a:r>
              <a:rPr lang="ko-KR" altLang="en-US" sz="700" dirty="0"/>
              <a:t>년도에 가장 인기 있는 </a:t>
            </a:r>
            <a:r>
              <a:rPr lang="en-US" altLang="ko-KR" sz="700" dirty="0"/>
              <a:t>Platform:  PS4</a:t>
            </a:r>
          </a:p>
          <a:p>
            <a:r>
              <a:rPr lang="en-US" altLang="ko-KR" sz="700" dirty="0"/>
              <a:t>2016 </a:t>
            </a:r>
            <a:r>
              <a:rPr lang="ko-KR" altLang="en-US" sz="700" dirty="0"/>
              <a:t>년도에 가장 인기 있는 </a:t>
            </a:r>
            <a:r>
              <a:rPr lang="en-US" altLang="ko-KR" sz="700" dirty="0"/>
              <a:t>Platform:  PS4</a:t>
            </a:r>
          </a:p>
          <a:p>
            <a:r>
              <a:rPr lang="en-US" altLang="ko-KR" sz="700" dirty="0"/>
              <a:t>2017 </a:t>
            </a:r>
            <a:r>
              <a:rPr lang="ko-KR" altLang="en-US" sz="700" dirty="0"/>
              <a:t>년도에 가장 인기 있는 </a:t>
            </a:r>
            <a:r>
              <a:rPr lang="en-US" altLang="ko-KR" sz="700" dirty="0"/>
              <a:t>Platform:  PS4</a:t>
            </a:r>
          </a:p>
          <a:p>
            <a:r>
              <a:rPr lang="en-US" altLang="ko-KR" sz="700" dirty="0"/>
              <a:t>2020 </a:t>
            </a:r>
            <a:r>
              <a:rPr lang="ko-KR" altLang="en-US" sz="700" dirty="0"/>
              <a:t>년도에 가장 인기 있는 </a:t>
            </a:r>
            <a:r>
              <a:rPr lang="en-US" altLang="ko-KR" sz="700" dirty="0"/>
              <a:t>Platform:  DS</a:t>
            </a:r>
            <a:endParaRPr lang="ko-KR" altLang="en-US" sz="7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6C1FCAE-328A-485F-8A00-3EC3F50D6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47" y="1236029"/>
            <a:ext cx="5136833" cy="357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C8F20C-4FD1-42F8-A940-7E6D6290F6CF}"/>
              </a:ext>
            </a:extLst>
          </p:cNvPr>
          <p:cNvSpPr txBox="1"/>
          <p:nvPr/>
        </p:nvSpPr>
        <p:spPr>
          <a:xfrm>
            <a:off x="1283365" y="888865"/>
            <a:ext cx="277855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800" b="1" u="sng" dirty="0"/>
              <a:t>연도별 인기 플랫폼 추이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AE2953A-D458-4DC8-8127-DBD2E7776612}"/>
              </a:ext>
            </a:extLst>
          </p:cNvPr>
          <p:cNvCxnSpPr/>
          <p:nvPr/>
        </p:nvCxnSpPr>
        <p:spPr>
          <a:xfrm>
            <a:off x="8734901" y="3299822"/>
            <a:ext cx="64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28">
            <a:extLst>
              <a:ext uri="{FF2B5EF4-FFF2-40B4-BE49-F238E27FC236}">
                <a16:creationId xmlns:a16="http://schemas.microsoft.com/office/drawing/2014/main" id="{242B3255-A0A9-45A6-8E42-C19DE5F7A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964807"/>
              </p:ext>
            </p:extLst>
          </p:nvPr>
        </p:nvGraphicFramePr>
        <p:xfrm>
          <a:off x="9487616" y="2542223"/>
          <a:ext cx="23930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7166">
                  <a:extLst>
                    <a:ext uri="{9D8B030D-6E8A-4147-A177-3AD203B41FA5}">
                      <a16:colId xmlns:a16="http://schemas.microsoft.com/office/drawing/2014/main" val="3276578379"/>
                    </a:ext>
                  </a:extLst>
                </a:gridCol>
                <a:gridCol w="1225933">
                  <a:extLst>
                    <a:ext uri="{9D8B030D-6E8A-4147-A177-3AD203B41FA5}">
                      <a16:colId xmlns:a16="http://schemas.microsoft.com/office/drawing/2014/main" val="643553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1980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년대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NES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371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1990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년대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SNES, PS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37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2000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년대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PS2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12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2010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년대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PS4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683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390309B-50B7-4C2E-9966-C4FF2CAE4112}"/>
              </a:ext>
            </a:extLst>
          </p:cNvPr>
          <p:cNvSpPr txBox="1"/>
          <p:nvPr/>
        </p:nvSpPr>
        <p:spPr>
          <a:xfrm>
            <a:off x="7961729" y="884907"/>
            <a:ext cx="310533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b="1" i="0" u="sng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연도별 </a:t>
            </a:r>
            <a:r>
              <a:rPr lang="ko-KR" altLang="en-US" b="1" u="sng" dirty="0">
                <a:solidFill>
                  <a:srgbClr val="212121"/>
                </a:solidFill>
                <a:latin typeface="Roboto" panose="02000000000000000000" pitchFamily="2" charset="0"/>
              </a:rPr>
              <a:t>가장 인기있는 플랫폼</a:t>
            </a:r>
            <a:endParaRPr lang="ko-KR" altLang="en-US" b="1" i="0" u="sng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787634-5B2A-44DB-AD05-6574DECE4481}"/>
              </a:ext>
            </a:extLst>
          </p:cNvPr>
          <p:cNvSpPr txBox="1"/>
          <p:nvPr/>
        </p:nvSpPr>
        <p:spPr>
          <a:xfrm>
            <a:off x="263258" y="5993718"/>
            <a:ext cx="4974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소니의 </a:t>
            </a:r>
            <a:r>
              <a:rPr lang="en-US" altLang="ko-KR" sz="1400" dirty="0"/>
              <a:t>PS</a:t>
            </a:r>
            <a:r>
              <a:rPr lang="ko-KR" altLang="en-US" sz="1400" dirty="0"/>
              <a:t>시리즈가 현대에 들어 가장 인기가 많은 것으로 보임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0CAFB4B-138C-45FE-9201-376FAEA42A14}"/>
              </a:ext>
            </a:extLst>
          </p:cNvPr>
          <p:cNvCxnSpPr>
            <a:cxnSpLocks/>
          </p:cNvCxnSpPr>
          <p:nvPr/>
        </p:nvCxnSpPr>
        <p:spPr>
          <a:xfrm>
            <a:off x="5570290" y="1508289"/>
            <a:ext cx="0" cy="4760536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84E13B-385D-4078-A5D1-BE4103AAE6B3}"/>
              </a:ext>
            </a:extLst>
          </p:cNvPr>
          <p:cNvSpPr txBox="1"/>
          <p:nvPr/>
        </p:nvSpPr>
        <p:spPr>
          <a:xfrm>
            <a:off x="5661370" y="6025904"/>
            <a:ext cx="6530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시대별로 가장 인기가 많은 건 </a:t>
            </a:r>
            <a:r>
              <a:rPr lang="ko-KR" altLang="en-US" sz="1400" dirty="0">
                <a:solidFill>
                  <a:srgbClr val="FF0000"/>
                </a:solidFill>
              </a:rPr>
              <a:t>소니의 플레이스테이션</a:t>
            </a:r>
            <a:r>
              <a:rPr lang="en-US" altLang="ko-KR" sz="1400" dirty="0">
                <a:solidFill>
                  <a:srgbClr val="FF0000"/>
                </a:solidFill>
              </a:rPr>
              <a:t>(PS,</a:t>
            </a:r>
            <a:r>
              <a:rPr lang="ko-KR" altLang="en-US" sz="1400" dirty="0">
                <a:solidFill>
                  <a:srgbClr val="FF0000"/>
                </a:solidFill>
              </a:rPr>
              <a:t>약칭 </a:t>
            </a:r>
            <a:r>
              <a:rPr lang="ko-KR" altLang="en-US" sz="1400" dirty="0" err="1">
                <a:solidFill>
                  <a:srgbClr val="FF0000"/>
                </a:solidFill>
              </a:rPr>
              <a:t>플스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r>
              <a:rPr lang="ko-KR" altLang="en-US" sz="1400" dirty="0">
                <a:solidFill>
                  <a:srgbClr val="FF0000"/>
                </a:solidFill>
              </a:rPr>
              <a:t>시리즈</a:t>
            </a:r>
          </a:p>
        </p:txBody>
      </p:sp>
    </p:spTree>
    <p:extLst>
      <p:ext uri="{BB962C8B-B14F-4D97-AF65-F5344CB8AC3E}">
        <p14:creationId xmlns:p14="http://schemas.microsoft.com/office/powerpoint/2010/main" val="174536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64A0DAC-8119-426A-B28F-D245F6119ADF}"/>
              </a:ext>
            </a:extLst>
          </p:cNvPr>
          <p:cNvSpPr txBox="1">
            <a:spLocks/>
          </p:cNvSpPr>
          <p:nvPr/>
        </p:nvSpPr>
        <p:spPr>
          <a:xfrm>
            <a:off x="162560" y="132080"/>
            <a:ext cx="12029439" cy="6096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/>
              <a:t>연도별 게임 트렌드 분석 </a:t>
            </a:r>
            <a:r>
              <a:rPr lang="en-US" altLang="ko-KR" sz="2400" b="1" dirty="0"/>
              <a:t>-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사 비교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1E27E7-1E01-4AA5-94B0-7D976B248EE9}"/>
              </a:ext>
            </a:extLst>
          </p:cNvPr>
          <p:cNvSpPr txBox="1"/>
          <p:nvPr/>
        </p:nvSpPr>
        <p:spPr>
          <a:xfrm>
            <a:off x="157776" y="801509"/>
            <a:ext cx="2462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u="sng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게임 대기업 </a:t>
            </a:r>
            <a:r>
              <a:rPr lang="en-US" altLang="ko-KR" b="1" i="0" u="sng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3</a:t>
            </a:r>
            <a:r>
              <a:rPr lang="ko-KR" altLang="en-US" b="1" i="0" u="sng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사 비교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43F854A6-CA3C-4CEC-A9A0-ADD177ECF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66" y="2202089"/>
            <a:ext cx="3571371" cy="232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E4638FC3-47D5-4AEB-97E0-54ED235C0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397" y="2241920"/>
            <a:ext cx="3348802" cy="233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C09B58-138B-444A-AD2D-E9BE78AD0B09}"/>
              </a:ext>
            </a:extLst>
          </p:cNvPr>
          <p:cNvSpPr txBox="1"/>
          <p:nvPr/>
        </p:nvSpPr>
        <p:spPr>
          <a:xfrm>
            <a:off x="1338605" y="4977353"/>
            <a:ext cx="4911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소니의 </a:t>
            </a:r>
            <a:r>
              <a:rPr lang="en-US" altLang="ko-KR" dirty="0"/>
              <a:t>PS</a:t>
            </a:r>
            <a:r>
              <a:rPr lang="ko-KR" altLang="en-US" dirty="0"/>
              <a:t>시리즈와 닌텐도의 </a:t>
            </a:r>
            <a:r>
              <a:rPr lang="en-US" altLang="ko-KR" dirty="0" err="1"/>
              <a:t>DS,Wii</a:t>
            </a:r>
            <a:r>
              <a:rPr lang="ko-KR" altLang="en-US" dirty="0"/>
              <a:t>시리즈의 게임 판매량이 약 </a:t>
            </a:r>
            <a:r>
              <a:rPr lang="en-US" altLang="ko-KR" dirty="0"/>
              <a:t>35</a:t>
            </a:r>
            <a:r>
              <a:rPr lang="ko-KR" altLang="en-US" dirty="0"/>
              <a:t>억으로 비슷하다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3B50BF-9558-430F-9BB8-C2CDA88C7A3E}"/>
              </a:ext>
            </a:extLst>
          </p:cNvPr>
          <p:cNvSpPr txBox="1"/>
          <p:nvPr/>
        </p:nvSpPr>
        <p:spPr>
          <a:xfrm>
            <a:off x="8350328" y="1801908"/>
            <a:ext cx="347088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u="sng" dirty="0"/>
              <a:t>3</a:t>
            </a:r>
            <a:r>
              <a:rPr lang="ko-KR" altLang="en-US" sz="1400" b="1" u="sng" dirty="0"/>
              <a:t>사와 나머지 회사의 게임 판매량 비교</a:t>
            </a:r>
          </a:p>
        </p:txBody>
      </p:sp>
      <p:pic>
        <p:nvPicPr>
          <p:cNvPr id="9226" name="Picture 10">
            <a:extLst>
              <a:ext uri="{FF2B5EF4-FFF2-40B4-BE49-F238E27FC236}">
                <a16:creationId xmlns:a16="http://schemas.microsoft.com/office/drawing/2014/main" id="{40A2A392-893A-4897-B63F-4BC611F1F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851" y="2177117"/>
            <a:ext cx="36290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64B6DC-2BD1-4895-8294-97CEE66D3929}"/>
              </a:ext>
            </a:extLst>
          </p:cNvPr>
          <p:cNvSpPr txBox="1"/>
          <p:nvPr/>
        </p:nvSpPr>
        <p:spPr>
          <a:xfrm>
            <a:off x="2592372" y="1800520"/>
            <a:ext cx="270549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u="sng" dirty="0"/>
              <a:t>3</a:t>
            </a:r>
            <a:r>
              <a:rPr lang="ko-KR" altLang="en-US" sz="1400" b="1" u="sng" dirty="0"/>
              <a:t>사 </a:t>
            </a:r>
            <a:r>
              <a:rPr lang="ko-KR" altLang="en-US" sz="1400" b="1" u="sng" dirty="0" err="1"/>
              <a:t>플래폼의</a:t>
            </a:r>
            <a:r>
              <a:rPr lang="ko-KR" altLang="en-US" sz="1400" b="1" u="sng" dirty="0"/>
              <a:t> 게임 출고량 비교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58FD1D-0197-4475-A192-DDD80D06665A}"/>
              </a:ext>
            </a:extLst>
          </p:cNvPr>
          <p:cNvSpPr txBox="1"/>
          <p:nvPr/>
        </p:nvSpPr>
        <p:spPr>
          <a:xfrm>
            <a:off x="7984503" y="5054340"/>
            <a:ext cx="40189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대기업 </a:t>
            </a:r>
            <a:r>
              <a:rPr lang="en-US" altLang="ko-KR" sz="1400" dirty="0"/>
              <a:t>3</a:t>
            </a:r>
            <a:r>
              <a:rPr lang="ko-KR" altLang="en-US" sz="1400" dirty="0"/>
              <a:t>사의 판매량과 나머지 회사의 게임 판매량을 비교한 결과 대기업 </a:t>
            </a:r>
            <a:r>
              <a:rPr lang="en-US" altLang="ko-KR" sz="1400" dirty="0"/>
              <a:t>3</a:t>
            </a:r>
            <a:r>
              <a:rPr lang="ko-KR" altLang="en-US" sz="1400" dirty="0"/>
              <a:t>사의 판매량이 전체 판매량의 약 </a:t>
            </a:r>
            <a:r>
              <a:rPr lang="en-US" altLang="ko-KR" sz="1400" dirty="0"/>
              <a:t>30%</a:t>
            </a:r>
            <a:r>
              <a:rPr lang="ko-KR" altLang="en-US" sz="1400" dirty="0"/>
              <a:t>정도로 나타난다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71823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A64A0DAC-8119-426A-B28F-D245F6119ADF}"/>
              </a:ext>
            </a:extLst>
          </p:cNvPr>
          <p:cNvSpPr txBox="1">
            <a:spLocks/>
          </p:cNvSpPr>
          <p:nvPr/>
        </p:nvSpPr>
        <p:spPr>
          <a:xfrm>
            <a:off x="162560" y="132080"/>
            <a:ext cx="12029439" cy="6096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/>
              <a:t>연도별 게임 트렌드 분석 </a:t>
            </a:r>
            <a:r>
              <a:rPr lang="en-US" altLang="ko-KR" sz="2400" b="1" dirty="0"/>
              <a:t>– </a:t>
            </a:r>
            <a:r>
              <a:rPr lang="ko-KR" altLang="en-US" sz="2000" b="1" dirty="0"/>
              <a:t>게임기 비교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B9188-D34C-450C-A0A0-1095DD5316E2}"/>
              </a:ext>
            </a:extLst>
          </p:cNvPr>
          <p:cNvSpPr txBox="1"/>
          <p:nvPr/>
        </p:nvSpPr>
        <p:spPr>
          <a:xfrm>
            <a:off x="142240" y="774092"/>
            <a:ext cx="2296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u="sng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게임기 </a:t>
            </a:r>
            <a:r>
              <a:rPr lang="ko-KR" altLang="en-US" b="1" u="sng" dirty="0" err="1">
                <a:solidFill>
                  <a:srgbClr val="212121"/>
                </a:solidFill>
                <a:latin typeface="Roboto" panose="02000000000000000000" pitchFamily="2" charset="0"/>
              </a:rPr>
              <a:t>세개로</a:t>
            </a:r>
            <a:r>
              <a:rPr lang="ko-KR" altLang="en-US" b="1" i="0" u="sng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분류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FC8E681-BF6D-4B36-A3E7-FD1950739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8" y="1851660"/>
            <a:ext cx="5139168" cy="334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91971A-C410-4359-BA56-7A8102ACF3C8}"/>
              </a:ext>
            </a:extLst>
          </p:cNvPr>
          <p:cNvSpPr txBox="1"/>
          <p:nvPr/>
        </p:nvSpPr>
        <p:spPr>
          <a:xfrm>
            <a:off x="1234910" y="1545996"/>
            <a:ext cx="405352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</a:t>
            </a:r>
            <a:r>
              <a:rPr lang="ko-KR" altLang="en-US" sz="1600" b="1" dirty="0"/>
              <a:t>가지 방식 게임기의 판매량 막대그래프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E883BD-0E19-4849-A37A-CCF280D4FE2D}"/>
              </a:ext>
            </a:extLst>
          </p:cNvPr>
          <p:cNvSpPr txBox="1"/>
          <p:nvPr/>
        </p:nvSpPr>
        <p:spPr>
          <a:xfrm>
            <a:off x="7260211" y="1538140"/>
            <a:ext cx="35994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</a:t>
            </a:r>
            <a:r>
              <a:rPr lang="ko-KR" altLang="en-US" sz="1600" b="1" dirty="0"/>
              <a:t>가지 방식 게임기의 판매량 </a:t>
            </a:r>
            <a:r>
              <a:rPr lang="en-US" altLang="ko-KR" sz="1600" b="1" dirty="0" err="1"/>
              <a:t>lineplot</a:t>
            </a:r>
            <a:endParaRPr lang="ko-KR" altLang="en-US" sz="1600" b="1" dirty="0"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F4C62570-283A-4467-B4CA-C794A5B16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106" y="1841860"/>
            <a:ext cx="4899925" cy="342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8A54D91-6236-4B62-930A-2BCE024A67FA}"/>
              </a:ext>
            </a:extLst>
          </p:cNvPr>
          <p:cNvSpPr txBox="1"/>
          <p:nvPr/>
        </p:nvSpPr>
        <p:spPr>
          <a:xfrm>
            <a:off x="6396168" y="5477297"/>
            <a:ext cx="53590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1980</a:t>
            </a:r>
            <a:r>
              <a:rPr lang="ko-KR" altLang="en-US" sz="1600" dirty="0"/>
              <a:t>후반을 제외한 대부분의 연도에서 </a:t>
            </a:r>
            <a:r>
              <a:rPr lang="en-US" altLang="ko-KR" sz="1600" dirty="0"/>
              <a:t>Home Consoles</a:t>
            </a:r>
            <a:r>
              <a:rPr lang="ko-KR" altLang="en-US" sz="1600" dirty="0"/>
              <a:t>게임이 더 인기가 많다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106243-B143-4924-B8A1-247F5212AC0D}"/>
              </a:ext>
            </a:extLst>
          </p:cNvPr>
          <p:cNvSpPr txBox="1"/>
          <p:nvPr/>
        </p:nvSpPr>
        <p:spPr>
          <a:xfrm>
            <a:off x="560481" y="5443228"/>
            <a:ext cx="56235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Handheld Consoles </a:t>
            </a:r>
            <a:r>
              <a:rPr lang="ko-KR" altLang="en-US" sz="1600" dirty="0"/>
              <a:t>게임기보다 거치형의 </a:t>
            </a:r>
            <a:r>
              <a:rPr lang="en-US" altLang="ko-KR" sz="1600" dirty="0"/>
              <a:t>Home Consoles</a:t>
            </a:r>
            <a:r>
              <a:rPr lang="ko-KR" altLang="en-US" sz="1600" dirty="0"/>
              <a:t>게임의 출고량이 </a:t>
            </a:r>
            <a:r>
              <a:rPr lang="en-US" altLang="ko-KR" sz="1600" dirty="0"/>
              <a:t>3</a:t>
            </a:r>
            <a:r>
              <a:rPr lang="ko-KR" altLang="en-US" sz="1600" dirty="0"/>
              <a:t>개 가까이 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2222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64A0DAC-8119-426A-B28F-D245F6119ADF}"/>
              </a:ext>
            </a:extLst>
          </p:cNvPr>
          <p:cNvSpPr txBox="1">
            <a:spLocks/>
          </p:cNvSpPr>
          <p:nvPr/>
        </p:nvSpPr>
        <p:spPr>
          <a:xfrm>
            <a:off x="162560" y="132080"/>
            <a:ext cx="12029439" cy="6096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 </a:t>
            </a:r>
            <a:r>
              <a:rPr lang="ko-KR" altLang="en-US" sz="2400" b="1" dirty="0"/>
              <a:t>출고량이 높은 게임 분석 및 시각화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590487-8FC1-41B5-90C0-EF2393185F22}"/>
              </a:ext>
            </a:extLst>
          </p:cNvPr>
          <p:cNvSpPr txBox="1"/>
          <p:nvPr/>
        </p:nvSpPr>
        <p:spPr>
          <a:xfrm>
            <a:off x="701040" y="1461254"/>
            <a:ext cx="1064768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세계 판매량 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top10 </a:t>
            </a:r>
            <a:r>
              <a:rPr lang="ko-KR" alt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게임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0736F6-2719-4E2C-8E17-38DB76BE7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78" y="1958526"/>
            <a:ext cx="10719816" cy="305035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7F5026B-7101-4A67-AEBC-9A4633B52EE3}"/>
              </a:ext>
            </a:extLst>
          </p:cNvPr>
          <p:cNvSpPr/>
          <p:nvPr/>
        </p:nvSpPr>
        <p:spPr>
          <a:xfrm>
            <a:off x="701040" y="1818640"/>
            <a:ext cx="10617200" cy="3220720"/>
          </a:xfrm>
          <a:prstGeom prst="rect">
            <a:avLst/>
          </a:prstGeom>
          <a:noFill/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08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64A0DAC-8119-426A-B28F-D245F6119ADF}"/>
              </a:ext>
            </a:extLst>
          </p:cNvPr>
          <p:cNvSpPr txBox="1">
            <a:spLocks/>
          </p:cNvSpPr>
          <p:nvPr/>
        </p:nvSpPr>
        <p:spPr>
          <a:xfrm>
            <a:off x="162560" y="132080"/>
            <a:ext cx="12029439" cy="6096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 </a:t>
            </a:r>
            <a:r>
              <a:rPr lang="ko-KR" altLang="en-US" sz="2400" b="1" dirty="0"/>
              <a:t>출고량이 높은 게임 분석 및 시각화 </a:t>
            </a:r>
            <a:r>
              <a:rPr lang="en-US" altLang="ko-KR" sz="2400" b="1" dirty="0"/>
              <a:t>- </a:t>
            </a:r>
            <a:r>
              <a:rPr lang="ko-KR" altLang="en-US" sz="1800" b="1" dirty="0"/>
              <a:t>지역별 판매 </a:t>
            </a:r>
            <a:r>
              <a:rPr lang="en-US" altLang="ko-KR" sz="1800" b="1" dirty="0"/>
              <a:t>1</a:t>
            </a:r>
            <a:r>
              <a:rPr lang="ko-KR" altLang="en-US" sz="1800" b="1" dirty="0"/>
              <a:t>위 게임</a:t>
            </a:r>
            <a:r>
              <a:rPr lang="ko-KR" altLang="en-US" sz="2400" b="1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FFA90A-D729-4FB5-A4F6-F961885C3C7E}"/>
              </a:ext>
            </a:extLst>
          </p:cNvPr>
          <p:cNvSpPr txBox="1"/>
          <p:nvPr/>
        </p:nvSpPr>
        <p:spPr>
          <a:xfrm>
            <a:off x="716280" y="828040"/>
            <a:ext cx="313436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북미</a:t>
            </a:r>
            <a:r>
              <a:rPr lang="en-US" altLang="ko-KR" b="1" dirty="0"/>
              <a:t>, </a:t>
            </a:r>
            <a:r>
              <a:rPr lang="ko-KR" altLang="en-US" b="1" dirty="0"/>
              <a:t>유럽</a:t>
            </a:r>
            <a:r>
              <a:rPr lang="en-US" altLang="ko-KR" b="1" dirty="0"/>
              <a:t>, </a:t>
            </a:r>
            <a:r>
              <a:rPr lang="ko-KR" altLang="en-US" b="1" dirty="0"/>
              <a:t>전세계에서 </a:t>
            </a:r>
            <a:endParaRPr lang="en-US" altLang="ko-KR" b="1" dirty="0"/>
          </a:p>
          <a:p>
            <a:r>
              <a:rPr lang="ko-KR" altLang="en-US" b="1" dirty="0"/>
              <a:t>판매 </a:t>
            </a:r>
            <a:r>
              <a:rPr lang="en-US" altLang="ko-KR" b="1" dirty="0"/>
              <a:t>1</a:t>
            </a:r>
            <a:r>
              <a:rPr lang="ko-KR" altLang="en-US" b="1" dirty="0"/>
              <a:t>위 게임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6CE27F-C605-49CE-A9D5-5AD3F37120B5}"/>
              </a:ext>
            </a:extLst>
          </p:cNvPr>
          <p:cNvSpPr txBox="1"/>
          <p:nvPr/>
        </p:nvSpPr>
        <p:spPr>
          <a:xfrm>
            <a:off x="8717280" y="975360"/>
            <a:ext cx="301752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나머지 지역 판매 </a:t>
            </a:r>
            <a:r>
              <a:rPr lang="en-US" altLang="ko-KR" b="1" dirty="0"/>
              <a:t>1</a:t>
            </a:r>
            <a:r>
              <a:rPr lang="ko-KR" altLang="en-US" b="1" dirty="0"/>
              <a:t>위 게임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6552B7-4418-4C37-9F19-52CA26DEE24F}"/>
              </a:ext>
            </a:extLst>
          </p:cNvPr>
          <p:cNvSpPr txBox="1"/>
          <p:nvPr/>
        </p:nvSpPr>
        <p:spPr>
          <a:xfrm>
            <a:off x="4846320" y="960120"/>
            <a:ext cx="301752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일본 판매 </a:t>
            </a:r>
            <a:r>
              <a:rPr lang="en-US" altLang="ko-KR" b="1" dirty="0"/>
              <a:t>1</a:t>
            </a:r>
            <a:r>
              <a:rPr lang="ko-KR" altLang="en-US" b="1" dirty="0"/>
              <a:t>위 게임</a:t>
            </a:r>
          </a:p>
        </p:txBody>
      </p:sp>
      <p:pic>
        <p:nvPicPr>
          <p:cNvPr id="11266" name="Picture 2" descr="이 게임을 아시나요? - Wii 스포츠 : 네이버 블로그">
            <a:extLst>
              <a:ext uri="{FF2B5EF4-FFF2-40B4-BE49-F238E27FC236}">
                <a16:creationId xmlns:a16="http://schemas.microsoft.com/office/drawing/2014/main" id="{38B15B6B-FC08-409A-8B78-6FF34ED9A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" y="4587874"/>
            <a:ext cx="3180080" cy="178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Pokémon Red and Blue - Wikipedia">
            <a:extLst>
              <a:ext uri="{FF2B5EF4-FFF2-40B4-BE49-F238E27FC236}">
                <a16:creationId xmlns:a16="http://schemas.microsoft.com/office/drawing/2014/main" id="{D89781A5-7804-4C2E-9655-62A4BC9FB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335" y="4649154"/>
            <a:ext cx="3598545" cy="160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Grand Theft Auto: San Andreas - Wikipedia">
            <a:extLst>
              <a:ext uri="{FF2B5EF4-FFF2-40B4-BE49-F238E27FC236}">
                <a16:creationId xmlns:a16="http://schemas.microsoft.com/office/drawing/2014/main" id="{46AEA898-F708-41BF-AF06-0A3E600C2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770" y="4378959"/>
            <a:ext cx="1769110" cy="218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표 28">
            <a:extLst>
              <a:ext uri="{FF2B5EF4-FFF2-40B4-BE49-F238E27FC236}">
                <a16:creationId xmlns:a16="http://schemas.microsoft.com/office/drawing/2014/main" id="{2742C1AB-DC3A-490F-8277-3B4720FA1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537059"/>
              </p:ext>
            </p:extLst>
          </p:nvPr>
        </p:nvGraphicFramePr>
        <p:xfrm>
          <a:off x="754957" y="1614371"/>
          <a:ext cx="3055043" cy="245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723">
                  <a:extLst>
                    <a:ext uri="{9D8B030D-6E8A-4147-A177-3AD203B41FA5}">
                      <a16:colId xmlns:a16="http://schemas.microsoft.com/office/drawing/2014/main" val="3276578379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643553125"/>
                    </a:ext>
                  </a:extLst>
                </a:gridCol>
              </a:tblGrid>
              <a:tr h="3592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Wii Sports</a:t>
                      </a:r>
                      <a:endParaRPr lang="ko-KR" altLang="en-US" sz="1050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371271"/>
                  </a:ext>
                </a:extLst>
              </a:tr>
              <a:tr h="4062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Platform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Wii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370219"/>
                  </a:ext>
                </a:extLst>
              </a:tr>
              <a:tr h="4062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12405"/>
                  </a:ext>
                </a:extLst>
              </a:tr>
              <a:tr h="4062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Genre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Sports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68328"/>
                  </a:ext>
                </a:extLst>
              </a:tr>
              <a:tr h="4062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Publisher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Nintendo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366867"/>
                  </a:ext>
                </a:extLst>
              </a:tr>
              <a:tr h="4062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>
                          <a:solidFill>
                            <a:sysClr val="windowText" lastClr="000000"/>
                          </a:solidFill>
                        </a:rPr>
                        <a:t>Total_Sales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8274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316180"/>
                  </a:ext>
                </a:extLst>
              </a:tr>
            </a:tbl>
          </a:graphicData>
        </a:graphic>
      </p:graphicFrame>
      <p:graphicFrame>
        <p:nvGraphicFramePr>
          <p:cNvPr id="20" name="표 28">
            <a:extLst>
              <a:ext uri="{FF2B5EF4-FFF2-40B4-BE49-F238E27FC236}">
                <a16:creationId xmlns:a16="http://schemas.microsoft.com/office/drawing/2014/main" id="{0B789741-774F-4A2C-AB5D-5A493F9C6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723927"/>
              </p:ext>
            </p:extLst>
          </p:nvPr>
        </p:nvGraphicFramePr>
        <p:xfrm>
          <a:off x="4818957" y="1614371"/>
          <a:ext cx="3055043" cy="2488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723">
                  <a:extLst>
                    <a:ext uri="{9D8B030D-6E8A-4147-A177-3AD203B41FA5}">
                      <a16:colId xmlns:a16="http://schemas.microsoft.com/office/drawing/2014/main" val="3276578379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643553125"/>
                    </a:ext>
                  </a:extLst>
                </a:gridCol>
              </a:tblGrid>
              <a:tr h="3298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Pokemon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Red/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Pokemon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Blue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371271"/>
                  </a:ext>
                </a:extLst>
              </a:tr>
              <a:tr h="4062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Platform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GB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370219"/>
                  </a:ext>
                </a:extLst>
              </a:tr>
              <a:tr h="4062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12405"/>
                  </a:ext>
                </a:extLst>
              </a:tr>
              <a:tr h="4062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Genre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Role-Playing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68328"/>
                  </a:ext>
                </a:extLst>
              </a:tr>
              <a:tr h="4062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Publisher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Nintendo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366867"/>
                  </a:ext>
                </a:extLst>
              </a:tr>
              <a:tr h="4062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</a:rPr>
                        <a:t>일본 판매량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1022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986512"/>
                  </a:ext>
                </a:extLst>
              </a:tr>
            </a:tbl>
          </a:graphicData>
        </a:graphic>
      </p:graphicFrame>
      <p:graphicFrame>
        <p:nvGraphicFramePr>
          <p:cNvPr id="21" name="표 28">
            <a:extLst>
              <a:ext uri="{FF2B5EF4-FFF2-40B4-BE49-F238E27FC236}">
                <a16:creationId xmlns:a16="http://schemas.microsoft.com/office/drawing/2014/main" id="{40FFF616-4DE8-496F-865E-8BF07758E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53057"/>
              </p:ext>
            </p:extLst>
          </p:nvPr>
        </p:nvGraphicFramePr>
        <p:xfrm>
          <a:off x="8710237" y="1614371"/>
          <a:ext cx="3055043" cy="245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723">
                  <a:extLst>
                    <a:ext uri="{9D8B030D-6E8A-4147-A177-3AD203B41FA5}">
                      <a16:colId xmlns:a16="http://schemas.microsoft.com/office/drawing/2014/main" val="3276578379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643553125"/>
                    </a:ext>
                  </a:extLst>
                </a:gridCol>
              </a:tblGrid>
              <a:tr h="35927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altLang="ko-KR" sz="105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0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Grand Theft Auto: San Andreas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371271"/>
                  </a:ext>
                </a:extLst>
              </a:tr>
              <a:tr h="406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Platform</a:t>
                      </a:r>
                      <a:endParaRPr lang="ko-KR" altLang="en-US" sz="10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PS2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370219"/>
                  </a:ext>
                </a:extLst>
              </a:tr>
              <a:tr h="406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endParaRPr lang="ko-KR" altLang="en-US" sz="10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endParaRPr lang="ko-KR" altLang="en-US" sz="10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12405"/>
                  </a:ext>
                </a:extLst>
              </a:tr>
              <a:tr h="406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Genre</a:t>
                      </a:r>
                      <a:endParaRPr lang="ko-KR" altLang="en-US" sz="10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ko-KR" altLang="en-US" sz="10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68328"/>
                  </a:ext>
                </a:extLst>
              </a:tr>
              <a:tr h="406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Publisher</a:t>
                      </a:r>
                      <a:endParaRPr lang="ko-KR" altLang="en-US" sz="10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Take-Two Interactive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366867"/>
                  </a:ext>
                </a:extLst>
              </a:tr>
              <a:tr h="406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1" dirty="0" err="1">
                          <a:solidFill>
                            <a:sysClr val="windowText" lastClr="000000"/>
                          </a:solidFill>
                        </a:rPr>
                        <a:t>Other_Sales</a:t>
                      </a:r>
                      <a:endParaRPr lang="ko-KR" altLang="en-US" sz="10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1057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</a:t>
                      </a:r>
                      <a:endParaRPr lang="ko-KR" altLang="en-US" sz="10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316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88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086B07-5941-4563-B250-B817973BB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6402" y="1273095"/>
            <a:ext cx="7910398" cy="5584905"/>
          </a:xfrm>
          <a:noFill/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solidFill>
                  <a:srgbClr val="080808"/>
                </a:solidFill>
              </a:rPr>
              <a:t>목차</a:t>
            </a:r>
            <a:br>
              <a:rPr lang="en-US" altLang="ko-KR" sz="3600" b="1" dirty="0">
                <a:solidFill>
                  <a:srgbClr val="080808"/>
                </a:solidFill>
              </a:rPr>
            </a:br>
            <a:r>
              <a:rPr lang="en-US" altLang="ko-KR" sz="2800" dirty="0">
                <a:solidFill>
                  <a:srgbClr val="080808"/>
                </a:solidFill>
              </a:rPr>
              <a:t>1. </a:t>
            </a:r>
            <a:r>
              <a:rPr lang="ko-KR" altLang="en-US" sz="2800" dirty="0">
                <a:solidFill>
                  <a:srgbClr val="080808"/>
                </a:solidFill>
              </a:rPr>
              <a:t>데이터</a:t>
            </a:r>
            <a:br>
              <a:rPr lang="en-US" altLang="ko-KR" sz="2800" dirty="0">
                <a:solidFill>
                  <a:srgbClr val="080808"/>
                </a:solidFill>
              </a:rPr>
            </a:br>
            <a:r>
              <a:rPr lang="en-US" altLang="ko-KR" sz="2800" dirty="0">
                <a:solidFill>
                  <a:srgbClr val="080808"/>
                </a:solidFill>
              </a:rPr>
              <a:t>2. </a:t>
            </a:r>
            <a:r>
              <a:rPr lang="ko-KR" altLang="en-US" sz="2800" dirty="0" err="1">
                <a:solidFill>
                  <a:srgbClr val="080808"/>
                </a:solidFill>
              </a:rPr>
              <a:t>전처리</a:t>
            </a:r>
            <a:br>
              <a:rPr lang="en-US" altLang="ko-KR" sz="2800" dirty="0">
                <a:solidFill>
                  <a:srgbClr val="080808"/>
                </a:solidFill>
              </a:rPr>
            </a:br>
            <a:r>
              <a:rPr lang="en-US" altLang="ko-KR" sz="2800" dirty="0">
                <a:solidFill>
                  <a:srgbClr val="080808"/>
                </a:solidFill>
              </a:rPr>
              <a:t>3. </a:t>
            </a:r>
            <a:r>
              <a:rPr lang="ko-KR" altLang="en-US" sz="2800" dirty="0">
                <a:solidFill>
                  <a:srgbClr val="080808"/>
                </a:solidFill>
              </a:rPr>
              <a:t>지역에 따라서 선호하는 게임 장르가 </a:t>
            </a:r>
            <a:r>
              <a:rPr lang="ko-KR" altLang="en-US" sz="2800" dirty="0" err="1">
                <a:solidFill>
                  <a:srgbClr val="080808"/>
                </a:solidFill>
              </a:rPr>
              <a:t>다른가</a:t>
            </a:r>
            <a:r>
              <a:rPr lang="ko-KR" altLang="en-US" sz="2800" dirty="0">
                <a:solidFill>
                  <a:srgbClr val="080808"/>
                </a:solidFill>
              </a:rPr>
              <a:t> </a:t>
            </a:r>
            <a:br>
              <a:rPr lang="en-US" altLang="ko-KR" sz="2800" dirty="0">
                <a:solidFill>
                  <a:srgbClr val="080808"/>
                </a:solidFill>
              </a:rPr>
            </a:br>
            <a:r>
              <a:rPr lang="en-US" altLang="ko-KR" sz="2800" dirty="0">
                <a:solidFill>
                  <a:srgbClr val="080808"/>
                </a:solidFill>
              </a:rPr>
              <a:t>4. </a:t>
            </a:r>
            <a:r>
              <a:rPr lang="ko-KR" altLang="en-US" sz="2800" dirty="0"/>
              <a:t>연도별 게임 트렌드 분석</a:t>
            </a:r>
            <a:br>
              <a:rPr lang="en-US" altLang="ko-KR" sz="2800" dirty="0"/>
            </a:br>
            <a:r>
              <a:rPr lang="en-US" altLang="ko-KR" sz="2800" dirty="0"/>
              <a:t>5. </a:t>
            </a:r>
            <a:r>
              <a:rPr lang="ko-KR" altLang="en-US" sz="2800" dirty="0"/>
              <a:t>출고량이 높은 게임</a:t>
            </a:r>
            <a:br>
              <a:rPr lang="en-US" altLang="ko-KR" sz="2800" dirty="0"/>
            </a:br>
            <a:r>
              <a:rPr lang="en-US" altLang="ko-KR" sz="2800" dirty="0"/>
              <a:t>6. </a:t>
            </a:r>
            <a:r>
              <a:rPr lang="ko-KR" altLang="en-US" sz="2800" dirty="0"/>
              <a:t>추가 시각화  </a:t>
            </a:r>
            <a:br>
              <a:rPr lang="en-US" altLang="ko-KR" sz="3600" b="1" dirty="0">
                <a:solidFill>
                  <a:srgbClr val="080808"/>
                </a:solidFill>
              </a:rPr>
            </a:br>
            <a:br>
              <a:rPr lang="en-US" altLang="ko-KR" sz="3600" b="1" dirty="0">
                <a:solidFill>
                  <a:srgbClr val="080808"/>
                </a:solidFill>
              </a:rPr>
            </a:br>
            <a:endParaRPr lang="ko-KR" altLang="en-US" sz="4400" b="1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16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7A7413-0197-47B6-AE9C-6CC15FC1DC0E}"/>
              </a:ext>
            </a:extLst>
          </p:cNvPr>
          <p:cNvSpPr txBox="1"/>
          <p:nvPr/>
        </p:nvSpPr>
        <p:spPr>
          <a:xfrm>
            <a:off x="172720" y="1664454"/>
            <a:ext cx="331216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ko-KR" alt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세계 총 판매량 </a:t>
            </a:r>
            <a:r>
              <a:rPr lang="en-US" altLang="ko-KR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top5 Publisher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FDC24F0-95C8-4043-AC9D-8F28677B5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1" y="2064974"/>
            <a:ext cx="5094428" cy="268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3EDB130-127F-447A-B2AA-9E58A0D54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484" y="2010751"/>
            <a:ext cx="4185039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표 28">
            <a:extLst>
              <a:ext uri="{FF2B5EF4-FFF2-40B4-BE49-F238E27FC236}">
                <a16:creationId xmlns:a16="http://schemas.microsoft.com/office/drawing/2014/main" id="{B8FA2E01-908E-44D4-AB28-6675C05C5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274927"/>
              </p:ext>
            </p:extLst>
          </p:nvPr>
        </p:nvGraphicFramePr>
        <p:xfrm>
          <a:off x="399357" y="2163011"/>
          <a:ext cx="2618163" cy="2329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8990">
                  <a:extLst>
                    <a:ext uri="{9D8B030D-6E8A-4147-A177-3AD203B41FA5}">
                      <a16:colId xmlns:a16="http://schemas.microsoft.com/office/drawing/2014/main" val="3276578379"/>
                    </a:ext>
                  </a:extLst>
                </a:gridCol>
                <a:gridCol w="909173">
                  <a:extLst>
                    <a:ext uri="{9D8B030D-6E8A-4147-A177-3AD203B41FA5}">
                      <a16:colId xmlns:a16="http://schemas.microsoft.com/office/drawing/2014/main" val="643553125"/>
                    </a:ext>
                  </a:extLst>
                </a:gridCol>
              </a:tblGrid>
              <a:tr h="3592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Nintendo 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1759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371271"/>
                  </a:ext>
                </a:extLst>
              </a:tr>
              <a:tr h="4062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Electronic Arts(EA)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1087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370219"/>
                  </a:ext>
                </a:extLst>
              </a:tr>
              <a:tr h="4062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Sony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</a:rPr>
                        <a:t>719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12405"/>
                  </a:ext>
                </a:extLst>
              </a:tr>
              <a:tr h="4062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Ubisoft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</a:rPr>
                        <a:t>603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68328"/>
                  </a:ext>
                </a:extLst>
              </a:tr>
              <a:tr h="4062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Take-Two Interactive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</a:rPr>
                        <a:t>398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3668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C7C727-007B-4E1B-B0F2-C18BDCD5A147}"/>
              </a:ext>
            </a:extLst>
          </p:cNvPr>
          <p:cNvSpPr txBox="1"/>
          <p:nvPr/>
        </p:nvSpPr>
        <p:spPr>
          <a:xfrm>
            <a:off x="335280" y="4500880"/>
            <a:ext cx="1402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단위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100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473DF6-C809-41E6-80AC-54CDAAA1B73C}"/>
              </a:ext>
            </a:extLst>
          </p:cNvPr>
          <p:cNvSpPr txBox="1"/>
          <p:nvPr/>
        </p:nvSpPr>
        <p:spPr>
          <a:xfrm>
            <a:off x="4084320" y="1654294"/>
            <a:ext cx="356616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212121"/>
                </a:solidFill>
                <a:latin typeface="Roboto" panose="02000000000000000000" pitchFamily="2" charset="0"/>
              </a:rPr>
              <a:t>p</a:t>
            </a:r>
            <a:r>
              <a:rPr lang="en-US" altLang="ko-KR" sz="16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ieplot</a:t>
            </a:r>
            <a:endParaRPr lang="en-US" altLang="ko-KR" sz="1600" b="1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567927-7ED2-48B4-B662-DCD845834243}"/>
              </a:ext>
            </a:extLst>
          </p:cNvPr>
          <p:cNvSpPr txBox="1"/>
          <p:nvPr/>
        </p:nvSpPr>
        <p:spPr>
          <a:xfrm>
            <a:off x="8280400" y="1633974"/>
            <a:ext cx="356616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212121"/>
                </a:solidFill>
                <a:latin typeface="Roboto" panose="02000000000000000000" pitchFamily="2" charset="0"/>
              </a:rPr>
              <a:t>bar</a:t>
            </a:r>
            <a:r>
              <a:rPr lang="en-US" altLang="ko-KR" sz="16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plot</a:t>
            </a:r>
            <a:endParaRPr lang="en-US" altLang="ko-KR" sz="1600" b="1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394853-6B27-43AC-B44C-9BF7C9856AA9}"/>
              </a:ext>
            </a:extLst>
          </p:cNvPr>
          <p:cNvSpPr txBox="1"/>
          <p:nvPr/>
        </p:nvSpPr>
        <p:spPr>
          <a:xfrm>
            <a:off x="6675120" y="1171694"/>
            <a:ext cx="2580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u="sng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판매량 </a:t>
            </a:r>
            <a:r>
              <a:rPr lang="en-US" altLang="ko-KR" b="1" i="0" u="sng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top10 Publisher </a:t>
            </a:r>
            <a:endParaRPr lang="ko-KR" altLang="en-US" u="sng" dirty="0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5D23A159-F487-4410-8DF7-4B5DB7B84914}"/>
              </a:ext>
            </a:extLst>
          </p:cNvPr>
          <p:cNvSpPr txBox="1">
            <a:spLocks/>
          </p:cNvSpPr>
          <p:nvPr/>
        </p:nvSpPr>
        <p:spPr>
          <a:xfrm>
            <a:off x="162560" y="132080"/>
            <a:ext cx="12029439" cy="6096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 </a:t>
            </a:r>
            <a:r>
              <a:rPr lang="ko-KR" altLang="en-US" sz="2400" b="1" dirty="0"/>
              <a:t>추가 시각화 </a:t>
            </a:r>
            <a:r>
              <a:rPr lang="en-US" altLang="ko-KR" sz="2400" b="1" dirty="0"/>
              <a:t>- </a:t>
            </a:r>
            <a:r>
              <a:rPr lang="en-US" altLang="ko-KR" sz="2000" b="1" dirty="0"/>
              <a:t>Publisher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87986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64A0DAC-8119-426A-B28F-D245F6119ADF}"/>
              </a:ext>
            </a:extLst>
          </p:cNvPr>
          <p:cNvSpPr txBox="1">
            <a:spLocks/>
          </p:cNvSpPr>
          <p:nvPr/>
        </p:nvSpPr>
        <p:spPr>
          <a:xfrm>
            <a:off x="162560" y="132080"/>
            <a:ext cx="12029439" cy="6096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 </a:t>
            </a:r>
            <a:r>
              <a:rPr lang="ko-KR" altLang="en-US" sz="2400" b="1"/>
              <a:t>추가 시각화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CA0899-BD97-44B0-91F7-3B324B38FB50}"/>
              </a:ext>
            </a:extLst>
          </p:cNvPr>
          <p:cNvSpPr txBox="1"/>
          <p:nvPr/>
        </p:nvSpPr>
        <p:spPr>
          <a:xfrm>
            <a:off x="858787" y="885341"/>
            <a:ext cx="388593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게임 장르별 판매량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7FA184D-71B6-4AF2-A9E5-4A914B3C0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92" y="1624430"/>
            <a:ext cx="3839928" cy="251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05A616CB-F33B-4504-AE15-160288C8C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82" y="4243138"/>
            <a:ext cx="4242635" cy="252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B37284E-DBFD-4B1D-B4E3-2D037D655A5B}"/>
              </a:ext>
            </a:extLst>
          </p:cNvPr>
          <p:cNvSpPr txBox="1"/>
          <p:nvPr/>
        </p:nvSpPr>
        <p:spPr>
          <a:xfrm>
            <a:off x="6327541" y="885341"/>
            <a:ext cx="404581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게임 </a:t>
            </a:r>
            <a:r>
              <a:rPr lang="ko-KR" altLang="en-U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플렛폼</a:t>
            </a:r>
            <a:r>
              <a:rPr lang="ko-KR" alt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비율</a:t>
            </a: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71EC8A55-198D-4DA2-953B-6DF94A90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322" y="1314667"/>
            <a:ext cx="3861318" cy="249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B684C4-464A-43E2-A88E-2213F76E13CD}"/>
              </a:ext>
            </a:extLst>
          </p:cNvPr>
          <p:cNvSpPr txBox="1"/>
          <p:nvPr/>
        </p:nvSpPr>
        <p:spPr>
          <a:xfrm>
            <a:off x="6454541" y="3963287"/>
            <a:ext cx="389849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게임 회사 별 판매량 비율</a:t>
            </a:r>
            <a:r>
              <a:rPr lang="en-US" altLang="ko-KR" sz="1100" b="1" dirty="0">
                <a:solidFill>
                  <a:srgbClr val="212121"/>
                </a:solidFill>
                <a:latin typeface="Roboto" panose="02000000000000000000" pitchFamily="2" charset="0"/>
              </a:rPr>
              <a:t>(</a:t>
            </a:r>
            <a:r>
              <a:rPr lang="ko-KR" altLang="en-US" sz="1100" b="1" dirty="0">
                <a:solidFill>
                  <a:srgbClr val="212121"/>
                </a:solidFill>
                <a:latin typeface="Roboto" panose="02000000000000000000" pitchFamily="2" charset="0"/>
              </a:rPr>
              <a:t>상위</a:t>
            </a:r>
            <a:r>
              <a:rPr lang="en-US" altLang="ko-KR" sz="1100" b="1" dirty="0">
                <a:solidFill>
                  <a:srgbClr val="212121"/>
                </a:solidFill>
                <a:latin typeface="Roboto" panose="02000000000000000000" pitchFamily="2" charset="0"/>
              </a:rPr>
              <a:t>15)</a:t>
            </a:r>
            <a:endParaRPr lang="ko-KR" altLang="en-US" b="1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DDB84A2C-BB38-4734-A8C7-B0E0BA5A6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511" y="4432284"/>
            <a:ext cx="54578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337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086B07-5941-4563-B250-B817973BB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1869545"/>
            <a:ext cx="5782716" cy="2150719"/>
          </a:xfrm>
          <a:noFill/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br>
              <a:rPr lang="en-US" altLang="ko-KR" sz="3600" dirty="0">
                <a:solidFill>
                  <a:srgbClr val="080808"/>
                </a:solidFill>
              </a:rPr>
            </a:br>
            <a:r>
              <a:rPr lang="en-US" altLang="ko-KR" sz="3600" dirty="0">
                <a:solidFill>
                  <a:srgbClr val="080808"/>
                </a:solidFill>
              </a:rPr>
              <a:t> </a:t>
            </a:r>
            <a:r>
              <a:rPr lang="ko-KR" altLang="en-US" sz="4400" dirty="0">
                <a:solidFill>
                  <a:srgbClr val="080808"/>
                </a:solidFill>
              </a:rPr>
              <a:t>감사합니다</a:t>
            </a:r>
            <a:endParaRPr lang="ko-KR" altLang="en-US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0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DB793C-4AAC-412E-B49B-0DD0DCD9EC64}"/>
              </a:ext>
            </a:extLst>
          </p:cNvPr>
          <p:cNvSpPr txBox="1"/>
          <p:nvPr/>
        </p:nvSpPr>
        <p:spPr>
          <a:xfrm>
            <a:off x="314960" y="130048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 구성</a:t>
            </a:r>
            <a:endParaRPr lang="en-US" altLang="ko-K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6A1C18-7839-4C7D-B7F9-99618E83919C}"/>
              </a:ext>
            </a:extLst>
          </p:cNvPr>
          <p:cNvSpPr txBox="1"/>
          <p:nvPr/>
        </p:nvSpPr>
        <p:spPr>
          <a:xfrm>
            <a:off x="91440" y="2032000"/>
            <a:ext cx="569976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b="1" dirty="0"/>
              <a:t>9</a:t>
            </a:r>
            <a:r>
              <a:rPr lang="ko-KR" altLang="en-US" sz="1100" b="1" dirty="0"/>
              <a:t>개의 컬럼으로 이루어진 </a:t>
            </a:r>
            <a:r>
              <a:rPr lang="en-US" altLang="ko-KR" sz="1100" b="1" dirty="0"/>
              <a:t>16598</a:t>
            </a:r>
            <a:r>
              <a:rPr lang="ko-KR" altLang="en-US" sz="1100" b="1" dirty="0"/>
              <a:t>개의 데이터</a:t>
            </a:r>
            <a:endParaRPr lang="en-US" altLang="ko-KR" sz="1100" b="1" dirty="0"/>
          </a:p>
          <a:p>
            <a:endParaRPr lang="en-US" altLang="ko-KR" sz="11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100" b="1" dirty="0"/>
              <a:t>게임 판매량에 대한 데이터로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게임 이름과 회사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장르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플랫폼을 포함해 </a:t>
            </a:r>
            <a:r>
              <a:rPr lang="en-US" altLang="ko-KR" sz="1100" b="1" dirty="0"/>
              <a:t>4</a:t>
            </a:r>
            <a:r>
              <a:rPr lang="ko-KR" altLang="en-US" sz="1100" b="1" dirty="0"/>
              <a:t>개 지역에 대한 판매량으로 이루어져 있다</a:t>
            </a:r>
            <a:r>
              <a:rPr lang="en-US" altLang="ko-KR" sz="1100" b="1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1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100" b="1" dirty="0"/>
              <a:t>보다 구체적인 데이터셋에 대한 정보는 아래와 같다</a:t>
            </a:r>
            <a:r>
              <a:rPr lang="en-US" altLang="ko-KR" sz="1100" b="1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sz="1100" b="1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78E39A2-964E-492C-A1E4-35CFFEE8E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474110"/>
              </p:ext>
            </p:extLst>
          </p:nvPr>
        </p:nvGraphicFramePr>
        <p:xfrm>
          <a:off x="327295" y="4211371"/>
          <a:ext cx="2488166" cy="209046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44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5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데이터 개요 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kern="12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02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9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02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관측치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16598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결측치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271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결측치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 비율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1.6%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7317B95-0276-4FE2-B419-C7DAE83CC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896919"/>
              </p:ext>
            </p:extLst>
          </p:nvPr>
        </p:nvGraphicFramePr>
        <p:xfrm>
          <a:off x="3090456" y="4202676"/>
          <a:ext cx="2426424" cy="211831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14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전체 변수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kern="12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292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명목형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4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292">
                <a:tc vMerge="1">
                  <a:txBody>
                    <a:bodyPr/>
                    <a:lstStyle/>
                    <a:p>
                      <a:pPr algn="ctr"/>
                      <a:endParaRPr lang="ko-KR" altLang="en-US" sz="1600" b="1" kern="12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순서형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-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2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수치형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이산형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2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kern="12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연속형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4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A6E7426-6CA2-41A6-99F6-5AA7B19B0DC0}"/>
              </a:ext>
            </a:extLst>
          </p:cNvPr>
          <p:cNvSpPr txBox="1"/>
          <p:nvPr/>
        </p:nvSpPr>
        <p:spPr>
          <a:xfrm>
            <a:off x="6042855" y="122708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 분석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BEB888F-FDCF-49D3-A1AC-2B8A9F597A9A}"/>
              </a:ext>
            </a:extLst>
          </p:cNvPr>
          <p:cNvCxnSpPr>
            <a:cxnSpLocks/>
          </p:cNvCxnSpPr>
          <p:nvPr/>
        </p:nvCxnSpPr>
        <p:spPr>
          <a:xfrm flipV="1">
            <a:off x="5859975" y="1272180"/>
            <a:ext cx="0" cy="504734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DA84C51-F0FA-4327-B877-CAB3C9264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612295"/>
              </p:ext>
            </p:extLst>
          </p:nvPr>
        </p:nvGraphicFramePr>
        <p:xfrm>
          <a:off x="6041756" y="2881827"/>
          <a:ext cx="6048645" cy="2773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61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0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7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변수명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내  용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결측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 개수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7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Name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게임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범주형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명목형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-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60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Platform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게임 플랫폼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범주형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명목형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-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7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Year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게임이 출시된 연도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수치형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이산형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271(1.6%)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7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Genre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게임 장르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범주형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명목형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200" b="1" kern="1200" baseline="30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50(0.3%)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67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Publisher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게임 제작 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범주형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명목형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58(0.3%)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NA_Sales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북미 지역 게임 판매량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수치형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연속형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-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EU_Sales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유럽 지역 게임 판매량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수치형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연속형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-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JP_Sales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일본 지역 게임 판매량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수치형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연속형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-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Other_Sales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나머지 지역 게임 판매량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수치형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연속형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-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7B767C84-A5CB-48E9-A057-7F9F0AAE6ED1}"/>
              </a:ext>
            </a:extLst>
          </p:cNvPr>
          <p:cNvSpPr txBox="1"/>
          <p:nvPr/>
        </p:nvSpPr>
        <p:spPr>
          <a:xfrm>
            <a:off x="6244956" y="1634149"/>
            <a:ext cx="5855604" cy="363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개별 변수명과 데이터 타입</a:t>
            </a:r>
            <a:r>
              <a:rPr lang="en-US" altLang="ko-KR" sz="13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3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결측</a:t>
            </a:r>
            <a:r>
              <a:rPr lang="ko-KR" altLang="en-US" sz="13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개수에 대한 설명이다</a:t>
            </a:r>
            <a:r>
              <a:rPr lang="en-US" altLang="ko-KR" sz="13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</p:txBody>
      </p:sp>
      <p:sp>
        <p:nvSpPr>
          <p:cNvPr id="39" name="제목 1">
            <a:extLst>
              <a:ext uri="{FF2B5EF4-FFF2-40B4-BE49-F238E27FC236}">
                <a16:creationId xmlns:a16="http://schemas.microsoft.com/office/drawing/2014/main" id="{EC6B2792-160C-419B-9378-AEE803A1E12F}"/>
              </a:ext>
            </a:extLst>
          </p:cNvPr>
          <p:cNvSpPr txBox="1">
            <a:spLocks/>
          </p:cNvSpPr>
          <p:nvPr/>
        </p:nvSpPr>
        <p:spPr>
          <a:xfrm>
            <a:off x="162560" y="132080"/>
            <a:ext cx="12029439" cy="6096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 데이터 개요</a:t>
            </a:r>
          </a:p>
        </p:txBody>
      </p:sp>
    </p:spTree>
    <p:extLst>
      <p:ext uri="{BB962C8B-B14F-4D97-AF65-F5344CB8AC3E}">
        <p14:creationId xmlns:p14="http://schemas.microsoft.com/office/powerpoint/2010/main" val="413602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EBC483-385C-4EFF-9E5A-8ADFA7FE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" y="132080"/>
            <a:ext cx="12029439" cy="609600"/>
          </a:xfrm>
          <a:solidFill>
            <a:schemeClr val="bg2">
              <a:lumMod val="90000"/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ko-KR" altLang="en-US" sz="3600" b="1" dirty="0"/>
              <a:t> 데이터 구조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6FAE788-ED15-4C55-8764-87AF8630C144}"/>
              </a:ext>
            </a:extLst>
          </p:cNvPr>
          <p:cNvSpPr/>
          <p:nvPr/>
        </p:nvSpPr>
        <p:spPr>
          <a:xfrm>
            <a:off x="587663" y="1275226"/>
            <a:ext cx="2004708" cy="18287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9A00EF8-4917-44D7-9425-C416453C6CE0}"/>
              </a:ext>
            </a:extLst>
          </p:cNvPr>
          <p:cNvSpPr/>
          <p:nvPr/>
        </p:nvSpPr>
        <p:spPr>
          <a:xfrm>
            <a:off x="2892458" y="1209248"/>
            <a:ext cx="3101941" cy="19110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1BF59-1735-4B5D-B1FC-5C861E428D5E}"/>
              </a:ext>
            </a:extLst>
          </p:cNvPr>
          <p:cNvSpPr txBox="1"/>
          <p:nvPr/>
        </p:nvSpPr>
        <p:spPr>
          <a:xfrm>
            <a:off x="8625840" y="851271"/>
            <a:ext cx="154432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정량 변수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105151-6A2D-4D56-A56E-A6B8E1857C0E}"/>
              </a:ext>
            </a:extLst>
          </p:cNvPr>
          <p:cNvSpPr txBox="1"/>
          <p:nvPr/>
        </p:nvSpPr>
        <p:spPr>
          <a:xfrm>
            <a:off x="2133601" y="837077"/>
            <a:ext cx="168656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범주 변수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96F543-047E-4E43-832E-9884E99FA970}"/>
              </a:ext>
            </a:extLst>
          </p:cNvPr>
          <p:cNvSpPr/>
          <p:nvPr/>
        </p:nvSpPr>
        <p:spPr>
          <a:xfrm>
            <a:off x="6540052" y="1148080"/>
            <a:ext cx="5570668" cy="4370593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7521EF-636A-44E0-A96A-ABE87F74B87E}"/>
              </a:ext>
            </a:extLst>
          </p:cNvPr>
          <p:cNvSpPr/>
          <p:nvPr/>
        </p:nvSpPr>
        <p:spPr>
          <a:xfrm>
            <a:off x="132079" y="1148080"/>
            <a:ext cx="6029907" cy="5601512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7BAC4DD-BA62-4B0F-AADD-73C1E2838B2B}"/>
              </a:ext>
            </a:extLst>
          </p:cNvPr>
          <p:cNvSpPr/>
          <p:nvPr/>
        </p:nvSpPr>
        <p:spPr>
          <a:xfrm>
            <a:off x="402478" y="3271520"/>
            <a:ext cx="2787762" cy="33908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BDF623A-7129-41AE-8AA7-4AC8E4FD6AC3}"/>
              </a:ext>
            </a:extLst>
          </p:cNvPr>
          <p:cNvSpPr/>
          <p:nvPr/>
        </p:nvSpPr>
        <p:spPr>
          <a:xfrm>
            <a:off x="3545840" y="3280528"/>
            <a:ext cx="2215784" cy="334379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F0A3F7F-C220-4028-8835-7ADD2928B934}"/>
              </a:ext>
            </a:extLst>
          </p:cNvPr>
          <p:cNvSpPr/>
          <p:nvPr/>
        </p:nvSpPr>
        <p:spPr>
          <a:xfrm>
            <a:off x="8707106" y="3467893"/>
            <a:ext cx="1381774" cy="150003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675BEBD-C1D3-4617-ADC9-0C1C8076A6C6}"/>
              </a:ext>
            </a:extLst>
          </p:cNvPr>
          <p:cNvSpPr/>
          <p:nvPr/>
        </p:nvSpPr>
        <p:spPr>
          <a:xfrm>
            <a:off x="10641262" y="1640264"/>
            <a:ext cx="1317812" cy="15082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A552BD-1B55-47CF-BB0A-3611D1C6871C}"/>
              </a:ext>
            </a:extLst>
          </p:cNvPr>
          <p:cNvSpPr txBox="1"/>
          <p:nvPr/>
        </p:nvSpPr>
        <p:spPr>
          <a:xfrm>
            <a:off x="1197212" y="1274689"/>
            <a:ext cx="113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/>
              <a:t>Name</a:t>
            </a:r>
            <a:endParaRPr lang="ko-KR" altLang="en-US" u="sng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935C2F-466F-444C-81D6-6A29A94289C2}"/>
              </a:ext>
            </a:extLst>
          </p:cNvPr>
          <p:cNvSpPr txBox="1"/>
          <p:nvPr/>
        </p:nvSpPr>
        <p:spPr>
          <a:xfrm>
            <a:off x="1268437" y="3347329"/>
            <a:ext cx="193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/>
              <a:t>Platform </a:t>
            </a:r>
            <a:endParaRPr lang="ko-KR" altLang="en-US" u="sn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DCC25E-6778-41CD-99F4-2F8B13FD3F77}"/>
              </a:ext>
            </a:extLst>
          </p:cNvPr>
          <p:cNvSpPr txBox="1"/>
          <p:nvPr/>
        </p:nvSpPr>
        <p:spPr>
          <a:xfrm>
            <a:off x="3945987" y="1199661"/>
            <a:ext cx="193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/>
              <a:t>Publisher</a:t>
            </a:r>
            <a:endParaRPr lang="ko-KR" altLang="en-US" u="sn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3BFB3D-AC35-4F54-9E46-E038225AB160}"/>
              </a:ext>
            </a:extLst>
          </p:cNvPr>
          <p:cNvSpPr txBox="1"/>
          <p:nvPr/>
        </p:nvSpPr>
        <p:spPr>
          <a:xfrm>
            <a:off x="4265050" y="3332923"/>
            <a:ext cx="88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/>
              <a:t>Genre</a:t>
            </a:r>
            <a:endParaRPr lang="ko-KR" altLang="en-US" u="sn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484B7A-E3C6-4C92-8972-E031FDB0318D}"/>
              </a:ext>
            </a:extLst>
          </p:cNvPr>
          <p:cNvSpPr txBox="1"/>
          <p:nvPr/>
        </p:nvSpPr>
        <p:spPr>
          <a:xfrm>
            <a:off x="10971624" y="1660907"/>
            <a:ext cx="844062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/>
              <a:t>Year</a:t>
            </a:r>
            <a:endParaRPr lang="ko-KR" altLang="en-US" u="sng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71A02C-BEF1-480B-B376-A34432784D2B}"/>
              </a:ext>
            </a:extLst>
          </p:cNvPr>
          <p:cNvSpPr txBox="1"/>
          <p:nvPr/>
        </p:nvSpPr>
        <p:spPr>
          <a:xfrm>
            <a:off x="8728222" y="349113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 err="1"/>
              <a:t>Other_Sales</a:t>
            </a:r>
            <a:endParaRPr lang="ko-KR" altLang="en-US" u="sng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C0DAC4-7D9F-4F97-A04A-1CD3740495C7}"/>
              </a:ext>
            </a:extLst>
          </p:cNvPr>
          <p:cNvSpPr txBox="1"/>
          <p:nvPr/>
        </p:nvSpPr>
        <p:spPr>
          <a:xfrm>
            <a:off x="660255" y="1721536"/>
            <a:ext cx="18756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Wii Sports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Super Mario Bros.</a:t>
            </a:r>
            <a:endParaRPr lang="en-US" altLang="ko-KR" sz="12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Mario Kart Wii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…</a:t>
            </a:r>
          </a:p>
          <a:p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CEA92F-2AC1-47E1-AA48-C5ABE9EC40DF}"/>
              </a:ext>
            </a:extLst>
          </p:cNvPr>
          <p:cNvSpPr txBox="1"/>
          <p:nvPr/>
        </p:nvSpPr>
        <p:spPr>
          <a:xfrm>
            <a:off x="3723007" y="3813479"/>
            <a:ext cx="16529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Action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Adventure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err="1"/>
              <a:t>Misc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Platform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Sports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Simulation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Racing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Role-Playing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Puzzle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Strategy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Fighting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Shooter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5CEA05-B534-4D51-99F5-56AECDBC349C}"/>
              </a:ext>
            </a:extLst>
          </p:cNvPr>
          <p:cNvSpPr txBox="1"/>
          <p:nvPr/>
        </p:nvSpPr>
        <p:spPr>
          <a:xfrm>
            <a:off x="663525" y="3786187"/>
            <a:ext cx="1043355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Wii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PSP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PS3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PC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GBA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PS4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PS2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XB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X360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GC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3DS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2600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SAT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GB</a:t>
            </a:r>
          </a:p>
          <a:p>
            <a:endParaRPr lang="en-US" altLang="ko-KR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79ACB9-6727-4115-B689-45B32ED61247}"/>
              </a:ext>
            </a:extLst>
          </p:cNvPr>
          <p:cNvSpPr txBox="1"/>
          <p:nvPr/>
        </p:nvSpPr>
        <p:spPr>
          <a:xfrm>
            <a:off x="1831393" y="3949919"/>
            <a:ext cx="116078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DC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N64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 err="1"/>
              <a:t>Xone</a:t>
            </a:r>
            <a:endParaRPr lang="en-US" altLang="ko-KR" sz="11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SNES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 err="1"/>
              <a:t>WiiU</a:t>
            </a:r>
            <a:endParaRPr lang="en-US" altLang="ko-KR" sz="11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PSV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GEN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SCD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WS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TG16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3DO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GG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PCFX</a:t>
            </a:r>
            <a:endParaRPr lang="ko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C2A6C5-3C7B-4A0B-A05C-F6AA8F5A1312}"/>
              </a:ext>
            </a:extLst>
          </p:cNvPr>
          <p:cNvSpPr txBox="1"/>
          <p:nvPr/>
        </p:nvSpPr>
        <p:spPr>
          <a:xfrm>
            <a:off x="3075547" y="1633456"/>
            <a:ext cx="2570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/>
              <a:t>Nintendo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/>
              <a:t>Electronic Arts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/>
              <a:t>Activision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/>
              <a:t>Sony Computer Entertainment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/>
              <a:t>Ubisoft                       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/>
              <a:t>…</a:t>
            </a:r>
            <a:endParaRPr lang="ko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660723-B595-45C8-BC67-7BB5513D2FD9}"/>
              </a:ext>
            </a:extLst>
          </p:cNvPr>
          <p:cNvSpPr txBox="1"/>
          <p:nvPr/>
        </p:nvSpPr>
        <p:spPr>
          <a:xfrm>
            <a:off x="5086388" y="3740243"/>
            <a:ext cx="663961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12 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장르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A8ABAC-6C05-4AF7-9200-B7577B104D10}"/>
              </a:ext>
            </a:extLst>
          </p:cNvPr>
          <p:cNvSpPr txBox="1"/>
          <p:nvPr/>
        </p:nvSpPr>
        <p:spPr>
          <a:xfrm>
            <a:off x="4704814" y="1569459"/>
            <a:ext cx="1281207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579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개의 </a:t>
            </a:r>
            <a:r>
              <a:rPr lang="ko-KR" altLang="en-US" sz="1050" dirty="0" err="1">
                <a:solidFill>
                  <a:schemeClr val="accent1">
                    <a:lumMod val="50000"/>
                  </a:schemeClr>
                </a:solidFill>
              </a:rPr>
              <a:t>게임사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38044A-83AA-485D-9721-94D72EF487FA}"/>
              </a:ext>
            </a:extLst>
          </p:cNvPr>
          <p:cNvSpPr txBox="1"/>
          <p:nvPr/>
        </p:nvSpPr>
        <p:spPr>
          <a:xfrm>
            <a:off x="2073897" y="3733748"/>
            <a:ext cx="1111001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31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개의 게임기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CA55B3-80E4-4E26-92EE-C2E749681F83}"/>
              </a:ext>
            </a:extLst>
          </p:cNvPr>
          <p:cNvSpPr txBox="1"/>
          <p:nvPr/>
        </p:nvSpPr>
        <p:spPr>
          <a:xfrm>
            <a:off x="8797146" y="3976567"/>
            <a:ext cx="1188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0.00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,,,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10.57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C0DE48-DD00-4C9C-A191-34FEEE352B08}"/>
              </a:ext>
            </a:extLst>
          </p:cNvPr>
          <p:cNvSpPr txBox="1"/>
          <p:nvPr/>
        </p:nvSpPr>
        <p:spPr>
          <a:xfrm>
            <a:off x="10783662" y="2070048"/>
            <a:ext cx="13182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1980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,,,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2020</a:t>
            </a:r>
            <a:endParaRPr lang="ko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18613C8-500D-4077-9C7D-3AD7DAAAB3DA}"/>
              </a:ext>
            </a:extLst>
          </p:cNvPr>
          <p:cNvSpPr/>
          <p:nvPr/>
        </p:nvSpPr>
        <p:spPr>
          <a:xfrm>
            <a:off x="6783892" y="1376381"/>
            <a:ext cx="3569148" cy="402873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44AAE37-352A-4E44-8327-614554A69B2C}"/>
              </a:ext>
            </a:extLst>
          </p:cNvPr>
          <p:cNvCxnSpPr>
            <a:stCxn id="58" idx="2"/>
          </p:cNvCxnSpPr>
          <p:nvPr/>
        </p:nvCxnSpPr>
        <p:spPr>
          <a:xfrm flipH="1">
            <a:off x="8564880" y="5405120"/>
            <a:ext cx="3586" cy="6502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85AFFC6-4BA6-483E-BFAC-36D05AF85BA3}"/>
              </a:ext>
            </a:extLst>
          </p:cNvPr>
          <p:cNvSpPr txBox="1"/>
          <p:nvPr/>
        </p:nvSpPr>
        <p:spPr>
          <a:xfrm>
            <a:off x="7112000" y="6085840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지역</a:t>
            </a:r>
            <a:r>
              <a:rPr lang="en-US" altLang="ko-KR" dirty="0"/>
              <a:t>(</a:t>
            </a:r>
            <a:r>
              <a:rPr lang="ko-KR" altLang="en-US" dirty="0"/>
              <a:t>범주</a:t>
            </a:r>
            <a:r>
              <a:rPr lang="en-US" altLang="ko-KR" dirty="0"/>
              <a:t>)</a:t>
            </a:r>
            <a:r>
              <a:rPr lang="ko-KR" altLang="en-US" dirty="0"/>
              <a:t>으로 묶일 수 있음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39EB329-1A63-408E-B4A0-520C63118BCE}"/>
              </a:ext>
            </a:extLst>
          </p:cNvPr>
          <p:cNvGrpSpPr/>
          <p:nvPr/>
        </p:nvGrpSpPr>
        <p:grpSpPr>
          <a:xfrm>
            <a:off x="7030706" y="3469465"/>
            <a:ext cx="1499986" cy="1500033"/>
            <a:chOff x="10546904" y="3497744"/>
            <a:chExt cx="1499986" cy="1500033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04B4D7A4-43B6-4865-9230-2E8E33F2551A}"/>
                </a:ext>
              </a:extLst>
            </p:cNvPr>
            <p:cNvSpPr/>
            <p:nvPr/>
          </p:nvSpPr>
          <p:spPr>
            <a:xfrm>
              <a:off x="10546904" y="3497744"/>
              <a:ext cx="1381774" cy="150003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468D7CB-655F-4D88-8947-5BD7FD8021D3}"/>
                </a:ext>
              </a:extLst>
            </p:cNvPr>
            <p:cNvSpPr txBox="1"/>
            <p:nvPr/>
          </p:nvSpPr>
          <p:spPr>
            <a:xfrm>
              <a:off x="10636944" y="4006418"/>
              <a:ext cx="11887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400" dirty="0"/>
                <a:t>0.00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400" dirty="0"/>
                <a:t>,,,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400" dirty="0"/>
                <a:t>10.22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85C72D2-C549-44E2-9A83-D2D3EB9D4F9D}"/>
                </a:ext>
              </a:extLst>
            </p:cNvPr>
            <p:cNvSpPr txBox="1"/>
            <p:nvPr/>
          </p:nvSpPr>
          <p:spPr>
            <a:xfrm>
              <a:off x="10733906" y="3508627"/>
              <a:ext cx="1312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u="sng" dirty="0" err="1"/>
                <a:t>JP_Sales</a:t>
              </a:r>
              <a:endParaRPr lang="ko-KR" altLang="en-US" u="sng" dirty="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85243D00-985F-44C4-9E68-B4E78DA21EED}"/>
              </a:ext>
            </a:extLst>
          </p:cNvPr>
          <p:cNvGrpSpPr/>
          <p:nvPr/>
        </p:nvGrpSpPr>
        <p:grpSpPr>
          <a:xfrm>
            <a:off x="8699249" y="1631238"/>
            <a:ext cx="2248984" cy="1500033"/>
            <a:chOff x="11329328" y="3516599"/>
            <a:chExt cx="2248984" cy="1500033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31457154-8C6F-42D0-9F02-5A597836A3F8}"/>
                </a:ext>
              </a:extLst>
            </p:cNvPr>
            <p:cNvSpPr/>
            <p:nvPr/>
          </p:nvSpPr>
          <p:spPr>
            <a:xfrm>
              <a:off x="11329328" y="3516599"/>
              <a:ext cx="1381774" cy="150003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A9EDB94-44FA-42AC-9B54-A072ECDC60A7}"/>
                </a:ext>
              </a:extLst>
            </p:cNvPr>
            <p:cNvSpPr txBox="1"/>
            <p:nvPr/>
          </p:nvSpPr>
          <p:spPr>
            <a:xfrm>
              <a:off x="11444712" y="3530412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u="sng" dirty="0"/>
                <a:t>EU _Sales</a:t>
              </a:r>
              <a:endParaRPr lang="ko-KR" altLang="en-US" u="sng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2AF766B-4117-40AA-8AAF-B84684E13021}"/>
                </a:ext>
              </a:extLst>
            </p:cNvPr>
            <p:cNvSpPr txBox="1"/>
            <p:nvPr/>
          </p:nvSpPr>
          <p:spPr>
            <a:xfrm>
              <a:off x="11419368" y="4025273"/>
              <a:ext cx="11887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400" dirty="0"/>
                <a:t>0.00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400" dirty="0"/>
                <a:t>,,,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400" dirty="0"/>
                <a:t>29.02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76E67D3-FD15-4F78-AC18-193A4BAB71A4}"/>
              </a:ext>
            </a:extLst>
          </p:cNvPr>
          <p:cNvGrpSpPr/>
          <p:nvPr/>
        </p:nvGrpSpPr>
        <p:grpSpPr>
          <a:xfrm>
            <a:off x="7030705" y="1631237"/>
            <a:ext cx="2239557" cy="1500033"/>
            <a:chOff x="10264099" y="5072021"/>
            <a:chExt cx="2239557" cy="1500033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75BD7C25-4C12-4DB4-B837-A9B762323BF8}"/>
                </a:ext>
              </a:extLst>
            </p:cNvPr>
            <p:cNvSpPr/>
            <p:nvPr/>
          </p:nvSpPr>
          <p:spPr>
            <a:xfrm>
              <a:off x="10264099" y="5072021"/>
              <a:ext cx="1381774" cy="150003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40F6F87-AF55-440E-ADC0-F155E6F126EE}"/>
                </a:ext>
              </a:extLst>
            </p:cNvPr>
            <p:cNvSpPr txBox="1"/>
            <p:nvPr/>
          </p:nvSpPr>
          <p:spPr>
            <a:xfrm>
              <a:off x="10370056" y="5085835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u="sng" dirty="0"/>
                <a:t>NA _Sales</a:t>
              </a:r>
              <a:endParaRPr lang="ko-KR" altLang="en-US" u="sng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B2F320D-1184-4059-901B-682FDA1DFE8D}"/>
                </a:ext>
              </a:extLst>
            </p:cNvPr>
            <p:cNvSpPr txBox="1"/>
            <p:nvPr/>
          </p:nvSpPr>
          <p:spPr>
            <a:xfrm>
              <a:off x="10354139" y="5580695"/>
              <a:ext cx="11887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400" dirty="0"/>
                <a:t>0.00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400" dirty="0"/>
                <a:t>,,,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400" dirty="0"/>
                <a:t>41.49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5464718-9EF5-4D33-923F-A6862231D1AF}"/>
              </a:ext>
            </a:extLst>
          </p:cNvPr>
          <p:cNvGrpSpPr/>
          <p:nvPr/>
        </p:nvGrpSpPr>
        <p:grpSpPr>
          <a:xfrm>
            <a:off x="10595608" y="3489889"/>
            <a:ext cx="2164143" cy="1500033"/>
            <a:chOff x="11329328" y="3516599"/>
            <a:chExt cx="2164143" cy="1500033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4D1CAAE-3D7F-4AC1-8AA9-10ECBD11BFC4}"/>
                </a:ext>
              </a:extLst>
            </p:cNvPr>
            <p:cNvSpPr/>
            <p:nvPr/>
          </p:nvSpPr>
          <p:spPr>
            <a:xfrm>
              <a:off x="11329328" y="3516599"/>
              <a:ext cx="1381774" cy="150003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9D5DD68-32D0-4A3B-961C-C1865176C55A}"/>
                </a:ext>
              </a:extLst>
            </p:cNvPr>
            <p:cNvSpPr txBox="1"/>
            <p:nvPr/>
          </p:nvSpPr>
          <p:spPr>
            <a:xfrm>
              <a:off x="11359871" y="3530412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u="sng" dirty="0"/>
                <a:t>Total _Sales</a:t>
              </a:r>
              <a:endParaRPr lang="ko-KR" altLang="en-US" u="sng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F30D1FF-B52E-4B9D-85F1-AD38DDBE7503}"/>
                </a:ext>
              </a:extLst>
            </p:cNvPr>
            <p:cNvSpPr txBox="1"/>
            <p:nvPr/>
          </p:nvSpPr>
          <p:spPr>
            <a:xfrm>
              <a:off x="11419368" y="4025273"/>
              <a:ext cx="11887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400" dirty="0"/>
                <a:t>0.00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400" dirty="0"/>
                <a:t>,,,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400" dirty="0"/>
                <a:t>29.02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80902105-6B16-46AE-8E8B-0CF4540FB711}"/>
              </a:ext>
            </a:extLst>
          </p:cNvPr>
          <p:cNvSpPr txBox="1"/>
          <p:nvPr/>
        </p:nvSpPr>
        <p:spPr>
          <a:xfrm>
            <a:off x="10859678" y="4845377"/>
            <a:ext cx="89554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생성변수</a:t>
            </a:r>
          </a:p>
        </p:txBody>
      </p:sp>
    </p:spTree>
    <p:extLst>
      <p:ext uri="{BB962C8B-B14F-4D97-AF65-F5344CB8AC3E}">
        <p14:creationId xmlns:p14="http://schemas.microsoft.com/office/powerpoint/2010/main" val="218700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8C61539-8671-4B6D-8EEC-50083614B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" y="132080"/>
            <a:ext cx="12029439" cy="609600"/>
          </a:xfrm>
          <a:solidFill>
            <a:schemeClr val="bg2">
              <a:lumMod val="90000"/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ko-KR" altLang="en-US" sz="3600" b="1" dirty="0"/>
              <a:t> 데이터 살펴보기 </a:t>
            </a:r>
            <a:r>
              <a:rPr lang="en-US" altLang="ko-KR" sz="3600" b="1" dirty="0"/>
              <a:t>- Genre</a:t>
            </a:r>
            <a:endParaRPr lang="ko-KR" altLang="en-US" sz="3600" b="1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003599C-7974-487C-9F86-D498074B3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89" y="973720"/>
            <a:ext cx="2370159" cy="132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AC020339-28B4-49FE-92FA-B02987A7F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63" y="2421979"/>
            <a:ext cx="2347008" cy="131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ECCB8E1-55C5-4C25-AE60-8973ADCDC74B}"/>
              </a:ext>
            </a:extLst>
          </p:cNvPr>
          <p:cNvSpPr txBox="1"/>
          <p:nvPr/>
        </p:nvSpPr>
        <p:spPr>
          <a:xfrm>
            <a:off x="3008656" y="1137967"/>
            <a:ext cx="2566686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/>
              <a:t>Fighting</a:t>
            </a:r>
          </a:p>
          <a:p>
            <a:r>
              <a:rPr lang="ko-KR" altLang="en-US" sz="1100" dirty="0"/>
              <a:t>대전격투게임</a:t>
            </a:r>
            <a:r>
              <a:rPr lang="en-US" altLang="ko-KR" sz="1100" dirty="0"/>
              <a:t>(Fighting Game)</a:t>
            </a:r>
            <a:r>
              <a:rPr lang="ko-KR" altLang="en-US" sz="1100" dirty="0"/>
              <a:t>은 플레이어 대 </a:t>
            </a:r>
            <a:r>
              <a:rPr lang="en-US" altLang="ko-KR" sz="1100" dirty="0"/>
              <a:t>A.I </a:t>
            </a:r>
            <a:r>
              <a:rPr lang="ko-KR" altLang="en-US" sz="1100" dirty="0"/>
              <a:t>혹은 플레이어 대 플레이어가 서로 격투기</a:t>
            </a:r>
            <a:r>
              <a:rPr lang="en-US" altLang="ko-KR" sz="1100" dirty="0"/>
              <a:t>(</a:t>
            </a:r>
            <a:r>
              <a:rPr lang="ko-KR" altLang="en-US" sz="1100" dirty="0"/>
              <a:t>혹은 이와 유사한 형식</a:t>
            </a:r>
            <a:r>
              <a:rPr lang="en-US" altLang="ko-KR" sz="1100" dirty="0"/>
              <a:t>)</a:t>
            </a:r>
            <a:r>
              <a:rPr lang="ko-KR" altLang="en-US" sz="1100" dirty="0"/>
              <a:t>로 </a:t>
            </a:r>
            <a:r>
              <a:rPr lang="en-US" altLang="ko-KR" sz="1100" dirty="0"/>
              <a:t>'</a:t>
            </a:r>
            <a:r>
              <a:rPr lang="ko-KR" altLang="en-US" sz="1100" dirty="0"/>
              <a:t>대결</a:t>
            </a:r>
            <a:r>
              <a:rPr lang="en-US" altLang="ko-KR" sz="1100" dirty="0"/>
              <a:t>'</a:t>
            </a:r>
            <a:r>
              <a:rPr lang="ko-KR" altLang="en-US" sz="1100" dirty="0"/>
              <a:t>을 하는 액션 게임 장르</a:t>
            </a:r>
            <a:r>
              <a:rPr lang="en-US" altLang="ko-KR" sz="1100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71CD13-31D5-4895-B6C4-F8BD8FD8076F}"/>
              </a:ext>
            </a:extLst>
          </p:cNvPr>
          <p:cNvSpPr txBox="1"/>
          <p:nvPr/>
        </p:nvSpPr>
        <p:spPr>
          <a:xfrm>
            <a:off x="3072012" y="2433419"/>
            <a:ext cx="2655019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/>
              <a:t>Action</a:t>
            </a:r>
          </a:p>
          <a:p>
            <a:r>
              <a:rPr lang="ko-KR" altLang="en-US" sz="1100" dirty="0"/>
              <a:t>액션 게임</a:t>
            </a:r>
            <a:r>
              <a:rPr lang="en-US" altLang="ko-KR" sz="1100" dirty="0"/>
              <a:t>(Action game)</a:t>
            </a:r>
            <a:r>
              <a:rPr lang="ko-KR" altLang="en-US" sz="1100" dirty="0"/>
              <a:t>은 일정한 스토리 라인에 따라 실시간으로 캐릭터의 행동을 버튼 등을 통해 직접 조작하는 게임이다</a:t>
            </a:r>
            <a:r>
              <a:rPr lang="en-US" altLang="ko-KR" sz="1100" dirty="0"/>
              <a:t>.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8E637735-FFE9-4520-A9E4-F95D30217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83" y="3945355"/>
            <a:ext cx="2347161" cy="132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6FDC3D1-89D6-4560-B8F5-0B02FE9DCBFA}"/>
              </a:ext>
            </a:extLst>
          </p:cNvPr>
          <p:cNvSpPr txBox="1"/>
          <p:nvPr/>
        </p:nvSpPr>
        <p:spPr>
          <a:xfrm>
            <a:off x="2999873" y="3871299"/>
            <a:ext cx="27913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050" dirty="0"/>
              <a:t>platform</a:t>
            </a:r>
          </a:p>
          <a:p>
            <a:r>
              <a:rPr lang="ko-KR" altLang="en-US" sz="1050" dirty="0"/>
              <a:t>플랫폼 게임</a:t>
            </a:r>
            <a:r>
              <a:rPr lang="en-US" altLang="ko-KR" sz="1050" dirty="0"/>
              <a:t>(</a:t>
            </a:r>
            <a:r>
              <a:rPr lang="ko-KR" altLang="en-US" sz="1050" dirty="0"/>
              <a:t>영어</a:t>
            </a:r>
            <a:r>
              <a:rPr lang="en-US" altLang="ko-KR" sz="1050" dirty="0"/>
              <a:t>: platform game, platformer, jump 'n' run games)</a:t>
            </a:r>
            <a:r>
              <a:rPr lang="ko-KR" altLang="en-US" sz="1050" dirty="0"/>
              <a:t>은 비디오 게임의 종류 중 하나이다</a:t>
            </a:r>
            <a:r>
              <a:rPr lang="en-US" altLang="ko-KR" sz="1050" dirty="0"/>
              <a:t>. </a:t>
            </a:r>
            <a:r>
              <a:rPr lang="ko-KR" altLang="en-US" sz="1050" dirty="0"/>
              <a:t>플랫폼 게임은 말 그대로 게임에 플랫폼</a:t>
            </a:r>
            <a:r>
              <a:rPr lang="en-US" altLang="ko-KR" sz="1050" dirty="0"/>
              <a:t>(</a:t>
            </a:r>
            <a:r>
              <a:rPr lang="ko-KR" altLang="en-US" sz="1050" dirty="0"/>
              <a:t>발판</a:t>
            </a:r>
            <a:r>
              <a:rPr lang="en-US" altLang="ko-KR" sz="1050" dirty="0"/>
              <a:t>)</a:t>
            </a:r>
            <a:r>
              <a:rPr lang="ko-KR" altLang="en-US" sz="1050" dirty="0"/>
              <a:t>이 등장한다</a:t>
            </a:r>
            <a:r>
              <a:rPr lang="en-US" altLang="ko-KR" sz="1050" dirty="0"/>
              <a:t>. </a:t>
            </a:r>
            <a:r>
              <a:rPr lang="ko-KR" altLang="en-US" sz="1050" dirty="0"/>
              <a:t>이 플랫폼은 언덕</a:t>
            </a:r>
            <a:r>
              <a:rPr lang="en-US" altLang="ko-KR" sz="1050" dirty="0"/>
              <a:t>, </a:t>
            </a:r>
            <a:r>
              <a:rPr lang="ko-KR" altLang="en-US" sz="1050" dirty="0"/>
              <a:t>층계 등을 포함한다</a:t>
            </a:r>
            <a:r>
              <a:rPr lang="en-US" altLang="ko-KR" sz="1050" dirty="0"/>
              <a:t>. </a:t>
            </a:r>
            <a:r>
              <a:rPr lang="ko-KR" altLang="en-US" sz="1050" dirty="0"/>
              <a:t>이 때문에 대부분의 플랫폼 게임에는 점프라는 요소가 필수적이다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DD6B0589-48A2-4C9F-961A-DF6D4ADEF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15" y="5459135"/>
            <a:ext cx="17907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97FF3D3-B88B-47F8-ABF4-F48295B8EA38}"/>
              </a:ext>
            </a:extLst>
          </p:cNvPr>
          <p:cNvSpPr txBox="1"/>
          <p:nvPr/>
        </p:nvSpPr>
        <p:spPr>
          <a:xfrm>
            <a:off x="2983953" y="5493039"/>
            <a:ext cx="31699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/>
              <a:t>Sports</a:t>
            </a:r>
          </a:p>
          <a:p>
            <a:r>
              <a:rPr lang="ko-KR" altLang="en-US" sz="1100" dirty="0"/>
              <a:t>스포츠 게임</a:t>
            </a:r>
            <a:r>
              <a:rPr lang="en-US" altLang="ko-KR" sz="1100" dirty="0"/>
              <a:t>(Sports game)</a:t>
            </a:r>
            <a:r>
              <a:rPr lang="ko-KR" altLang="en-US" sz="1100" dirty="0"/>
              <a:t>은 스포츠를 주제로 비디오 게임 장르 중 하나이다</a:t>
            </a:r>
            <a:r>
              <a:rPr lang="en-US" altLang="ko-KR" sz="1100" dirty="0"/>
              <a:t>. </a:t>
            </a:r>
            <a:r>
              <a:rPr lang="ko-KR" altLang="en-US" sz="1100" dirty="0"/>
              <a:t>축구</a:t>
            </a:r>
            <a:r>
              <a:rPr lang="en-US" altLang="ko-KR" sz="1100" dirty="0"/>
              <a:t>, </a:t>
            </a:r>
            <a:r>
              <a:rPr lang="ko-KR" altLang="en-US" sz="1100" dirty="0"/>
              <a:t>농구</a:t>
            </a:r>
            <a:r>
              <a:rPr lang="en-US" altLang="ko-KR" sz="1100" dirty="0"/>
              <a:t>, </a:t>
            </a:r>
            <a:r>
              <a:rPr lang="ko-KR" altLang="en-US" sz="1100" dirty="0"/>
              <a:t>야구</a:t>
            </a:r>
            <a:r>
              <a:rPr lang="en-US" altLang="ko-KR" sz="1100" dirty="0"/>
              <a:t>, </a:t>
            </a:r>
            <a:r>
              <a:rPr lang="ko-KR" altLang="en-US" sz="1100" dirty="0"/>
              <a:t>그 외의 레이싱 게임도 여기에 속하는 종류이다</a:t>
            </a:r>
            <a:r>
              <a:rPr lang="en-US" altLang="ko-KR" sz="1100" dirty="0"/>
              <a:t>.</a:t>
            </a:r>
          </a:p>
        </p:txBody>
      </p:sp>
      <p:pic>
        <p:nvPicPr>
          <p:cNvPr id="2064" name="Picture 16">
            <a:extLst>
              <a:ext uri="{FF2B5EF4-FFF2-40B4-BE49-F238E27FC236}">
                <a16:creationId xmlns:a16="http://schemas.microsoft.com/office/drawing/2014/main" id="{45E16D93-88E9-4460-B29B-5ADEFD597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810" y="922020"/>
            <a:ext cx="2663190" cy="149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121D0A3-3876-486B-B81D-CDEC89C6CC3A}"/>
              </a:ext>
            </a:extLst>
          </p:cNvPr>
          <p:cNvSpPr txBox="1"/>
          <p:nvPr/>
        </p:nvSpPr>
        <p:spPr>
          <a:xfrm>
            <a:off x="8858106" y="861837"/>
            <a:ext cx="323743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Simulation</a:t>
            </a:r>
          </a:p>
          <a:p>
            <a:r>
              <a:rPr lang="ko-KR" altLang="en-US" sz="1200" dirty="0"/>
              <a:t>시뮬레이션 게임</a:t>
            </a:r>
            <a:r>
              <a:rPr lang="en-US" altLang="ko-KR" sz="1200" dirty="0"/>
              <a:t>(Simulation game)</a:t>
            </a:r>
            <a:r>
              <a:rPr lang="ko-KR" altLang="en-US" sz="1200" dirty="0"/>
              <a:t>은 현실상황을 비디오 게임으로 표현한 게임을 말한다</a:t>
            </a:r>
            <a:r>
              <a:rPr lang="en-US" altLang="ko-KR" sz="1200" dirty="0"/>
              <a:t>. </a:t>
            </a:r>
            <a:r>
              <a:rPr lang="ko-KR" altLang="en-US" sz="1200" dirty="0"/>
              <a:t>처음에는 군사 훈련용 게임이었으나</a:t>
            </a:r>
            <a:r>
              <a:rPr lang="en-US" altLang="ko-KR" sz="1200" dirty="0"/>
              <a:t>, </a:t>
            </a:r>
            <a:r>
              <a:rPr lang="ko-KR" altLang="en-US" sz="1200" dirty="0"/>
              <a:t>점차 일반적인 상황을 컴퓨터로 표현함에 따라 그 범위가 넓어졌다</a:t>
            </a:r>
            <a:r>
              <a:rPr lang="en-US" altLang="ko-KR" sz="1200" dirty="0"/>
              <a:t>.[</a:t>
            </a:r>
            <a:r>
              <a:rPr lang="ko-KR" altLang="en-US" sz="1200" dirty="0"/>
              <a:t>출처 필요</a:t>
            </a:r>
            <a:r>
              <a:rPr lang="en-US" altLang="ko-KR" sz="1200" dirty="0"/>
              <a:t>] </a:t>
            </a:r>
            <a:r>
              <a:rPr lang="ko-KR" altLang="en-US" sz="1200" dirty="0"/>
              <a:t>전략</a:t>
            </a:r>
            <a:r>
              <a:rPr lang="en-US" altLang="ko-KR" sz="1200" dirty="0"/>
              <a:t>, </a:t>
            </a:r>
            <a:r>
              <a:rPr lang="ko-KR" altLang="en-US" sz="1200" dirty="0"/>
              <a:t>육성</a:t>
            </a:r>
            <a:r>
              <a:rPr lang="en-US" altLang="ko-KR" sz="1200" dirty="0"/>
              <a:t>, </a:t>
            </a:r>
            <a:r>
              <a:rPr lang="ko-KR" altLang="en-US" sz="1200" dirty="0"/>
              <a:t>연애</a:t>
            </a:r>
            <a:r>
              <a:rPr lang="en-US" altLang="ko-KR" sz="1200" dirty="0"/>
              <a:t>, </a:t>
            </a:r>
            <a:r>
              <a:rPr lang="ko-KR" altLang="en-US" sz="1200" dirty="0"/>
              <a:t>비행</a:t>
            </a:r>
            <a:r>
              <a:rPr lang="en-US" altLang="ko-KR" sz="1200" dirty="0"/>
              <a:t>, </a:t>
            </a:r>
            <a:r>
              <a:rPr lang="ko-KR" altLang="en-US" sz="1200" dirty="0"/>
              <a:t>레이싱</a:t>
            </a:r>
            <a:r>
              <a:rPr lang="en-US" altLang="ko-KR" sz="1200" dirty="0"/>
              <a:t>, </a:t>
            </a:r>
            <a:r>
              <a:rPr lang="ko-KR" altLang="en-US" sz="1200" dirty="0"/>
              <a:t>생활</a:t>
            </a:r>
            <a:r>
              <a:rPr lang="en-US" altLang="ko-KR" sz="1200" dirty="0"/>
              <a:t>, </a:t>
            </a:r>
            <a:r>
              <a:rPr lang="ko-KR" altLang="en-US" sz="1200" dirty="0"/>
              <a:t>경영 등의 다양한 장르가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2066" name="Picture 18">
            <a:extLst>
              <a:ext uri="{FF2B5EF4-FFF2-40B4-BE49-F238E27FC236}">
                <a16:creationId xmlns:a16="http://schemas.microsoft.com/office/drawing/2014/main" id="{8F62FBC5-4FF8-4A46-8C6D-4746906AC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476" y="2460970"/>
            <a:ext cx="17145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76FBA11-5A81-4461-B658-5504A9FDF7FA}"/>
              </a:ext>
            </a:extLst>
          </p:cNvPr>
          <p:cNvSpPr txBox="1"/>
          <p:nvPr/>
        </p:nvSpPr>
        <p:spPr>
          <a:xfrm>
            <a:off x="8093017" y="2588662"/>
            <a:ext cx="38752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Racing</a:t>
            </a:r>
          </a:p>
          <a:p>
            <a:r>
              <a:rPr lang="ko-KR" altLang="en-US" sz="1200" dirty="0"/>
              <a:t>경주 게임</a:t>
            </a:r>
            <a:r>
              <a:rPr lang="en-US" altLang="ko-KR" sz="1200" dirty="0"/>
              <a:t>(</a:t>
            </a:r>
            <a:r>
              <a:rPr lang="ko-KR" altLang="en-US" sz="1200" dirty="0"/>
              <a:t>영어</a:t>
            </a:r>
            <a:r>
              <a:rPr lang="en-US" altLang="ko-KR" sz="1200" dirty="0"/>
              <a:t>: racing video game)</a:t>
            </a:r>
            <a:r>
              <a:rPr lang="ko-KR" altLang="en-US" sz="1200" dirty="0"/>
              <a:t>은 </a:t>
            </a:r>
            <a:r>
              <a:rPr lang="en-US" altLang="ko-KR" sz="1200" dirty="0"/>
              <a:t>1</a:t>
            </a:r>
            <a:r>
              <a:rPr lang="ko-KR" altLang="en-US" sz="1200" dirty="0"/>
              <a:t>인칭이나 </a:t>
            </a:r>
            <a:r>
              <a:rPr lang="en-US" altLang="ko-KR" sz="1200" dirty="0"/>
              <a:t>3</a:t>
            </a:r>
            <a:r>
              <a:rPr lang="ko-KR" altLang="en-US" sz="1200" dirty="0"/>
              <a:t>인칭 관점에서 플레이어가 육지나 바다</a:t>
            </a:r>
            <a:r>
              <a:rPr lang="en-US" altLang="ko-KR" sz="1200" dirty="0"/>
              <a:t>, </a:t>
            </a:r>
            <a:r>
              <a:rPr lang="ko-KR" altLang="en-US" sz="1200" dirty="0"/>
              <a:t>대기의 차량을 이용하여 경주를 벌이는 비디오 게임의 일종이다</a:t>
            </a:r>
            <a:r>
              <a:rPr lang="en-US" altLang="ko-KR" sz="1200" dirty="0"/>
              <a:t>.</a:t>
            </a:r>
          </a:p>
        </p:txBody>
      </p:sp>
      <p:pic>
        <p:nvPicPr>
          <p:cNvPr id="2068" name="Picture 20">
            <a:extLst>
              <a:ext uri="{FF2B5EF4-FFF2-40B4-BE49-F238E27FC236}">
                <a16:creationId xmlns:a16="http://schemas.microsoft.com/office/drawing/2014/main" id="{C8BFB047-DD36-4AF4-8A9D-CC9763C16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147" y="3862990"/>
            <a:ext cx="2256472" cy="140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23">
            <a:extLst>
              <a:ext uri="{FF2B5EF4-FFF2-40B4-BE49-F238E27FC236}">
                <a16:creationId xmlns:a16="http://schemas.microsoft.com/office/drawing/2014/main" id="{3FA81169-B3C2-4E06-A6DE-4A117026F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6037" y="3665913"/>
            <a:ext cx="3607067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role-playing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:롤플레잉 게임(영어: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role-playing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RPG)은 참가자는 각자에게 할당된 캐릭터 (플레이어 캐릭터)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조작하고 일반적으로는 서로 협력하여 가상의 상황에서 주어지는 시련을 극복하고 목표 달성을 목표로 하는 게임의 일종이다. 다양한 설정 및 제약 조건 하에 공상 세계에서 이야기의 등장인물처럼 활약할 수 있다.( 자유도 높음)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AutoShape 24">
            <a:extLst>
              <a:ext uri="{FF2B5EF4-FFF2-40B4-BE49-F238E27FC236}">
                <a16:creationId xmlns:a16="http://schemas.microsoft.com/office/drawing/2014/main" id="{75651A4A-81A7-41E3-9323-C833C318DC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6881497" y="8115300"/>
            <a:ext cx="7429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200"/>
          </a:p>
        </p:txBody>
      </p:sp>
      <p:pic>
        <p:nvPicPr>
          <p:cNvPr id="2074" name="Picture 26">
            <a:extLst>
              <a:ext uri="{FF2B5EF4-FFF2-40B4-BE49-F238E27FC236}">
                <a16:creationId xmlns:a16="http://schemas.microsoft.com/office/drawing/2014/main" id="{A7CE366C-93C5-4BFA-95FB-7B3A29870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511" y="5326551"/>
            <a:ext cx="1188119" cy="148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E34360C-0E68-43F6-B534-8F01351A3ECC}"/>
              </a:ext>
            </a:extLst>
          </p:cNvPr>
          <p:cNvSpPr txBox="1"/>
          <p:nvPr/>
        </p:nvSpPr>
        <p:spPr>
          <a:xfrm>
            <a:off x="7494597" y="5590159"/>
            <a:ext cx="4230557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/>
              <a:t>Strategy</a:t>
            </a:r>
          </a:p>
          <a:p>
            <a:r>
              <a:rPr lang="ko-KR" altLang="en-US" sz="1100" dirty="0"/>
              <a:t>전략 비디오 게임</a:t>
            </a:r>
            <a:r>
              <a:rPr lang="en-US" altLang="ko-KR" sz="1100" dirty="0"/>
              <a:t>(strategy video game) </a:t>
            </a:r>
            <a:r>
              <a:rPr lang="ko-KR" altLang="en-US" sz="1100" dirty="0"/>
              <a:t>또는 전략 시뮬레이션 게임은 플레이어간 대결에서 플레이어의 전략적 의사 결정 능력을 요구하며 이것이 게임의 결과에 큰 영향을 미치는 비디오 게임의 한 장르이다</a:t>
            </a:r>
            <a:r>
              <a:rPr lang="en-US" altLang="ko-KR" sz="1100" dirty="0"/>
              <a:t>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960FFD-7A3C-49C5-8DDE-D478DF9B2FF7}"/>
              </a:ext>
            </a:extLst>
          </p:cNvPr>
          <p:cNvSpPr txBox="1"/>
          <p:nvPr/>
        </p:nvSpPr>
        <p:spPr>
          <a:xfrm>
            <a:off x="2969485" y="6427708"/>
            <a:ext cx="95375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 err="1"/>
              <a:t>Msic</a:t>
            </a:r>
            <a:r>
              <a:rPr lang="en-US" altLang="ko-KR" sz="1100" dirty="0"/>
              <a:t> : </a:t>
            </a:r>
            <a:r>
              <a:rPr lang="ko-KR" altLang="en-US" sz="1100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11742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8C61539-8671-4B6D-8EEC-50083614B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" y="132080"/>
            <a:ext cx="12029439" cy="609600"/>
          </a:xfrm>
          <a:solidFill>
            <a:schemeClr val="bg2">
              <a:lumMod val="90000"/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ko-KR" altLang="en-US" sz="3600" b="1" dirty="0"/>
              <a:t>데이터 살펴보기 </a:t>
            </a:r>
            <a:r>
              <a:rPr lang="en-US" altLang="ko-KR" sz="2800" b="1" dirty="0"/>
              <a:t>- </a:t>
            </a:r>
            <a:r>
              <a:rPr lang="en-US" altLang="ko-KR" sz="2800" b="1" kern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Publisher</a:t>
            </a:r>
            <a:r>
              <a:rPr lang="en-US" altLang="ko-KR" sz="3600" b="1" dirty="0"/>
              <a:t> </a:t>
            </a:r>
            <a:endParaRPr lang="ko-KR" altLang="en-US" sz="3600" b="1" dirty="0"/>
          </a:p>
        </p:txBody>
      </p:sp>
      <p:pic>
        <p:nvPicPr>
          <p:cNvPr id="1030" name="Picture 6" descr="2019년 매출기준, 글로벌 게임회사 순위 TOP 25 : 네이버 블로그">
            <a:extLst>
              <a:ext uri="{FF2B5EF4-FFF2-40B4-BE49-F238E27FC236}">
                <a16:creationId xmlns:a16="http://schemas.microsoft.com/office/drawing/2014/main" id="{0DEE7F6F-8281-4FC2-B94B-4E22F96CA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53" y="1468438"/>
            <a:ext cx="3846864" cy="340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세계 게임 회사 매출 순위. 2000 ~ 2018 (하드웨어 + 소프트웨어 합산 매출)ps4,XBox one ... - YouTube">
            <a:extLst>
              <a:ext uri="{FF2B5EF4-FFF2-40B4-BE49-F238E27FC236}">
                <a16:creationId xmlns:a16="http://schemas.microsoft.com/office/drawing/2014/main" id="{0D677B29-9556-4782-9413-BED76C7FA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20" y="1402080"/>
            <a:ext cx="6446520" cy="362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7E6D3D-0F2C-49B7-8745-176894B1686D}"/>
              </a:ext>
            </a:extLst>
          </p:cNvPr>
          <p:cNvSpPr txBox="1"/>
          <p:nvPr/>
        </p:nvSpPr>
        <p:spPr>
          <a:xfrm>
            <a:off x="5806440" y="1043940"/>
            <a:ext cx="4714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i="0" dirty="0">
                <a:effectLst/>
                <a:latin typeface="Roboto" panose="02000000000000000000" pitchFamily="2" charset="0"/>
              </a:rPr>
              <a:t>2000 ~ 2018</a:t>
            </a:r>
            <a:r>
              <a:rPr lang="ko-KR" altLang="en-US" sz="1400" b="0" i="0" dirty="0">
                <a:effectLst/>
                <a:latin typeface="Roboto" panose="02000000000000000000" pitchFamily="2" charset="0"/>
              </a:rPr>
              <a:t>년도 세계 게임 회사 매출 순위</a:t>
            </a:r>
            <a:r>
              <a:rPr lang="en-US" altLang="ko-KR" sz="1400" b="0" i="0" dirty="0">
                <a:effectLst/>
                <a:latin typeface="Roboto" panose="02000000000000000000" pitchFamily="2" charset="0"/>
              </a:rPr>
              <a:t> </a:t>
            </a:r>
          </a:p>
          <a:p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81F331-A4DE-45BC-960D-B94A45E91E50}"/>
              </a:ext>
            </a:extLst>
          </p:cNvPr>
          <p:cNvSpPr txBox="1"/>
          <p:nvPr/>
        </p:nvSpPr>
        <p:spPr>
          <a:xfrm>
            <a:off x="922020" y="1036320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2019</a:t>
            </a:r>
            <a:r>
              <a:rPr lang="ko-KR" altLang="en-US" sz="1400" dirty="0"/>
              <a:t>년 글로벌 게임 회사 순위</a:t>
            </a:r>
          </a:p>
        </p:txBody>
      </p:sp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D6D80AFA-1B99-429D-B37D-5C44F2310AA4}"/>
              </a:ext>
            </a:extLst>
          </p:cNvPr>
          <p:cNvSpPr txBox="1"/>
          <p:nvPr/>
        </p:nvSpPr>
        <p:spPr>
          <a:xfrm>
            <a:off x="4923541" y="5295350"/>
            <a:ext cx="59817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유튜브 영상 링크 </a:t>
            </a:r>
            <a:r>
              <a:rPr lang="en-US" altLang="ko-KR" sz="1100" dirty="0"/>
              <a:t>: </a:t>
            </a:r>
            <a:r>
              <a:rPr lang="ko-KR" altLang="en-US" sz="1100" dirty="0"/>
              <a:t> </a:t>
            </a:r>
            <a:r>
              <a:rPr lang="en-US" altLang="ko-KR" sz="1100" dirty="0">
                <a:hlinkClick r:id="rId5"/>
              </a:rPr>
              <a:t>https://www.youtube.com/watch?v=WNADiT9mytE&amp;ab_channel=TheGraphs%28%EB%8D%94%EA%B7%B8%EB%9E%98%ED%94%84%29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5606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8C61539-8671-4B6D-8EEC-50083614B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" y="132080"/>
            <a:ext cx="12029439" cy="609600"/>
          </a:xfrm>
          <a:solidFill>
            <a:schemeClr val="bg2">
              <a:lumMod val="90000"/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ko-KR" altLang="en-US" sz="3600" b="1" dirty="0"/>
              <a:t> </a:t>
            </a:r>
            <a:r>
              <a:rPr lang="ko-KR" altLang="en-US" sz="3600" b="1" dirty="0" err="1"/>
              <a:t>전처리</a:t>
            </a:r>
            <a:endParaRPr lang="ko-KR" altLang="en-US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0C559-192E-4D1D-8CD9-7449D6410FA6}"/>
              </a:ext>
            </a:extLst>
          </p:cNvPr>
          <p:cNvSpPr txBox="1"/>
          <p:nvPr/>
        </p:nvSpPr>
        <p:spPr>
          <a:xfrm>
            <a:off x="216816" y="933252"/>
            <a:ext cx="2422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Sales </a:t>
            </a:r>
            <a:r>
              <a:rPr lang="ko-KR" altLang="en-US" sz="2800" b="1" dirty="0"/>
              <a:t>변수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5350F3-3B90-4543-A80F-3B08862D68A3}"/>
              </a:ext>
            </a:extLst>
          </p:cNvPr>
          <p:cNvSpPr txBox="1"/>
          <p:nvPr/>
        </p:nvSpPr>
        <p:spPr>
          <a:xfrm>
            <a:off x="518474" y="1640264"/>
            <a:ext cx="798450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u="sng" dirty="0"/>
              <a:t>문제 상황</a:t>
            </a:r>
            <a:endParaRPr lang="en-US" altLang="ko-KR" sz="1400" b="1" u="sng" dirty="0"/>
          </a:p>
          <a:p>
            <a:endParaRPr lang="en-US" altLang="ko-KR" sz="1400" b="1" dirty="0"/>
          </a:p>
          <a:p>
            <a:r>
              <a:rPr lang="en-US" altLang="ko-KR" sz="1400" b="1" dirty="0"/>
              <a:t>: </a:t>
            </a:r>
            <a:r>
              <a:rPr lang="ko-KR" altLang="en-US" sz="1400" b="1" dirty="0"/>
              <a:t>단위가 일정하지 않고</a:t>
            </a:r>
            <a:r>
              <a:rPr lang="en-US" altLang="ko-KR" sz="1400" b="1" dirty="0"/>
              <a:t>, K(1,000)</a:t>
            </a:r>
            <a:r>
              <a:rPr lang="ko-KR" altLang="en-US" sz="1400" b="1" dirty="0"/>
              <a:t>와 </a:t>
            </a:r>
            <a:r>
              <a:rPr lang="en-US" altLang="ko-KR" sz="1400" b="1" dirty="0"/>
              <a:t>M(1,000,000), float</a:t>
            </a:r>
            <a:r>
              <a:rPr lang="ko-KR" altLang="en-US" sz="1400" b="1" dirty="0"/>
              <a:t>형 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가지로 이루어져 있음</a:t>
            </a:r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u="sng" dirty="0"/>
              <a:t>해결 방식</a:t>
            </a:r>
            <a:endParaRPr lang="en-US" altLang="ko-KR" sz="14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r>
              <a:rPr lang="en-US" altLang="ko-KR" sz="1400" b="1" dirty="0"/>
              <a:t>: </a:t>
            </a:r>
            <a:r>
              <a:rPr lang="ko-KR" altLang="en-US" sz="1400" b="1" dirty="0"/>
              <a:t>나머지 </a:t>
            </a:r>
            <a:r>
              <a:rPr lang="en-US" altLang="ko-KR" sz="1400" b="1" dirty="0"/>
              <a:t>float</a:t>
            </a:r>
            <a:r>
              <a:rPr lang="ko-KR" altLang="en-US" sz="1400" b="1" dirty="0"/>
              <a:t>형은 나머지 값들과 비교해 보았을 때</a:t>
            </a:r>
            <a:r>
              <a:rPr lang="en-US" altLang="ko-KR" sz="1400" b="1" dirty="0"/>
              <a:t>, float</a:t>
            </a:r>
            <a:r>
              <a:rPr lang="ko-KR" altLang="en-US" sz="1400" b="1" dirty="0"/>
              <a:t>형인 데이터의 단위는 </a:t>
            </a:r>
            <a:r>
              <a:rPr lang="en-US" altLang="ko-KR" sz="1400" b="1" dirty="0"/>
              <a:t>M(1,000,000)</a:t>
            </a:r>
            <a:r>
              <a:rPr lang="ko-KR" altLang="en-US" sz="1400" b="1" dirty="0"/>
              <a:t>으로 판단</a:t>
            </a:r>
            <a:r>
              <a:rPr lang="en-US" altLang="ko-KR" sz="1400" b="1" dirty="0"/>
              <a:t>, K</a:t>
            </a:r>
            <a:r>
              <a:rPr lang="ko-KR" altLang="en-US" sz="1400" b="1" dirty="0"/>
              <a:t>의 단위만 </a:t>
            </a:r>
            <a:r>
              <a:rPr lang="en-US" altLang="ko-KR" sz="1400" b="1" dirty="0"/>
              <a:t>M</a:t>
            </a:r>
            <a:r>
              <a:rPr lang="ko-KR" altLang="en-US" sz="1400" b="1" dirty="0"/>
              <a:t>으로 맞춰주고 문자열제거 후 숫자형으로 변환</a:t>
            </a:r>
            <a:endParaRPr lang="en-US" altLang="ko-KR" sz="1400" b="1" dirty="0"/>
          </a:p>
          <a:p>
            <a:r>
              <a:rPr lang="ko-KR" altLang="en-US" sz="1400" b="1" dirty="0"/>
              <a:t> </a:t>
            </a:r>
            <a:endParaRPr lang="en-US" altLang="ko-KR" sz="1400" b="1" dirty="0"/>
          </a:p>
          <a:p>
            <a:pPr marL="342900" indent="-342900">
              <a:buAutoNum type="arabicParenR"/>
            </a:pPr>
            <a:r>
              <a:rPr lang="en-US" altLang="ko-KR" sz="1400" b="1" dirty="0"/>
              <a:t>K</a:t>
            </a:r>
            <a:r>
              <a:rPr lang="ko-KR" altLang="en-US" sz="1400" b="1" dirty="0"/>
              <a:t>단위 데이터 </a:t>
            </a:r>
            <a:r>
              <a:rPr lang="en-US" altLang="ko-KR" sz="1400" b="1" dirty="0"/>
              <a:t>-&gt; </a:t>
            </a:r>
            <a:r>
              <a:rPr lang="ko-KR" altLang="en-US" sz="1400" b="1" dirty="0"/>
              <a:t>문자 </a:t>
            </a:r>
            <a:r>
              <a:rPr lang="en-US" altLang="ko-KR" sz="1400" b="1" dirty="0"/>
              <a:t>‘K’</a:t>
            </a:r>
            <a:r>
              <a:rPr lang="ko-KR" altLang="en-US" sz="1400" b="1" dirty="0"/>
              <a:t>를 제거하고 </a:t>
            </a:r>
            <a:r>
              <a:rPr lang="en-US" altLang="ko-KR" sz="1400" b="1" dirty="0"/>
              <a:t>1,000</a:t>
            </a:r>
            <a:r>
              <a:rPr lang="ko-KR" altLang="en-US" sz="1400" b="1" dirty="0"/>
              <a:t>으로 나누어 </a:t>
            </a:r>
            <a:r>
              <a:rPr lang="en-US" altLang="ko-KR" sz="1400" b="1" dirty="0"/>
              <a:t>M</a:t>
            </a:r>
            <a:r>
              <a:rPr lang="ko-KR" altLang="en-US" sz="1400" b="1" dirty="0"/>
              <a:t>단위로 맞춤</a:t>
            </a:r>
            <a:endParaRPr lang="en-US" altLang="ko-KR" sz="1400" b="1" dirty="0"/>
          </a:p>
          <a:p>
            <a:pPr marL="342900" indent="-342900">
              <a:buAutoNum type="arabicParenR"/>
            </a:pPr>
            <a:r>
              <a:rPr lang="en-US" altLang="ko-KR" sz="1400" b="1" dirty="0"/>
              <a:t>M</a:t>
            </a:r>
            <a:r>
              <a:rPr lang="ko-KR" altLang="en-US" sz="1400" b="1" dirty="0"/>
              <a:t>단위 데이터 </a:t>
            </a:r>
            <a:r>
              <a:rPr lang="en-US" altLang="ko-KR" sz="1400" b="1" dirty="0"/>
              <a:t>-&gt; </a:t>
            </a:r>
            <a:r>
              <a:rPr lang="ko-KR" altLang="en-US" sz="1400" b="1" dirty="0"/>
              <a:t>문자 </a:t>
            </a:r>
            <a:r>
              <a:rPr lang="en-US" altLang="ko-KR" sz="1400" b="1" dirty="0"/>
              <a:t>’M’</a:t>
            </a:r>
            <a:r>
              <a:rPr lang="ko-KR" altLang="en-US" sz="1400" b="1" dirty="0"/>
              <a:t>제거</a:t>
            </a:r>
            <a:endParaRPr lang="en-US" altLang="ko-KR" sz="1400" b="1" dirty="0"/>
          </a:p>
          <a:p>
            <a:pPr marL="342900" indent="-342900">
              <a:buAutoNum type="arabicParenR"/>
            </a:pPr>
            <a:r>
              <a:rPr lang="en-US" altLang="ko-KR" sz="1400" b="1" dirty="0"/>
              <a:t>Float</a:t>
            </a:r>
            <a:r>
              <a:rPr lang="ko-KR" altLang="en-US" sz="1400" b="1" dirty="0"/>
              <a:t>형 데이터 </a:t>
            </a:r>
            <a:r>
              <a:rPr lang="en-US" altLang="ko-KR" sz="1400" b="1" dirty="0"/>
              <a:t>-&gt; </a:t>
            </a:r>
            <a:r>
              <a:rPr lang="ko-KR" altLang="en-US" sz="1400" b="1" dirty="0"/>
              <a:t>문자가 제거된 데이터들과 함께 </a:t>
            </a:r>
            <a:r>
              <a:rPr lang="en-US" altLang="ko-KR" sz="1400" b="1" dirty="0"/>
              <a:t>object </a:t>
            </a:r>
            <a:r>
              <a:rPr lang="ko-KR" altLang="en-US" sz="1400" b="1" dirty="0"/>
              <a:t>데이터를 </a:t>
            </a:r>
            <a:r>
              <a:rPr lang="en-US" altLang="ko-KR" sz="1400" b="1" dirty="0"/>
              <a:t>float</a:t>
            </a:r>
            <a:r>
              <a:rPr lang="ko-KR" altLang="en-US" sz="1400" b="1" dirty="0"/>
              <a:t>형으로 변환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7CE4F1D-DF0D-4078-8F1E-DF572EE2F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92622"/>
              </p:ext>
            </p:extLst>
          </p:nvPr>
        </p:nvGraphicFramePr>
        <p:xfrm>
          <a:off x="1300898" y="4798244"/>
          <a:ext cx="2526383" cy="1478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26383">
                  <a:extLst>
                    <a:ext uri="{9D8B030D-6E8A-4147-A177-3AD203B41FA5}">
                      <a16:colId xmlns:a16="http://schemas.microsoft.com/office/drawing/2014/main" val="1764434298"/>
                    </a:ext>
                  </a:extLst>
                </a:gridCol>
              </a:tblGrid>
              <a:tr h="336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Sales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55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0.03M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75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60K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642494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AC96B124-3CCE-45F5-B640-018E84CFF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360622"/>
              </p:ext>
            </p:extLst>
          </p:nvPr>
        </p:nvGraphicFramePr>
        <p:xfrm>
          <a:off x="5459689" y="4774765"/>
          <a:ext cx="2526383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26383">
                  <a:extLst>
                    <a:ext uri="{9D8B030D-6E8A-4147-A177-3AD203B41FA5}">
                      <a16:colId xmlns:a16="http://schemas.microsoft.com/office/drawing/2014/main" val="1764434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Sales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55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75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9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642494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C72138A-EFDD-4F65-8FC2-260EEEEB4BD1}"/>
              </a:ext>
            </a:extLst>
          </p:cNvPr>
          <p:cNvSpPr/>
          <p:nvPr/>
        </p:nvSpPr>
        <p:spPr>
          <a:xfrm>
            <a:off x="4100658" y="5392132"/>
            <a:ext cx="1065229" cy="40535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E08F806-21DF-48BC-82B6-21C0421D88E2}"/>
              </a:ext>
            </a:extLst>
          </p:cNvPr>
          <p:cNvCxnSpPr>
            <a:cxnSpLocks/>
          </p:cNvCxnSpPr>
          <p:nvPr/>
        </p:nvCxnSpPr>
        <p:spPr>
          <a:xfrm>
            <a:off x="8795207" y="1640264"/>
            <a:ext cx="0" cy="46191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DA0750-C7DD-4E5E-855D-83EDB2D0D279}"/>
              </a:ext>
            </a:extLst>
          </p:cNvPr>
          <p:cNvSpPr txBox="1"/>
          <p:nvPr/>
        </p:nvSpPr>
        <p:spPr>
          <a:xfrm>
            <a:off x="8946037" y="1602558"/>
            <a:ext cx="30071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u="sng" dirty="0"/>
              <a:t>변수 생성</a:t>
            </a:r>
            <a:endParaRPr lang="en-US" altLang="ko-KR" sz="14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r>
              <a:rPr lang="en-US" altLang="ko-KR" sz="1400" b="1" dirty="0"/>
              <a:t>-</a:t>
            </a:r>
            <a:r>
              <a:rPr lang="ko-KR" altLang="en-US" sz="1400" b="1" dirty="0"/>
              <a:t> 효과적인 분석이나 시각화를 위해 </a:t>
            </a:r>
            <a:r>
              <a:rPr lang="en-US" altLang="ko-KR" sz="1400" b="1" dirty="0"/>
              <a:t>4</a:t>
            </a:r>
            <a:r>
              <a:rPr lang="ko-KR" altLang="en-US" sz="1400" b="1" dirty="0"/>
              <a:t>개의 지역의 출고량을 합한 </a:t>
            </a:r>
            <a:r>
              <a:rPr lang="en-US" altLang="ko-KR" sz="1400" b="1" dirty="0"/>
              <a:t>‘</a:t>
            </a:r>
            <a:r>
              <a:rPr lang="en-US" altLang="ko-KR" sz="1400" b="1" dirty="0" err="1"/>
              <a:t>Total_Sales</a:t>
            </a:r>
            <a:r>
              <a:rPr lang="en-US" altLang="ko-KR" sz="1400" b="1" dirty="0"/>
              <a:t>’</a:t>
            </a:r>
            <a:r>
              <a:rPr lang="ko-KR" altLang="en-US" sz="1400" b="1" dirty="0"/>
              <a:t>의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변수를 생성함</a:t>
            </a:r>
            <a:r>
              <a:rPr lang="en-US" altLang="ko-KR" sz="1400" b="1" dirty="0"/>
              <a:t>. 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F64F4BF-EF48-4779-8C6E-D22E682C2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351" y="3313619"/>
            <a:ext cx="10382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33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8C61539-8671-4B6D-8EEC-50083614B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" y="132080"/>
            <a:ext cx="12029439" cy="609600"/>
          </a:xfrm>
          <a:solidFill>
            <a:schemeClr val="bg2">
              <a:lumMod val="90000"/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ko-KR" altLang="en-US" sz="3600" b="1" dirty="0"/>
              <a:t> </a:t>
            </a:r>
            <a:r>
              <a:rPr lang="ko-KR" altLang="en-US" sz="3600" b="1" dirty="0" err="1"/>
              <a:t>전처리</a:t>
            </a:r>
            <a:endParaRPr lang="ko-KR" altLang="en-US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A50524-60C6-487A-8885-08C1AA9E8C51}"/>
              </a:ext>
            </a:extLst>
          </p:cNvPr>
          <p:cNvSpPr txBox="1"/>
          <p:nvPr/>
        </p:nvSpPr>
        <p:spPr>
          <a:xfrm>
            <a:off x="216816" y="933252"/>
            <a:ext cx="2422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Year</a:t>
            </a:r>
            <a:endParaRPr lang="ko-KR" alt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1AB632-9D38-4551-B21F-FA0288EA65D1}"/>
              </a:ext>
            </a:extLst>
          </p:cNvPr>
          <p:cNvSpPr txBox="1"/>
          <p:nvPr/>
        </p:nvSpPr>
        <p:spPr>
          <a:xfrm>
            <a:off x="518474" y="1640264"/>
            <a:ext cx="848412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u="sng" dirty="0"/>
              <a:t>문제 상황</a:t>
            </a:r>
            <a:endParaRPr lang="en-US" altLang="ko-KR" sz="1400" b="1" u="sng" dirty="0"/>
          </a:p>
          <a:p>
            <a:endParaRPr lang="en-US" altLang="ko-KR" sz="14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Int</a:t>
            </a:r>
            <a:r>
              <a:rPr lang="ko-KR" altLang="en-US" sz="1200" b="1" dirty="0"/>
              <a:t>형으로 변환이 안됨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2</a:t>
            </a:r>
            <a:r>
              <a:rPr lang="ko-KR" altLang="en-US" sz="1200" b="1" dirty="0"/>
              <a:t>자리수로 이루어진 데이터가 있음</a:t>
            </a:r>
            <a:r>
              <a:rPr lang="en-US" altLang="ko-KR" sz="1400" b="1" dirty="0"/>
              <a:t> </a:t>
            </a:r>
          </a:p>
          <a:p>
            <a:pPr marL="342900" indent="-342900">
              <a:buAutoNum type="arabicParenR"/>
            </a:pPr>
            <a:endParaRPr lang="en-US" altLang="ko-KR" sz="1400" b="1" dirty="0"/>
          </a:p>
          <a:p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u="sng" dirty="0"/>
              <a:t>해결 방식</a:t>
            </a:r>
            <a:endParaRPr lang="en-US" altLang="ko-KR" sz="14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342900" indent="-342900">
              <a:buAutoNum type="arabicParenR"/>
            </a:pPr>
            <a:r>
              <a:rPr lang="ko-KR" altLang="en-US" sz="1200" b="1" dirty="0" err="1"/>
              <a:t>결측치를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float</a:t>
            </a:r>
            <a:r>
              <a:rPr lang="ko-KR" altLang="en-US" sz="1200" b="1" dirty="0"/>
              <a:t>형으로 인식해서 </a:t>
            </a:r>
            <a:r>
              <a:rPr lang="en-US" altLang="ko-KR" sz="1200" b="1" dirty="0"/>
              <a:t>int</a:t>
            </a:r>
            <a:r>
              <a:rPr lang="ko-KR" altLang="en-US" sz="1200" b="1" dirty="0"/>
              <a:t>형 변환이 안되는 것 </a:t>
            </a:r>
            <a:r>
              <a:rPr lang="en-US" altLang="ko-KR" sz="1200" b="1" dirty="0"/>
              <a:t>-&gt; </a:t>
            </a:r>
            <a:r>
              <a:rPr lang="ko-KR" altLang="en-US" sz="1200" b="1" dirty="0" err="1"/>
              <a:t>결측치</a:t>
            </a:r>
            <a:r>
              <a:rPr lang="ko-KR" altLang="en-US" sz="1200" b="1" dirty="0"/>
              <a:t> 제거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2)    </a:t>
            </a:r>
            <a:r>
              <a:rPr lang="ko-KR" altLang="en-US" sz="1200" b="1" dirty="0"/>
              <a:t>몇 개의 데이터를 검색해본 결과</a:t>
            </a:r>
            <a:r>
              <a:rPr lang="en-US" altLang="ko-KR" sz="1200" b="1" dirty="0"/>
              <a:t>, 2</a:t>
            </a:r>
            <a:r>
              <a:rPr lang="ko-KR" altLang="en-US" sz="1200" b="1" dirty="0"/>
              <a:t>자릿수 데이터는 앞에 </a:t>
            </a:r>
            <a:r>
              <a:rPr lang="en-US" altLang="ko-KR" sz="1200" b="1" dirty="0"/>
              <a:t>’19’ </a:t>
            </a:r>
            <a:r>
              <a:rPr lang="ko-KR" altLang="en-US" sz="1200" b="1" dirty="0"/>
              <a:t>또는 </a:t>
            </a:r>
            <a:r>
              <a:rPr lang="en-US" altLang="ko-KR" sz="1200" b="1" dirty="0"/>
              <a:t>‘20’</a:t>
            </a:r>
            <a:r>
              <a:rPr lang="ko-KR" altLang="en-US" sz="1200" b="1" dirty="0"/>
              <a:t>없이 연도를 뒤에 </a:t>
            </a:r>
            <a:r>
              <a:rPr lang="en-US" altLang="ko-KR" sz="1200" b="1" dirty="0"/>
              <a:t>2</a:t>
            </a:r>
            <a:r>
              <a:rPr lang="ko-KR" altLang="en-US" sz="1200" b="1" dirty="0"/>
              <a:t>자리만 입력한 것이었음</a:t>
            </a:r>
            <a:r>
              <a:rPr lang="en-US" altLang="ko-KR" sz="1200" b="1" dirty="0"/>
              <a:t>          	</a:t>
            </a:r>
            <a:r>
              <a:rPr lang="en-US" altLang="ko-KR" sz="1100" b="1" dirty="0"/>
              <a:t>ex) 1997</a:t>
            </a:r>
            <a:r>
              <a:rPr lang="ko-KR" altLang="en-US" sz="1100" b="1" dirty="0"/>
              <a:t>년도에 출시 </a:t>
            </a:r>
            <a:r>
              <a:rPr lang="en-US" altLang="ko-KR" sz="1100" b="1" dirty="0"/>
              <a:t>-&gt;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97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2015</a:t>
            </a:r>
            <a:r>
              <a:rPr lang="ko-KR" altLang="en-US" sz="1100" b="1" dirty="0"/>
              <a:t>년도 출시 </a:t>
            </a:r>
            <a:r>
              <a:rPr lang="en-US" altLang="ko-KR" sz="1100" b="1" dirty="0"/>
              <a:t>-&gt; 15</a:t>
            </a:r>
          </a:p>
          <a:p>
            <a:r>
              <a:rPr lang="en-US" altLang="ko-KR" sz="1200" b="1" dirty="0"/>
              <a:t>      -&gt; </a:t>
            </a:r>
            <a:r>
              <a:rPr lang="ko-KR" altLang="en-US" sz="1200" b="1" dirty="0"/>
              <a:t>따라서 </a:t>
            </a:r>
            <a:r>
              <a:rPr lang="en-US" altLang="ko-KR" sz="1200" b="1" dirty="0"/>
              <a:t>2000</a:t>
            </a:r>
            <a:r>
              <a:rPr lang="ko-KR" altLang="en-US" sz="1200" b="1" dirty="0"/>
              <a:t>년대와 </a:t>
            </a:r>
            <a:r>
              <a:rPr lang="en-US" altLang="ko-KR" sz="1200" b="1" dirty="0"/>
              <a:t>1900</a:t>
            </a:r>
            <a:r>
              <a:rPr lang="ko-KR" altLang="en-US" sz="1200" b="1" dirty="0"/>
              <a:t>년대를 구분해서 앞에 </a:t>
            </a:r>
            <a:r>
              <a:rPr lang="en-US" altLang="ko-KR" sz="1200" b="1" dirty="0"/>
              <a:t>20</a:t>
            </a:r>
            <a:r>
              <a:rPr lang="ko-KR" altLang="en-US" sz="1200" b="1" dirty="0"/>
              <a:t>과 </a:t>
            </a:r>
            <a:r>
              <a:rPr lang="en-US" altLang="ko-KR" sz="1200" b="1" dirty="0"/>
              <a:t>19</a:t>
            </a:r>
            <a:r>
              <a:rPr lang="ko-KR" altLang="en-US" sz="1200" b="1" dirty="0"/>
              <a:t>를 </a:t>
            </a:r>
            <a:r>
              <a:rPr lang="ko-KR" altLang="en-US" sz="1200" b="1" dirty="0" err="1"/>
              <a:t>붙여줌</a:t>
            </a:r>
            <a:endParaRPr lang="en-US" altLang="ko-KR" sz="1200" b="1" dirty="0"/>
          </a:p>
          <a:p>
            <a:pPr marL="342900" indent="-342900">
              <a:buAutoNum type="arabicParenR"/>
            </a:pPr>
            <a:endParaRPr lang="en-US" altLang="ko-KR" sz="1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BD8074-7589-4D5D-8D9F-9CF33E9A5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575" y="1674337"/>
            <a:ext cx="3948407" cy="18889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C5E7359-1681-47D6-92C9-204DBF695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129" y="4459026"/>
            <a:ext cx="4659197" cy="197183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D8D9A68-75BB-4135-B441-3F5F33151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703" y="4303041"/>
            <a:ext cx="4592621" cy="2061651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0A0763C-8A21-486A-8259-4154D335CA50}"/>
              </a:ext>
            </a:extLst>
          </p:cNvPr>
          <p:cNvCxnSpPr/>
          <p:nvPr/>
        </p:nvCxnSpPr>
        <p:spPr>
          <a:xfrm>
            <a:off x="5986021" y="5580668"/>
            <a:ext cx="499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E61237-A8C8-4FD2-BF9C-044EB22EC540}"/>
              </a:ext>
            </a:extLst>
          </p:cNvPr>
          <p:cNvSpPr/>
          <p:nvPr/>
        </p:nvSpPr>
        <p:spPr>
          <a:xfrm>
            <a:off x="5439267" y="4421170"/>
            <a:ext cx="480766" cy="207389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1AAC86-8643-4743-92BD-4355827989E7}"/>
              </a:ext>
            </a:extLst>
          </p:cNvPr>
          <p:cNvSpPr/>
          <p:nvPr/>
        </p:nvSpPr>
        <p:spPr>
          <a:xfrm>
            <a:off x="10738703" y="4375607"/>
            <a:ext cx="480766" cy="207389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0C58AC-CA74-4978-A53D-6191A40E57A4}"/>
              </a:ext>
            </a:extLst>
          </p:cNvPr>
          <p:cNvSpPr txBox="1"/>
          <p:nvPr/>
        </p:nvSpPr>
        <p:spPr>
          <a:xfrm>
            <a:off x="6730738" y="1329180"/>
            <a:ext cx="3535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u="sng" dirty="0"/>
              <a:t>2</a:t>
            </a:r>
            <a:r>
              <a:rPr lang="ko-KR" altLang="en-US" sz="1400" b="1" u="sng" dirty="0"/>
              <a:t>자릿수 연도 </a:t>
            </a:r>
            <a:r>
              <a:rPr lang="ko-KR" altLang="en-US" sz="1400" b="1" u="sng" dirty="0" err="1"/>
              <a:t>전처리</a:t>
            </a:r>
            <a:r>
              <a:rPr lang="ko-KR" altLang="en-US" sz="1400" b="1" u="sng" dirty="0"/>
              <a:t> 함수</a:t>
            </a:r>
          </a:p>
        </p:txBody>
      </p:sp>
    </p:spTree>
    <p:extLst>
      <p:ext uri="{BB962C8B-B14F-4D97-AF65-F5344CB8AC3E}">
        <p14:creationId xmlns:p14="http://schemas.microsoft.com/office/powerpoint/2010/main" val="188345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8C61539-8671-4B6D-8EEC-50083614B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" y="132080"/>
            <a:ext cx="12029439" cy="609600"/>
          </a:xfrm>
          <a:solidFill>
            <a:schemeClr val="bg2">
              <a:lumMod val="90000"/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ko-KR" altLang="en-US" sz="3600" b="1" dirty="0"/>
              <a:t> </a:t>
            </a:r>
            <a:r>
              <a:rPr lang="ko-KR" altLang="en-US" sz="3600" b="1" dirty="0" err="1"/>
              <a:t>전처리</a:t>
            </a:r>
            <a:endParaRPr lang="ko-KR" altLang="en-US" sz="3600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6CF25AB-71A3-47DD-9303-09F874DDE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356315"/>
              </p:ext>
            </p:extLst>
          </p:nvPr>
        </p:nvGraphicFramePr>
        <p:xfrm>
          <a:off x="689719" y="2250168"/>
          <a:ext cx="6663187" cy="11277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30394">
                  <a:extLst>
                    <a:ext uri="{9D8B030D-6E8A-4147-A177-3AD203B41FA5}">
                      <a16:colId xmlns:a16="http://schemas.microsoft.com/office/drawing/2014/main" val="1150344328"/>
                    </a:ext>
                  </a:extLst>
                </a:gridCol>
                <a:gridCol w="1266474">
                  <a:extLst>
                    <a:ext uri="{9D8B030D-6E8A-4147-A177-3AD203B41FA5}">
                      <a16:colId xmlns:a16="http://schemas.microsoft.com/office/drawing/2014/main" val="3920634126"/>
                    </a:ext>
                  </a:extLst>
                </a:gridCol>
                <a:gridCol w="1188773">
                  <a:extLst>
                    <a:ext uri="{9D8B030D-6E8A-4147-A177-3AD203B41FA5}">
                      <a16:colId xmlns:a16="http://schemas.microsoft.com/office/drawing/2014/main" val="1213894823"/>
                    </a:ext>
                  </a:extLst>
                </a:gridCol>
                <a:gridCol w="1188773">
                  <a:extLst>
                    <a:ext uri="{9D8B030D-6E8A-4147-A177-3AD203B41FA5}">
                      <a16:colId xmlns:a16="http://schemas.microsoft.com/office/drawing/2014/main" val="399122515"/>
                    </a:ext>
                  </a:extLst>
                </a:gridCol>
                <a:gridCol w="1188773">
                  <a:extLst>
                    <a:ext uri="{9D8B030D-6E8A-4147-A177-3AD203B41FA5}">
                      <a16:colId xmlns:a16="http://schemas.microsoft.com/office/drawing/2014/main" val="944652924"/>
                    </a:ext>
                  </a:extLst>
                </a:gridCol>
              </a:tblGrid>
              <a:tr h="267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변수명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결측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 개수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형태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처리 방법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5689282"/>
                  </a:ext>
                </a:extLst>
              </a:tr>
              <a:tr h="13067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Year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수치형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이산형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271(1.6%)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nan / 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제거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9862558"/>
                  </a:ext>
                </a:extLst>
              </a:tr>
              <a:tr h="13067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Genre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범주형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명목형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200" b="1" kern="1200" baseline="30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50(0.3%)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NaN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제거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4879465"/>
                  </a:ext>
                </a:extLst>
              </a:tr>
              <a:tr h="13067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Publisher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범주형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명목형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58(0.3%)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NaN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제거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519599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1EE2857-A31D-4092-B4FC-837273DB9BD3}"/>
              </a:ext>
            </a:extLst>
          </p:cNvPr>
          <p:cNvSpPr txBox="1"/>
          <p:nvPr/>
        </p:nvSpPr>
        <p:spPr>
          <a:xfrm>
            <a:off x="621792" y="1780032"/>
            <a:ext cx="2944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 dirty="0" err="1"/>
              <a:t>결측치가</a:t>
            </a:r>
            <a:r>
              <a:rPr lang="ko-KR" altLang="en-US" sz="1400" b="1" u="sng" dirty="0"/>
              <a:t> 있는 데이터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A5F1FF-72E9-42F0-A0A2-EEB066B4FA42}"/>
              </a:ext>
            </a:extLst>
          </p:cNvPr>
          <p:cNvSpPr txBox="1"/>
          <p:nvPr/>
        </p:nvSpPr>
        <p:spPr>
          <a:xfrm>
            <a:off x="216816" y="933252"/>
            <a:ext cx="2422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 err="1"/>
              <a:t>결측치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0C568B-1006-4D50-9285-CB7CB200FE61}"/>
              </a:ext>
            </a:extLst>
          </p:cNvPr>
          <p:cNvSpPr txBox="1"/>
          <p:nvPr/>
        </p:nvSpPr>
        <p:spPr>
          <a:xfrm>
            <a:off x="641021" y="3789575"/>
            <a:ext cx="8050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 dirty="0"/>
              <a:t>처리 방법</a:t>
            </a:r>
            <a:endParaRPr lang="en-US" altLang="ko-KR" sz="1400" b="1" u="sng" dirty="0"/>
          </a:p>
          <a:p>
            <a:endParaRPr lang="en-US" altLang="ko-KR" sz="1400" b="1" u="sng" dirty="0"/>
          </a:p>
          <a:p>
            <a:r>
              <a:rPr lang="en-US" altLang="ko-KR" sz="1200" dirty="0"/>
              <a:t>: </a:t>
            </a:r>
            <a:r>
              <a:rPr lang="ko-KR" altLang="en-US" sz="1200" dirty="0" err="1"/>
              <a:t>결측치의</a:t>
            </a:r>
            <a:r>
              <a:rPr lang="ko-KR" altLang="en-US" sz="1200" dirty="0"/>
              <a:t> 비율이 높지 않으므로 </a:t>
            </a:r>
            <a:r>
              <a:rPr lang="ko-KR" altLang="en-US" sz="1200" dirty="0" err="1"/>
              <a:t>결측치가</a:t>
            </a:r>
            <a:r>
              <a:rPr lang="ko-KR" altLang="en-US" sz="1200" dirty="0"/>
              <a:t> 있는 데이터 </a:t>
            </a:r>
            <a:r>
              <a:rPr lang="en-US" altLang="ko-KR" sz="1200" dirty="0" err="1"/>
              <a:t>dropna</a:t>
            </a:r>
            <a:r>
              <a:rPr lang="en-US" altLang="ko-KR" sz="1200" dirty="0"/>
              <a:t>()</a:t>
            </a:r>
            <a:r>
              <a:rPr lang="ko-KR" altLang="en-US" sz="1200" dirty="0"/>
              <a:t>로 제거 </a:t>
            </a:r>
          </a:p>
        </p:txBody>
      </p:sp>
      <p:graphicFrame>
        <p:nvGraphicFramePr>
          <p:cNvPr id="9" name="표 16">
            <a:extLst>
              <a:ext uri="{FF2B5EF4-FFF2-40B4-BE49-F238E27FC236}">
                <a16:creationId xmlns:a16="http://schemas.microsoft.com/office/drawing/2014/main" id="{59B68412-2228-413C-B1D9-439925562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968585"/>
              </p:ext>
            </p:extLst>
          </p:nvPr>
        </p:nvGraphicFramePr>
        <p:xfrm>
          <a:off x="2729584" y="5206824"/>
          <a:ext cx="2313756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6878">
                  <a:extLst>
                    <a:ext uri="{9D8B030D-6E8A-4147-A177-3AD203B41FA5}">
                      <a16:colId xmlns:a16="http://schemas.microsoft.com/office/drawing/2014/main" val="52636666"/>
                    </a:ext>
                  </a:extLst>
                </a:gridCol>
                <a:gridCol w="1156878">
                  <a:extLst>
                    <a:ext uri="{9D8B030D-6E8A-4147-A177-3AD203B41FA5}">
                      <a16:colId xmlns:a16="http://schemas.microsoft.com/office/drawing/2014/main" val="1500146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Columns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343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16598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89432"/>
                  </a:ext>
                </a:extLst>
              </a:tr>
            </a:tbl>
          </a:graphicData>
        </a:graphic>
      </p:graphicFrame>
      <p:graphicFrame>
        <p:nvGraphicFramePr>
          <p:cNvPr id="18" name="표 16">
            <a:extLst>
              <a:ext uri="{FF2B5EF4-FFF2-40B4-BE49-F238E27FC236}">
                <a16:creationId xmlns:a16="http://schemas.microsoft.com/office/drawing/2014/main" id="{826473D5-14E2-48FA-93EA-D9F4A084C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446376"/>
              </p:ext>
            </p:extLst>
          </p:nvPr>
        </p:nvGraphicFramePr>
        <p:xfrm>
          <a:off x="6803535" y="5189541"/>
          <a:ext cx="2313756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6878">
                  <a:extLst>
                    <a:ext uri="{9D8B030D-6E8A-4147-A177-3AD203B41FA5}">
                      <a16:colId xmlns:a16="http://schemas.microsoft.com/office/drawing/2014/main" val="52636666"/>
                    </a:ext>
                  </a:extLst>
                </a:gridCol>
                <a:gridCol w="1156878">
                  <a:extLst>
                    <a:ext uri="{9D8B030D-6E8A-4147-A177-3AD203B41FA5}">
                      <a16:colId xmlns:a16="http://schemas.microsoft.com/office/drawing/2014/main" val="1500146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Columns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343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16241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89432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0010724-4281-4A09-A241-4A7A7FBCF439}"/>
              </a:ext>
            </a:extLst>
          </p:cNvPr>
          <p:cNvCxnSpPr/>
          <p:nvPr/>
        </p:nvCxnSpPr>
        <p:spPr>
          <a:xfrm>
            <a:off x="5326144" y="5514680"/>
            <a:ext cx="102752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8ECD345-2654-4792-9654-1F47C81D5E2F}"/>
              </a:ext>
            </a:extLst>
          </p:cNvPr>
          <p:cNvCxnSpPr/>
          <p:nvPr/>
        </p:nvCxnSpPr>
        <p:spPr>
          <a:xfrm>
            <a:off x="7588577" y="2809188"/>
            <a:ext cx="744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F87E62A-6C22-4740-9A26-3814AB824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301704"/>
              </p:ext>
            </p:extLst>
          </p:nvPr>
        </p:nvGraphicFramePr>
        <p:xfrm>
          <a:off x="9991627" y="2230978"/>
          <a:ext cx="1188773" cy="11277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88773">
                  <a:extLst>
                    <a:ext uri="{9D8B030D-6E8A-4147-A177-3AD203B41FA5}">
                      <a16:colId xmlns:a16="http://schemas.microsoft.com/office/drawing/2014/main" val="3743389225"/>
                    </a:ext>
                  </a:extLst>
                </a:gridCol>
              </a:tblGrid>
              <a:tr h="267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결측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 개수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3426509"/>
                  </a:ext>
                </a:extLst>
              </a:tr>
              <a:tr h="13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-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5944328"/>
                  </a:ext>
                </a:extLst>
              </a:tr>
              <a:tr h="13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-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184380"/>
                  </a:ext>
                </a:extLst>
              </a:tr>
              <a:tr h="13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-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6193059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DE2AE72-8BEE-4090-BF8C-D949EE3BA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038370"/>
              </p:ext>
            </p:extLst>
          </p:nvPr>
        </p:nvGraphicFramePr>
        <p:xfrm>
          <a:off x="8851769" y="2230021"/>
          <a:ext cx="1131217" cy="11277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31217">
                  <a:extLst>
                    <a:ext uri="{9D8B030D-6E8A-4147-A177-3AD203B41FA5}">
                      <a16:colId xmlns:a16="http://schemas.microsoft.com/office/drawing/2014/main" val="88947255"/>
                    </a:ext>
                  </a:extLst>
                </a:gridCol>
              </a:tblGrid>
              <a:tr h="267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변수명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4919313"/>
                  </a:ext>
                </a:extLst>
              </a:tr>
              <a:tr h="13067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Year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8512599"/>
                  </a:ext>
                </a:extLst>
              </a:tr>
              <a:tr h="13067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Genre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1637570"/>
                  </a:ext>
                </a:extLst>
              </a:tr>
              <a:tr h="13067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Publisher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3145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637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2572</Words>
  <Application>Microsoft Office PowerPoint</Application>
  <PresentationFormat>와이드스크린</PresentationFormat>
  <Paragraphs>534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나눔스퀘어 Bold</vt:lpstr>
      <vt:lpstr>나눔스퀘어 ExtraBold</vt:lpstr>
      <vt:lpstr>맑은 고딕</vt:lpstr>
      <vt:lpstr>Arial</vt:lpstr>
      <vt:lpstr>Cambria Math</vt:lpstr>
      <vt:lpstr>Courier New</vt:lpstr>
      <vt:lpstr>Roboto</vt:lpstr>
      <vt:lpstr>Wingdings</vt:lpstr>
      <vt:lpstr>Office 테마</vt:lpstr>
      <vt:lpstr>Project 1  게임 판매량 분석</vt:lpstr>
      <vt:lpstr>목차 1. 데이터 2. 전처리 3. 지역에 따라서 선호하는 게임 장르가 다른가  4. 연도별 게임 트렌드 분석 5. 출고량이 높은 게임 6. 추가 시각화    </vt:lpstr>
      <vt:lpstr>PowerPoint 프레젠테이션</vt:lpstr>
      <vt:lpstr> 데이터 구조</vt:lpstr>
      <vt:lpstr> 데이터 살펴보기 - Genre</vt:lpstr>
      <vt:lpstr>데이터 살펴보기 - Publisher </vt:lpstr>
      <vt:lpstr> 전처리</vt:lpstr>
      <vt:lpstr> 전처리</vt:lpstr>
      <vt:lpstr> 전처리</vt:lpstr>
      <vt:lpstr> 지역에 따라서 선호하는 게임 장르가 다른가 – 시각화&lt;barplot&gt;</vt:lpstr>
      <vt:lpstr> 지역에 따라서 선호하는 게임 장르가 다른가 - 가설 검정</vt:lpstr>
      <vt:lpstr> 지역에 따라서 선호하는 게임 장르가 다른가 - 가설 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 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기민</dc:creator>
  <cp:lastModifiedBy>임 기민</cp:lastModifiedBy>
  <cp:revision>75</cp:revision>
  <dcterms:created xsi:type="dcterms:W3CDTF">2021-06-01T09:36:43Z</dcterms:created>
  <dcterms:modified xsi:type="dcterms:W3CDTF">2021-06-02T09:05:51Z</dcterms:modified>
</cp:coreProperties>
</file>