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EB6"/>
    <a:srgbClr val="41AEC6"/>
    <a:srgbClr val="46B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/>
    <p:restoredTop sz="94905"/>
  </p:normalViewPr>
  <p:slideViewPr>
    <p:cSldViewPr snapToGrid="0" snapToObjects="1">
      <p:cViewPr varScale="1">
        <p:scale>
          <a:sx n="88" d="100"/>
          <a:sy n="88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1998 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微軟 1998 年 軟體測試工程師 _x000d_與 軟體測試開發工程師 比例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工作表1!$A$2:$A$3</c:f>
              <c:strCache>
                <c:ptCount val="2"/>
                <c:pt idx="0">
                  <c:v>STE</c:v>
                </c:pt>
                <c:pt idx="1">
                  <c:v>SDET</c:v>
                </c:pt>
              </c:strCache>
            </c:strRef>
          </c:cat>
          <c:val>
            <c:numRef>
              <c:f>工作表1!$B$2:$B$3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 </a:t>
            </a:r>
            <a:r>
              <a:rPr lang="en-US" altLang="zh-TW"/>
              <a:t>2007 </a:t>
            </a:r>
            <a:r>
              <a:rPr lang="zh-TW" altLang="en-US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微軟 2007 年 軟體測試工程師 _x000d_與 軟體測試開發工程師 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工作表1!$A$2:$A$3</c:f>
              <c:strCache>
                <c:ptCount val="2"/>
                <c:pt idx="0">
                  <c:v>STE</c:v>
                </c:pt>
                <c:pt idx="1">
                  <c:v>SDET</c:v>
                </c:pt>
              </c:strCache>
            </c:strRef>
          </c:cat>
          <c:val>
            <c:numRef>
              <c:f>工作表1!$B$2:$B$3</c:f>
              <c:numCache>
                <c:formatCode>0%</c:formatCode>
                <c:ptCount val="2"/>
                <c:pt idx="0">
                  <c:v>0.07</c:v>
                </c:pt>
                <c:pt idx="1">
                  <c:v>0.93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B44F-802E-4446-AD37-E27DFAC2D659}" type="datetimeFigureOut">
              <a:rPr kumimoji="1" lang="zh-TW" altLang="en-US" smtClean="0"/>
              <a:t>2017/5/25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A2E8D-E140-C048-A99B-B63C6D7750D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53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www.amazon.com/Google-Tests-Software-James-Whittaker/dp/0321803027/ref=sr_1_1?s=books&amp;ie=UTF8&amp;qid=1364784932&amp;sr=1-1&amp;keywords=How+Google+Tests+Software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說個前公司痛點故事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96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說個前公司痛點故事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390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說個前公司痛點故事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172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charset="0"/>
              <a:buChar char="•"/>
            </a:pPr>
            <a:r>
              <a:rPr kumimoji="1" lang="zh-TW" altLang="en-US" sz="2800" dirty="0" smtClean="0"/>
              <a:t>成本</a:t>
            </a:r>
            <a:endParaRPr kumimoji="1" lang="en-US" altLang="zh-TW" sz="2800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TW" altLang="en-US" sz="2800" dirty="0" smtClean="0"/>
              <a:t>老闆又不會</a:t>
            </a:r>
            <a:r>
              <a:rPr kumimoji="1" lang="zh-TW" altLang="en-US" sz="2800" dirty="0"/>
              <a:t>因此加薪、又要多付出</a:t>
            </a:r>
            <a:r>
              <a:rPr kumimoji="1" lang="zh-TW" altLang="en-US" sz="2800" dirty="0" smtClean="0"/>
              <a:t>成本？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觀念</a:t>
            </a:r>
            <a:r>
              <a:rPr kumimoji="1" lang="en-US" altLang="zh-TW" sz="2800" dirty="0" smtClean="0"/>
              <a:t>:</a:t>
            </a:r>
          </a:p>
          <a:p>
            <a:pPr lvl="2" indent="-457200">
              <a:spcBef>
                <a:spcPts val="1000"/>
              </a:spcBef>
              <a:buFont typeface="Arial" charset="0"/>
              <a:buChar char="•"/>
            </a:pPr>
            <a:r>
              <a:rPr kumimoji="1" lang="zh-TW" altLang="en-US" sz="2600" dirty="0"/>
              <a:t>爛程式只會讓你的開發更慢，讓程式盡可能隨時隨地保持乾淨</a:t>
            </a:r>
            <a:endParaRPr kumimoji="1" lang="en-US" altLang="zh-TW" sz="2600" dirty="0"/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TW" altLang="en-US" sz="2400" dirty="0" smtClean="0"/>
              <a:t>你</a:t>
            </a:r>
            <a:r>
              <a:rPr kumimoji="1" lang="zh-TW" altLang="en-US" sz="2400" dirty="0"/>
              <a:t>終究要測試你的程式的，為什麼不做單元測試呢</a:t>
            </a:r>
            <a:r>
              <a:rPr kumimoji="1" lang="zh-TW" altLang="en-US" sz="2400" dirty="0" smtClean="0"/>
              <a:t>？</a:t>
            </a:r>
            <a:endParaRPr kumimoji="1" lang="en-US" altLang="zh-TW" sz="2400" dirty="0"/>
          </a:p>
          <a:p>
            <a:pPr lvl="2" indent="-457200">
              <a:spcBef>
                <a:spcPts val="1000"/>
              </a:spcBef>
              <a:buFont typeface="Arial" charset="0"/>
              <a:buChar char="•"/>
            </a:pPr>
            <a:endParaRPr kumimoji="1" lang="en-US" altLang="zh-TW" sz="2600" dirty="0"/>
          </a:p>
          <a:p>
            <a:endParaRPr kumimoji="1" lang="en-US" altLang="zh-TW" sz="2800" dirty="0" smtClean="0"/>
          </a:p>
          <a:p>
            <a:r>
              <a:rPr kumimoji="1" lang="zh-TW" altLang="en-US" sz="2800" dirty="0" smtClean="0"/>
              <a:t>好處</a:t>
            </a:r>
            <a:r>
              <a:rPr kumimoji="1" lang="en-US" altLang="zh-TW" sz="2800" dirty="0" smtClean="0"/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kumimoji="1" lang="zh-TW" altLang="en-US" sz="2800" dirty="0" smtClean="0"/>
              <a:t>使你更了解軟體設計、降低</a:t>
            </a:r>
            <a:r>
              <a:rPr lang="zh-TW" altLang="en-US" sz="2800" b="1" dirty="0" smtClean="0"/>
              <a:t>耦合</a:t>
            </a:r>
            <a:r>
              <a:rPr lang="en-US" altLang="zh-TW" sz="2800" b="1" dirty="0" smtClean="0"/>
              <a:t>(</a:t>
            </a:r>
            <a:r>
              <a:rPr lang="zh-TW" altLang="en-US" sz="2800" b="1" dirty="0" smtClean="0"/>
              <a:t>後續例子</a:t>
            </a:r>
            <a:r>
              <a:rPr lang="en-US" altLang="zh-TW" sz="2800" b="1" dirty="0" smtClean="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kumimoji="1" lang="zh-TW" altLang="en-US" sz="2800" dirty="0" smtClean="0"/>
              <a:t>使你更了解軟體工程的運作、增加職場競爭力</a:t>
            </a:r>
            <a:endParaRPr kumimoji="1" lang="en-US" altLang="zh-TW" sz="2800" dirty="0"/>
          </a:p>
          <a:p>
            <a:pPr marL="800100" lvl="1" indent="-342900">
              <a:buFont typeface="Arial" charset="0"/>
              <a:buChar char="•"/>
            </a:pPr>
            <a:r>
              <a:rPr kumimoji="1" lang="zh-TW" altLang="en-US" sz="2800" dirty="0" smtClean="0"/>
              <a:t>可增進</a:t>
            </a:r>
            <a:r>
              <a:rPr kumimoji="1" lang="en-US" altLang="zh-TW" sz="2800" dirty="0" smtClean="0"/>
              <a:t> team work </a:t>
            </a:r>
            <a:r>
              <a:rPr kumimoji="1" lang="zh-TW" altLang="en-US" sz="2800" dirty="0" smtClean="0"/>
              <a:t>之間的信任感</a:t>
            </a:r>
            <a:endParaRPr kumimoji="1" lang="en-US" altLang="zh-TW" sz="2800" dirty="0" smtClean="0"/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53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zh-TW" alt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撰寫測試計畫（文件）、撰寫測試案例（文件）、手動測試、自動化核心的測試案例</a:t>
            </a:r>
            <a:r>
              <a:rPr lang="da-DK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a-DK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SDET</a:t>
            </a:r>
            <a:r>
              <a:rPr lang="zh-TW" altLang="da-DK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開發測試框架、開發安全或效能測試工具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怎麼做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How Google Tests Software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書中介紹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的軟體測試方式，微軟的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角色在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Engineer in Test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還有另一個與測試有關的角色稱為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Engineer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）。依據書中的說法，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的工作類似，但有著不同的關注點。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主要是從使用者的角色來執行測試工作，其次才是從開發者的角色來思考測試。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是產品專家、品質顧問、風險分析師。有些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會花主要的時間在做測試自動化的工作，但也有一些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只寫一點點自動化的程式。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的自動化工作主要是針對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end-to-end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自動化測試（功能測試、驗收測試等等），而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則專注在單元測試、測試涵蓋率、增加設計的可測性與測試自動化。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95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說個前公司痛點故事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892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說個前公司痛點故事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949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說個前公司痛點故事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388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說個前公司痛點故事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931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說個前公司痛點故事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479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說個前公司痛點故事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2E8D-E140-C048-A99B-B63C6D7750D2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81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ddy-chen-tw.blogspot.tw/2013/04/blog-post.html)" TargetMode="External"/><Relationship Id="rId4" Type="http://schemas.openxmlformats.org/officeDocument/2006/relationships/hyperlink" Target="https://speakerdeck.com/jaceju/effective-unit-testing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6400" y="2439459"/>
            <a:ext cx="10515600" cy="1325563"/>
          </a:xfrm>
        </p:spPr>
        <p:txBody>
          <a:bodyPr/>
          <a:lstStyle/>
          <a:p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1. Unit </a:t>
            </a:r>
            <a:r>
              <a:rPr kumimoji="1" lang="en-US" altLang="zh-TW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</a:t>
            </a:r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簡介</a:t>
            </a:r>
            <a:endParaRPr kumimoji="1"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9689" y="0"/>
            <a:ext cx="7759339" cy="71201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CC7832"/>
                </a:solidFill>
              </a:rPr>
              <a:t>class </a:t>
            </a:r>
            <a:r>
              <a:rPr lang="en-US" altLang="zh-TW"/>
              <a:t>ExampleHowManyAssertionTest </a:t>
            </a:r>
            <a:r>
              <a:rPr lang="en-US" altLang="zh-TW" b="1">
                <a:solidFill>
                  <a:srgbClr val="CC7832"/>
                </a:solidFill>
              </a:rPr>
              <a:t>extends </a:t>
            </a:r>
            <a:r>
              <a:rPr lang="en-US" altLang="zh-TW"/>
              <a:t>TestCase</a:t>
            </a:r>
            <a:br>
              <a:rPr lang="en-US" altLang="zh-TW"/>
            </a:br>
            <a:r>
              <a:rPr lang="en-US" altLang="zh-TW"/>
              <a:t>{</a:t>
            </a:r>
            <a:br>
              <a:rPr lang="en-US" altLang="zh-TW"/>
            </a:br>
            <a:r>
              <a:rPr lang="en-US" altLang="zh-TW"/>
              <a:t>    </a:t>
            </a:r>
            <a:r>
              <a:rPr lang="en-US" altLang="zh-TW" b="1">
                <a:solidFill>
                  <a:srgbClr val="CC7832"/>
                </a:solidFill>
              </a:rPr>
              <a:t>public function </a:t>
            </a:r>
            <a:r>
              <a:rPr lang="en-US" altLang="zh-TW">
                <a:solidFill>
                  <a:srgbClr val="FFC66D"/>
                </a:solidFill>
              </a:rPr>
              <a:t>testOrderNormal</a:t>
            </a:r>
            <a:r>
              <a:rPr lang="en-US" altLang="zh-TW"/>
              <a:t>()</a:t>
            </a:r>
            <a:br>
              <a:rPr lang="en-US" altLang="zh-TW"/>
            </a:br>
            <a:r>
              <a:rPr lang="en-US" altLang="zh-TW"/>
              <a:t>    {</a:t>
            </a:r>
            <a:br>
              <a:rPr lang="en-US" altLang="zh-TW"/>
            </a:br>
            <a:r>
              <a:rPr lang="en-US" altLang="zh-TW"/>
              <a:t>        </a:t>
            </a:r>
            <a:r>
              <a:rPr lang="en-US" altLang="zh-TW">
                <a:solidFill>
                  <a:srgbClr val="9876AA"/>
                </a:solidFill>
              </a:rPr>
              <a:t>$order </a:t>
            </a:r>
            <a:r>
              <a:rPr lang="en-US" altLang="zh-TW"/>
              <a:t>= </a:t>
            </a:r>
            <a:r>
              <a:rPr lang="en-US" altLang="zh-TW" b="1">
                <a:solidFill>
                  <a:srgbClr val="CC7832"/>
                </a:solidFill>
              </a:rPr>
              <a:t>new </a:t>
            </a:r>
            <a:r>
              <a:rPr lang="en-US" altLang="zh-TW"/>
              <a:t>Order(</a:t>
            </a:r>
            <a:r>
              <a:rPr lang="en-US" altLang="zh-TW">
                <a:solidFill>
                  <a:srgbClr val="6897BB"/>
                </a:solidFill>
              </a:rPr>
              <a:t>100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5</a:t>
            </a:r>
            <a:r>
              <a:rPr lang="en-US" altLang="zh-TW"/>
              <a:t>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assertEquals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500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9876AA"/>
                </a:solidFill>
              </a:rPr>
              <a:t>$order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getAmount</a:t>
            </a:r>
            <a:r>
              <a:rPr lang="en-US" altLang="zh-TW"/>
              <a:t>())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/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$order </a:t>
            </a:r>
            <a:r>
              <a:rPr lang="en-US" altLang="zh-TW"/>
              <a:t>= </a:t>
            </a:r>
            <a:r>
              <a:rPr lang="en-US" altLang="zh-TW" b="1">
                <a:solidFill>
                  <a:srgbClr val="CC7832"/>
                </a:solidFill>
              </a:rPr>
              <a:t>new </a:t>
            </a:r>
            <a:r>
              <a:rPr lang="en-US" altLang="zh-TW"/>
              <a:t>Order(</a:t>
            </a:r>
            <a:r>
              <a:rPr lang="en-US" altLang="zh-TW">
                <a:solidFill>
                  <a:srgbClr val="6897BB"/>
                </a:solidFill>
              </a:rPr>
              <a:t>0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5</a:t>
            </a:r>
            <a:r>
              <a:rPr lang="en-US" altLang="zh-TW"/>
              <a:t>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assertEquals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0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9876AA"/>
                </a:solidFill>
              </a:rPr>
              <a:t>$order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getAmount</a:t>
            </a:r>
            <a:r>
              <a:rPr lang="en-US" altLang="zh-TW"/>
              <a:t>())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</a:t>
            </a:r>
            <a:r>
              <a:rPr lang="en-US" altLang="zh-TW"/>
              <a:t>}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    </a:t>
            </a:r>
            <a:r>
              <a:rPr lang="en-US" altLang="zh-TW" b="1">
                <a:solidFill>
                  <a:srgbClr val="CC7832"/>
                </a:solidFill>
              </a:rPr>
              <a:t>public function </a:t>
            </a:r>
            <a:r>
              <a:rPr lang="en-US" altLang="zh-TW">
                <a:solidFill>
                  <a:srgbClr val="FFC66D"/>
                </a:solidFill>
              </a:rPr>
              <a:t>testOrderExceptionWithQtyIsZero</a:t>
            </a:r>
            <a:r>
              <a:rPr lang="en-US" altLang="zh-TW"/>
              <a:t>()</a:t>
            </a:r>
            <a:br>
              <a:rPr lang="en-US" altLang="zh-TW"/>
            </a:br>
            <a:r>
              <a:rPr lang="en-US" altLang="zh-TW"/>
              <a:t>    {</a:t>
            </a:r>
            <a:br>
              <a:rPr lang="en-US" altLang="zh-TW"/>
            </a:br>
            <a:r>
              <a:rPr lang="en-US" altLang="zh-TW"/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expectExceptionMessage</a:t>
            </a:r>
            <a:r>
              <a:rPr lang="en-US" altLang="zh-TW"/>
              <a:t>(</a:t>
            </a:r>
            <a:r>
              <a:rPr lang="en-US" altLang="zh-TW">
                <a:solidFill>
                  <a:srgbClr val="6A8759"/>
                </a:solidFill>
              </a:rPr>
              <a:t>'qty must be granter than zero.'</a:t>
            </a:r>
            <a:r>
              <a:rPr lang="en-US" altLang="zh-TW"/>
              <a:t>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$order </a:t>
            </a:r>
            <a:r>
              <a:rPr lang="en-US" altLang="zh-TW"/>
              <a:t>= </a:t>
            </a:r>
            <a:r>
              <a:rPr lang="en-US" altLang="zh-TW" b="1">
                <a:solidFill>
                  <a:srgbClr val="CC7832"/>
                </a:solidFill>
              </a:rPr>
              <a:t>new </a:t>
            </a:r>
            <a:r>
              <a:rPr lang="en-US" altLang="zh-TW"/>
              <a:t>Order(</a:t>
            </a:r>
            <a:r>
              <a:rPr lang="en-US" altLang="zh-TW">
                <a:solidFill>
                  <a:srgbClr val="6897BB"/>
                </a:solidFill>
              </a:rPr>
              <a:t>100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0</a:t>
            </a:r>
            <a:r>
              <a:rPr lang="en-US" altLang="zh-TW"/>
              <a:t>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$order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getAmount</a:t>
            </a:r>
            <a:r>
              <a:rPr lang="en-US" altLang="zh-TW"/>
              <a:t>()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</a:t>
            </a:r>
            <a:r>
              <a:rPr lang="en-US" altLang="zh-TW"/>
              <a:t>}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    </a:t>
            </a:r>
            <a:r>
              <a:rPr lang="en-US" altLang="zh-TW" b="1">
                <a:solidFill>
                  <a:srgbClr val="CC7832"/>
                </a:solidFill>
              </a:rPr>
              <a:t>public function </a:t>
            </a:r>
            <a:r>
              <a:rPr lang="en-US" altLang="zh-TW">
                <a:solidFill>
                  <a:srgbClr val="FFC66D"/>
                </a:solidFill>
              </a:rPr>
              <a:t>testOrderExceptionWithPriceIsNegative</a:t>
            </a:r>
            <a:r>
              <a:rPr lang="en-US" altLang="zh-TW"/>
              <a:t>()</a:t>
            </a:r>
            <a:br>
              <a:rPr lang="en-US" altLang="zh-TW"/>
            </a:br>
            <a:r>
              <a:rPr lang="en-US" altLang="zh-TW"/>
              <a:t>    {</a:t>
            </a:r>
            <a:br>
              <a:rPr lang="en-US" altLang="zh-TW"/>
            </a:br>
            <a:r>
              <a:rPr lang="en-US" altLang="zh-TW"/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expectExceptionMessage</a:t>
            </a:r>
            <a:r>
              <a:rPr lang="en-US" altLang="zh-TW"/>
              <a:t>(</a:t>
            </a:r>
            <a:r>
              <a:rPr lang="en-US" altLang="zh-TW">
                <a:solidFill>
                  <a:srgbClr val="6A8759"/>
                </a:solidFill>
              </a:rPr>
              <a:t>'price must be positive.'</a:t>
            </a:r>
            <a:r>
              <a:rPr lang="en-US" altLang="zh-TW"/>
              <a:t>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$order </a:t>
            </a:r>
            <a:r>
              <a:rPr lang="en-US" altLang="zh-TW"/>
              <a:t>= </a:t>
            </a:r>
            <a:r>
              <a:rPr lang="en-US" altLang="zh-TW" b="1">
                <a:solidFill>
                  <a:srgbClr val="CC7832"/>
                </a:solidFill>
              </a:rPr>
              <a:t>new </a:t>
            </a:r>
            <a:r>
              <a:rPr lang="en-US" altLang="zh-TW"/>
              <a:t>Order(-</a:t>
            </a:r>
            <a:r>
              <a:rPr lang="en-US" altLang="zh-TW">
                <a:solidFill>
                  <a:srgbClr val="6897BB"/>
                </a:solidFill>
              </a:rPr>
              <a:t>1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1</a:t>
            </a:r>
            <a:r>
              <a:rPr lang="en-US" altLang="zh-TW"/>
              <a:t>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$order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getAmount</a:t>
            </a:r>
            <a:r>
              <a:rPr lang="en-US" altLang="zh-TW"/>
              <a:t>()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</a:t>
            </a:r>
            <a:r>
              <a:rPr lang="en-US" altLang="zh-TW"/>
              <a:t>}</a:t>
            </a:r>
            <a:br>
              <a:rPr lang="en-US" altLang="zh-TW"/>
            </a:br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480608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很難測試怎麼辦？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body" sz="half" idx="2"/>
          </p:nvPr>
        </p:nvSpPr>
        <p:spPr>
          <a:xfrm>
            <a:off x="556948" y="1105429"/>
            <a:ext cx="11081279" cy="3172934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kumimoji="1" lang="zh-TW" altLang="en-US" sz="4000" dirty="0"/>
              <a:t>內部結構複雜度高</a:t>
            </a:r>
            <a:r>
              <a:rPr kumimoji="1" lang="en-US" altLang="zh-TW" sz="4000" dirty="0"/>
              <a:t>(Long Method</a:t>
            </a:r>
            <a:r>
              <a:rPr kumimoji="1" lang="zh-TW" altLang="en-US" sz="4000" dirty="0"/>
              <a:t>、</a:t>
            </a:r>
            <a:r>
              <a:rPr kumimoji="1" lang="en-US" altLang="zh-TW" sz="4000" dirty="0"/>
              <a:t>Large Class</a:t>
            </a:r>
            <a:r>
              <a:rPr kumimoji="1" lang="zh-TW" altLang="en-US" sz="4000" dirty="0"/>
              <a:t>、</a:t>
            </a:r>
            <a:r>
              <a:rPr kumimoji="1" lang="en-US" altLang="zh-TW" sz="4000" dirty="0"/>
              <a:t>      </a:t>
            </a:r>
            <a:r>
              <a:rPr kumimoji="1" lang="zh-TW" altLang="en-US" sz="4000" dirty="0"/>
              <a:t>模組化程式高</a:t>
            </a:r>
            <a:r>
              <a:rPr kumimoji="1" lang="en-US" altLang="zh-TW" sz="4000" dirty="0"/>
              <a:t>)</a:t>
            </a:r>
            <a:endParaRPr kumimoji="1" lang="en-US" altLang="zh-TW" sz="4000" dirty="0" smtClean="0"/>
          </a:p>
          <a:p>
            <a:r>
              <a:rPr kumimoji="1" lang="en-US" altLang="zh-TW" sz="4000" dirty="0" smtClean="0"/>
              <a:t>2. </a:t>
            </a:r>
            <a:r>
              <a:rPr kumimoji="1" lang="zh-TW" altLang="en-US" sz="4000" dirty="0" smtClean="0"/>
              <a:t>外部相依性難搞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64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9" y="232833"/>
            <a:ext cx="8771468" cy="6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2722" y="225425"/>
            <a:ext cx="3932237" cy="762000"/>
          </a:xfrm>
        </p:spPr>
        <p:txBody>
          <a:bodyPr>
            <a:normAutofit/>
          </a:bodyPr>
          <a:lstStyle/>
          <a:p>
            <a:r>
              <a:rPr kumimoji="1" lang="zh-TW" alt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測試替身</a:t>
            </a:r>
            <a:endParaRPr kumimoji="1" lang="zh-TW" altLang="en-US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9" y="4001557"/>
            <a:ext cx="6032500" cy="27094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2" y="93133"/>
            <a:ext cx="6138335" cy="36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480608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困難的測試與設計習習相關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body" sz="half" idx="2"/>
          </p:nvPr>
        </p:nvSpPr>
        <p:spPr>
          <a:xfrm>
            <a:off x="556948" y="1451793"/>
            <a:ext cx="11081279" cy="3172934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kumimoji="1" lang="zh-TW" altLang="en-US" sz="4000" dirty="0"/>
              <a:t>了解軟體設計、降低耦合</a:t>
            </a:r>
            <a:endParaRPr kumimoji="1" lang="en-US" altLang="zh-TW" sz="4000" dirty="0"/>
          </a:p>
          <a:p>
            <a:pPr marL="742950" indent="-742950">
              <a:buAutoNum type="arabicPeriod"/>
            </a:pPr>
            <a:r>
              <a:rPr kumimoji="1" lang="zh-TW" altLang="en-US" sz="4000" dirty="0"/>
              <a:t>善用 </a:t>
            </a:r>
            <a:r>
              <a:rPr kumimoji="1" lang="en-US" altLang="zh-TW" sz="4000" dirty="0"/>
              <a:t>Ioc </a:t>
            </a:r>
            <a:r>
              <a:rPr kumimoji="1" lang="zh-TW" altLang="en-US" sz="4000" dirty="0"/>
              <a:t>和</a:t>
            </a:r>
            <a:r>
              <a:rPr kumimoji="1" lang="en-US" altLang="zh-TW" sz="4000" dirty="0"/>
              <a:t> DI</a:t>
            </a:r>
          </a:p>
        </p:txBody>
      </p:sp>
    </p:spTree>
    <p:extLst>
      <p:ext uri="{BB962C8B-B14F-4D97-AF65-F5344CB8AC3E}">
        <p14:creationId xmlns:p14="http://schemas.microsoft.com/office/powerpoint/2010/main" val="12667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480608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改善設計 </a:t>
            </a:r>
            <a:r>
              <a:rPr kumimoji="1" lang="en-US" altLang="zh-TW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kumimoji="1" lang="zh-TW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重構的步驟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body" sz="half" idx="2"/>
          </p:nvPr>
        </p:nvSpPr>
        <p:spPr>
          <a:xfrm>
            <a:off x="556948" y="1451793"/>
            <a:ext cx="11081279" cy="3172934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kumimoji="1" lang="zh-TW" altLang="mr-IN" sz="4000" dirty="0"/>
              <a:t>紅燈 </a:t>
            </a:r>
            <a:r>
              <a:rPr kumimoji="1" lang="mr-IN" altLang="zh-TW" sz="4000" dirty="0"/>
              <a:t>-&gt; </a:t>
            </a:r>
            <a:r>
              <a:rPr kumimoji="1" lang="zh-TW" altLang="mr-IN" sz="4000" dirty="0"/>
              <a:t>綠燈 </a:t>
            </a:r>
            <a:r>
              <a:rPr kumimoji="1" lang="mr-IN" altLang="zh-TW" sz="4000" dirty="0"/>
              <a:t>-&gt;</a:t>
            </a:r>
            <a:r>
              <a:rPr kumimoji="1" lang="zh-TW" altLang="mr-IN" sz="4000" dirty="0"/>
              <a:t>重構 </a:t>
            </a:r>
            <a:r>
              <a:rPr kumimoji="1" lang="mr-IN" altLang="zh-TW" sz="4000" dirty="0"/>
              <a:t>-&gt; </a:t>
            </a:r>
            <a:r>
              <a:rPr kumimoji="1" lang="zh-TW" altLang="mr-IN" sz="4000" dirty="0"/>
              <a:t>紅燈 </a:t>
            </a:r>
            <a:r>
              <a:rPr kumimoji="1" lang="mr-IN" altLang="zh-TW" sz="4000" dirty="0"/>
              <a:t>-&gt; </a:t>
            </a:r>
            <a:r>
              <a:rPr kumimoji="1" lang="zh-TW" altLang="mr-IN" sz="4000" dirty="0"/>
              <a:t>綠燈</a:t>
            </a:r>
            <a:endParaRPr kumimoji="1" lang="en-US" altLang="zh-TW" sz="4000" dirty="0"/>
          </a:p>
          <a:p>
            <a:pPr marL="742950" indent="-742950">
              <a:buAutoNum type="arabicPeriod"/>
            </a:pPr>
            <a:r>
              <a:rPr kumimoji="1" lang="en-US" altLang="zh-TW" sz="4000" dirty="0"/>
              <a:t>TDD </a:t>
            </a:r>
            <a:r>
              <a:rPr kumimoji="1" lang="zh-TW" altLang="en-US" sz="4000" dirty="0"/>
              <a:t>方式</a:t>
            </a: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277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3333" y="2473326"/>
            <a:ext cx="10515600" cy="1325563"/>
          </a:xfrm>
        </p:spPr>
        <p:txBody>
          <a:bodyPr/>
          <a:lstStyle/>
          <a:p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3. </a:t>
            </a:r>
            <a:r>
              <a:rPr kumimoji="1"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有效的測試</a:t>
            </a:r>
          </a:p>
        </p:txBody>
      </p:sp>
    </p:spTree>
    <p:extLst>
      <p:ext uri="{BB962C8B-B14F-4D97-AF65-F5344CB8AC3E}">
        <p14:creationId xmlns:p14="http://schemas.microsoft.com/office/powerpoint/2010/main" val="9720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480608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有效的測試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body" sz="half" idx="2"/>
          </p:nvPr>
        </p:nvSpPr>
        <p:spPr>
          <a:xfrm>
            <a:off x="3577240" y="2102957"/>
            <a:ext cx="4278288" cy="3172934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kumimoji="1" lang="zh-TW" altLang="en-US" sz="4000" dirty="0"/>
              <a:t>可讀性</a:t>
            </a:r>
            <a:endParaRPr kumimoji="1" lang="en-US" altLang="zh-TW" sz="4000" dirty="0"/>
          </a:p>
          <a:p>
            <a:pPr marL="742950" indent="-742950">
              <a:buAutoNum type="arabicPeriod"/>
            </a:pPr>
            <a:r>
              <a:rPr kumimoji="1" lang="zh-TW" altLang="en-US" sz="4000" dirty="0"/>
              <a:t>可維護性</a:t>
            </a:r>
            <a:endParaRPr kumimoji="1" lang="en-US" altLang="zh-TW" sz="4000" dirty="0"/>
          </a:p>
          <a:p>
            <a:pPr marL="742950" indent="-742950">
              <a:buAutoNum type="arabicPeriod"/>
            </a:pPr>
            <a:r>
              <a:rPr kumimoji="1" lang="zh-TW" altLang="en-US" sz="4000" dirty="0"/>
              <a:t>可靠性</a:t>
            </a: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4676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480608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總結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body" sz="half" idx="2"/>
          </p:nvPr>
        </p:nvSpPr>
        <p:spPr>
          <a:xfrm>
            <a:off x="1371600" y="2102957"/>
            <a:ext cx="9144000" cy="3172934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kumimoji="1" lang="zh-TW" altLang="en-US" sz="4000" dirty="0"/>
              <a:t>我該從現行專案下何處開始著手？</a:t>
            </a:r>
            <a:endParaRPr kumimoji="1" lang="en-US" altLang="zh-TW" sz="4000" dirty="0"/>
          </a:p>
          <a:p>
            <a:pPr marL="742950" indent="-742950">
              <a:buAutoNum type="arabicPeriod"/>
            </a:pPr>
            <a:r>
              <a:rPr kumimoji="1" lang="zh-TW" altLang="en-US" sz="4000" dirty="0"/>
              <a:t>不要為了測試而測試，注意 </a:t>
            </a:r>
            <a:r>
              <a:rPr kumimoji="1" lang="en-US" altLang="zh-TW" sz="4000" dirty="0"/>
              <a:t>ROI</a:t>
            </a:r>
          </a:p>
          <a:p>
            <a:pPr marL="742950" indent="-742950">
              <a:buAutoNum type="arabicPeriod"/>
            </a:pPr>
            <a:r>
              <a:rPr kumimoji="1" lang="zh-TW" altLang="en-US" sz="4000" dirty="0"/>
              <a:t>從重要而且簡單的測試開始著手</a:t>
            </a: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1084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480608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參考資料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body" sz="half" idx="2"/>
          </p:nvPr>
        </p:nvSpPr>
        <p:spPr>
          <a:xfrm>
            <a:off x="534988" y="1845733"/>
            <a:ext cx="11047412" cy="4638194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kumimoji="1" lang="en-US" altLang="zh-TW" sz="4000" dirty="0"/>
              <a:t>Teddy </a:t>
            </a:r>
            <a:r>
              <a:rPr kumimoji="1" lang="zh-TW" altLang="en-US" sz="4000" dirty="0"/>
              <a:t>搞笑談軟工</a:t>
            </a:r>
            <a:r>
              <a:rPr kumimoji="1" lang="en-US" altLang="zh-TW" sz="4000" dirty="0"/>
              <a:t>:</a:t>
            </a:r>
            <a:r>
              <a:rPr kumimoji="1" lang="zh-TW" altLang="en-US" sz="4000" dirty="0"/>
              <a:t>我就是不會寫程式才來做測試的啊</a:t>
            </a:r>
            <a:r>
              <a:rPr kumimoji="1" lang="en-US" altLang="zh-TW" sz="4000" dirty="0"/>
              <a:t/>
            </a:r>
            <a:br>
              <a:rPr kumimoji="1" lang="en-US" altLang="zh-TW" sz="4000" dirty="0"/>
            </a:br>
            <a:r>
              <a:rPr kumimoji="1" lang="en-US" altLang="zh-TW" sz="4000" dirty="0">
                <a:hlinkClick r:id="rId3"/>
              </a:rPr>
              <a:t>http://teddy-chen-tw.blogspot.tw/2013/04/blog-post.html)</a:t>
            </a:r>
            <a:r>
              <a:rPr kumimoji="1" lang="en-US" altLang="zh-TW" sz="4000" dirty="0"/>
              <a:t/>
            </a:r>
            <a:br>
              <a:rPr kumimoji="1" lang="en-US" altLang="zh-TW" sz="4000" dirty="0"/>
            </a:br>
            <a:endParaRPr kumimoji="1" lang="en-US" altLang="zh-TW" sz="4000" dirty="0"/>
          </a:p>
          <a:p>
            <a:pPr marL="742950" indent="-742950">
              <a:buAutoNum type="arabicPeriod"/>
            </a:pPr>
            <a:r>
              <a:rPr kumimoji="1" lang="en-US" altLang="zh-TW" sz="4000" dirty="0"/>
              <a:t>Effective Unit Testing by </a:t>
            </a:r>
            <a:r>
              <a:rPr kumimoji="1" lang="zh-TW" altLang="en-US" sz="4000" dirty="0"/>
              <a:t>大澤木小鐵</a:t>
            </a:r>
            <a:r>
              <a:rPr kumimoji="1" lang="en-US" altLang="zh-TW" sz="4000" dirty="0">
                <a:hlinkClick r:id="rId4"/>
              </a:rPr>
              <a:t>https://speakerdeck.com/jaceju/effective-unit-testing</a:t>
            </a: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71780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9788" y="129597"/>
            <a:ext cx="10515600" cy="1435966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為什麼要 </a:t>
            </a:r>
            <a:r>
              <a:rPr kumimoji="1" lang="en-US" altLang="zh-TW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Unit Test </a:t>
            </a:r>
            <a:r>
              <a:rPr kumimoji="1" lang="zh-TW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？ 有什麼</a:t>
            </a:r>
            <a:r>
              <a:rPr kumimoji="1" lang="zh-TW" alt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意義</a:t>
            </a:r>
            <a:endParaRPr kumimoji="1" lang="zh-TW" alt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type="body" sz="half" idx="2"/>
          </p:nvPr>
        </p:nvSpPr>
        <p:spPr>
          <a:xfrm>
            <a:off x="1490952" y="2549762"/>
            <a:ext cx="10514012" cy="1501826"/>
          </a:xfrm>
        </p:spPr>
        <p:txBody>
          <a:bodyPr>
            <a:normAutofit/>
          </a:bodyPr>
          <a:lstStyle/>
          <a:p>
            <a:r>
              <a:rPr kumimoji="1" lang="en-US" altLang="zh-TW" sz="4000" dirty="0" smtClean="0"/>
              <a:t>1. </a:t>
            </a:r>
            <a:r>
              <a:rPr kumimoji="1" lang="zh-TW" altLang="en-US" sz="4000" dirty="0" smtClean="0"/>
              <a:t>提升軟體品質</a:t>
            </a:r>
            <a:endParaRPr kumimoji="1" lang="en-US" altLang="zh-TW" sz="4000" dirty="0" smtClean="0"/>
          </a:p>
          <a:p>
            <a:r>
              <a:rPr kumimoji="1" lang="en-US" altLang="zh-TW" sz="4000" dirty="0" smtClean="0"/>
              <a:t>2. </a:t>
            </a:r>
            <a:r>
              <a:rPr kumimoji="1" lang="zh-TW" altLang="en-US" sz="4000" dirty="0" smtClean="0"/>
              <a:t>提升軟體整體穩定性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949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52" y="701963"/>
            <a:ext cx="40513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62697" y="2745555"/>
            <a:ext cx="10515600" cy="14806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8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END</a:t>
            </a:r>
            <a:endParaRPr kumimoji="1" lang="zh-TW" altLang="en-US" sz="8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89056"/>
            <a:ext cx="10920984" cy="1357070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有 </a:t>
            </a:r>
            <a:r>
              <a:rPr kumimoji="1" lang="en-US" altLang="zh-TW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Unit Test </a:t>
            </a:r>
            <a:r>
              <a:rPr kumimoji="1" lang="zh-TW" alt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又怎樣？ 對你有什麼好處？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173649" y="5161704"/>
            <a:ext cx="1977305" cy="11190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/>
              <a:t>成本提高？</a:t>
            </a:r>
            <a:r>
              <a:rPr kumimoji="1" lang="en-US" altLang="zh-TW" sz="2800" dirty="0"/>
              <a:t> 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742266" y="5161704"/>
            <a:ext cx="1872150" cy="111908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/>
              <a:t>觀念？</a:t>
            </a:r>
            <a:endParaRPr kumimoji="1" lang="en-US" altLang="zh-TW" sz="2800" dirty="0"/>
          </a:p>
        </p:txBody>
      </p:sp>
      <p:sp>
        <p:nvSpPr>
          <p:cNvPr id="7" name="圓角矩形 6"/>
          <p:cNvSpPr/>
          <p:nvPr/>
        </p:nvSpPr>
        <p:spPr>
          <a:xfrm>
            <a:off x="6205728" y="5161704"/>
            <a:ext cx="1722120" cy="1119084"/>
          </a:xfrm>
          <a:prstGeom prst="roundRect">
            <a:avLst/>
          </a:prstGeom>
          <a:solidFill>
            <a:srgbClr val="3A9E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/>
              <a:t>好處？</a:t>
            </a:r>
            <a:endParaRPr kumimoji="1" lang="en-US" altLang="zh-TW" sz="2800" dirty="0"/>
          </a:p>
        </p:txBody>
      </p:sp>
      <p:sp>
        <p:nvSpPr>
          <p:cNvPr id="8" name="＞形箭號 7"/>
          <p:cNvSpPr/>
          <p:nvPr/>
        </p:nvSpPr>
        <p:spPr>
          <a:xfrm>
            <a:off x="1299464" y="1566334"/>
            <a:ext cx="2497667" cy="125306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/>
              <a:t>不寫測試</a:t>
            </a:r>
            <a:endParaRPr kumimoji="1" lang="zh-TW" altLang="en-US" sz="2000">
              <a:solidFill>
                <a:schemeClr val="tx1"/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3572933" y="1566333"/>
            <a:ext cx="2497667" cy="1253067"/>
          </a:xfrm>
          <a:prstGeom prst="chevr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/>
              <a:t>開發快速</a:t>
            </a:r>
            <a:endParaRPr kumimoji="1" lang="zh-TW" altLang="en-US" sz="2000">
              <a:solidFill>
                <a:schemeClr val="tx1"/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5782394" y="1566333"/>
            <a:ext cx="2497667" cy="1253067"/>
          </a:xfrm>
          <a:prstGeom prst="chevron">
            <a:avLst/>
          </a:prstGeom>
          <a:solidFill>
            <a:srgbClr val="3A9E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/>
              <a:t>嚴重的</a:t>
            </a:r>
            <a:r>
              <a:rPr kumimoji="1" lang="en-US" altLang="zh-TW" sz="2000" dirty="0"/>
              <a:t>bug</a:t>
            </a:r>
            <a:endParaRPr kumimoji="1" lang="zh-TW" altLang="en-US" sz="200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57937" y="1900478"/>
            <a:ext cx="262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>
                <a:solidFill>
                  <a:srgbClr val="FF0000"/>
                </a:solidFill>
              </a:rPr>
              <a:t>系統不穩定</a:t>
            </a:r>
          </a:p>
        </p:txBody>
      </p:sp>
      <p:sp>
        <p:nvSpPr>
          <p:cNvPr id="13" name="＞形箭號 12"/>
          <p:cNvSpPr/>
          <p:nvPr/>
        </p:nvSpPr>
        <p:spPr>
          <a:xfrm>
            <a:off x="1299464" y="3364020"/>
            <a:ext cx="2497667" cy="125306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/>
              <a:t>寫測試</a:t>
            </a:r>
            <a:endParaRPr kumimoji="1" lang="zh-TW" altLang="en-US" sz="2000">
              <a:solidFill>
                <a:schemeClr val="tx1"/>
              </a:solidFill>
            </a:endParaRPr>
          </a:p>
        </p:txBody>
      </p:sp>
      <p:sp>
        <p:nvSpPr>
          <p:cNvPr id="14" name="＞形箭號 13"/>
          <p:cNvSpPr/>
          <p:nvPr/>
        </p:nvSpPr>
        <p:spPr>
          <a:xfrm>
            <a:off x="3572933" y="3364019"/>
            <a:ext cx="2497667" cy="1253067"/>
          </a:xfrm>
          <a:prstGeom prst="chevr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/>
              <a:t>開發較慢</a:t>
            </a:r>
            <a:endParaRPr kumimoji="1" lang="zh-TW" altLang="en-US" sz="2000">
              <a:solidFill>
                <a:schemeClr val="tx1"/>
              </a:solidFill>
            </a:endParaRPr>
          </a:p>
        </p:txBody>
      </p:sp>
      <p:sp>
        <p:nvSpPr>
          <p:cNvPr id="15" name="＞形箭號 14"/>
          <p:cNvSpPr/>
          <p:nvPr/>
        </p:nvSpPr>
        <p:spPr>
          <a:xfrm>
            <a:off x="5782394" y="3364019"/>
            <a:ext cx="2497667" cy="1253067"/>
          </a:xfrm>
          <a:prstGeom prst="chevron">
            <a:avLst/>
          </a:prstGeom>
          <a:solidFill>
            <a:srgbClr val="3A9E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/>
              <a:t>減少</a:t>
            </a:r>
            <a:r>
              <a:rPr kumimoji="1" lang="en-US" altLang="zh-TW" sz="2000" dirty="0"/>
              <a:t>bug</a:t>
            </a:r>
            <a:endParaRPr kumimoji="1" lang="zh-TW" altLang="en-US" sz="2000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557937" y="3698164"/>
            <a:ext cx="262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>
                <a:solidFill>
                  <a:schemeClr val="accent3">
                    <a:lumMod val="75000"/>
                  </a:schemeClr>
                </a:solidFill>
              </a:rPr>
              <a:t>系統穩定</a:t>
            </a:r>
          </a:p>
        </p:txBody>
      </p:sp>
    </p:spTree>
    <p:extLst>
      <p:ext uri="{BB962C8B-B14F-4D97-AF65-F5344CB8AC3E}">
        <p14:creationId xmlns:p14="http://schemas.microsoft.com/office/powerpoint/2010/main" val="10110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Google</a:t>
            </a:r>
            <a:r>
              <a:rPr kumimoji="1" lang="zh-TW" alt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、</a:t>
            </a:r>
            <a:r>
              <a:rPr kumimoji="1" lang="en-US" altLang="zh-TW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Microsoft</a:t>
            </a:r>
            <a:r>
              <a:rPr kumimoji="1" lang="zh-TW" alt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這些公司怎麼做的？</a:t>
            </a:r>
            <a:endParaRPr kumimoji="1" lang="zh-TW" altLang="en-US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295954"/>
              </p:ext>
            </p:extLst>
          </p:nvPr>
        </p:nvGraphicFramePr>
        <p:xfrm>
          <a:off x="-784912" y="1126845"/>
          <a:ext cx="8701245" cy="4628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圖表 10"/>
          <p:cNvGraphicFramePr/>
          <p:nvPr>
            <p:extLst>
              <p:ext uri="{D42A27DB-BD31-4B8C-83A1-F6EECF244321}">
                <p14:modId xmlns:p14="http://schemas.microsoft.com/office/powerpoint/2010/main" val="1788795885"/>
              </p:ext>
            </p:extLst>
          </p:nvPr>
        </p:nvGraphicFramePr>
        <p:xfrm>
          <a:off x="4921623" y="1050646"/>
          <a:ext cx="7177244" cy="470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497667" y="5670673"/>
            <a:ext cx="7078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/>
              <a:t>微軟 </a:t>
            </a:r>
            <a:endParaRPr kumimoji="1" lang="en-US" altLang="zh-TW" sz="2000"/>
          </a:p>
          <a:p>
            <a:pPr algn="ctr"/>
            <a:r>
              <a:rPr kumimoji="1" lang="en-US" altLang="zh-TW" sz="2000"/>
              <a:t>STE</a:t>
            </a:r>
            <a:r>
              <a:rPr kumimoji="1" lang="zh-TW" altLang="en-US" sz="2000"/>
              <a:t>  </a:t>
            </a:r>
            <a:r>
              <a:rPr kumimoji="1" lang="en-US" altLang="zh-TW" sz="2000"/>
              <a:t>:</a:t>
            </a:r>
            <a:r>
              <a:rPr kumimoji="1" lang="zh-TW" altLang="en-US" sz="2000"/>
              <a:t> </a:t>
            </a:r>
            <a:r>
              <a:rPr lang="zh-TW" altLang="en-US" sz="2000"/>
              <a:t>軟體測試工程師 </a:t>
            </a:r>
            <a:r>
              <a:rPr lang="en-US" altLang="zh-TW" sz="2000"/>
              <a:t/>
            </a:r>
            <a:br>
              <a:rPr lang="en-US" altLang="zh-TW" sz="2000"/>
            </a:br>
            <a:r>
              <a:rPr lang="zh-TW" altLang="en-US" sz="2000"/>
              <a:t>             </a:t>
            </a:r>
            <a:r>
              <a:rPr lang="en-US" altLang="zh-TW" sz="2000"/>
              <a:t>SDET</a:t>
            </a:r>
            <a:r>
              <a:rPr lang="zh-TW" altLang="en-US" sz="2000"/>
              <a:t> </a:t>
            </a:r>
            <a:r>
              <a:rPr lang="en-US" altLang="zh-TW" sz="2000"/>
              <a:t>:</a:t>
            </a:r>
            <a:r>
              <a:rPr lang="zh-TW" altLang="en-US" sz="2000"/>
              <a:t> 軟體測試開發工程師</a:t>
            </a:r>
            <a:endParaRPr kumimoji="1" lang="zh-TW" altLang="en-US" sz="2000"/>
          </a:p>
        </p:txBody>
      </p:sp>
      <p:sp>
        <p:nvSpPr>
          <p:cNvPr id="3" name="矩形 2"/>
          <p:cNvSpPr/>
          <p:nvPr/>
        </p:nvSpPr>
        <p:spPr>
          <a:xfrm>
            <a:off x="4529664" y="6064204"/>
            <a:ext cx="22013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29664" y="6375270"/>
            <a:ext cx="220133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1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3333" y="2473326"/>
            <a:ext cx="10515600" cy="1325563"/>
          </a:xfrm>
        </p:spPr>
        <p:txBody>
          <a:bodyPr/>
          <a:lstStyle/>
          <a:p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2. </a:t>
            </a:r>
            <a:r>
              <a:rPr kumimoji="1"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測試模式</a:t>
            </a:r>
            <a:endParaRPr kumimoji="1"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64067" y="20901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Unit Test </a:t>
            </a:r>
            <a:r>
              <a:rPr kumimoji="1"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起手式</a:t>
            </a:r>
            <a:endParaRPr kumimoji="1"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5490" y="1693262"/>
            <a:ext cx="6096000" cy="34163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CC7832"/>
                </a:solidFill>
              </a:rPr>
              <a:t>class </a:t>
            </a:r>
            <a:r>
              <a:rPr lang="en-US" altLang="zh-TW" dirty="0" err="1"/>
              <a:t>ExampleTest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CC7832"/>
                </a:solidFill>
              </a:rPr>
              <a:t>extends </a:t>
            </a:r>
            <a:r>
              <a:rPr lang="en-US" altLang="zh-TW" dirty="0" err="1"/>
              <a:t>TestCase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i="1" dirty="0">
                <a:solidFill>
                  <a:srgbClr val="629755"/>
                </a:solidFill>
              </a:rPr>
              <a:t>/**</a:t>
            </a:r>
            <a:br>
              <a:rPr lang="en-US" altLang="zh-TW" i="1" dirty="0">
                <a:solidFill>
                  <a:srgbClr val="629755"/>
                </a:solidFill>
              </a:rPr>
            </a:br>
            <a:r>
              <a:rPr lang="en-US" altLang="zh-TW" i="1" dirty="0">
                <a:solidFill>
                  <a:srgbClr val="629755"/>
                </a:solidFill>
              </a:rPr>
              <a:t>     * A basic test example.</a:t>
            </a:r>
            <a:br>
              <a:rPr lang="en-US" altLang="zh-TW" i="1" dirty="0">
                <a:solidFill>
                  <a:srgbClr val="629755"/>
                </a:solidFill>
              </a:rPr>
            </a:br>
            <a:r>
              <a:rPr lang="en-US" altLang="zh-TW" i="1" dirty="0">
                <a:solidFill>
                  <a:srgbClr val="629755"/>
                </a:solidFill>
              </a:rPr>
              <a:t>     *</a:t>
            </a:r>
            <a:br>
              <a:rPr lang="en-US" altLang="zh-TW" i="1" dirty="0">
                <a:solidFill>
                  <a:srgbClr val="629755"/>
                </a:solidFill>
              </a:rPr>
            </a:br>
            <a:r>
              <a:rPr lang="en-US" altLang="zh-TW" i="1" dirty="0">
                <a:solidFill>
                  <a:srgbClr val="629755"/>
                </a:solidFill>
              </a:rPr>
              <a:t>     * </a:t>
            </a:r>
            <a:r>
              <a:rPr lang="en-US" altLang="zh-TW" b="1" i="1" dirty="0">
                <a:solidFill>
                  <a:srgbClr val="629755"/>
                </a:solidFill>
              </a:rPr>
              <a:t>@return </a:t>
            </a:r>
            <a:r>
              <a:rPr lang="en-US" altLang="zh-TW" i="1" dirty="0">
                <a:solidFill>
                  <a:srgbClr val="629755"/>
                </a:solidFill>
              </a:rPr>
              <a:t>void</a:t>
            </a:r>
            <a:br>
              <a:rPr lang="en-US" altLang="zh-TW" i="1" dirty="0">
                <a:solidFill>
                  <a:srgbClr val="629755"/>
                </a:solidFill>
              </a:rPr>
            </a:br>
            <a:r>
              <a:rPr lang="en-US" altLang="zh-TW" i="1" dirty="0">
                <a:solidFill>
                  <a:srgbClr val="629755"/>
                </a:solidFill>
              </a:rPr>
              <a:t>     */</a:t>
            </a:r>
            <a:br>
              <a:rPr lang="en-US" altLang="zh-TW" i="1" dirty="0">
                <a:solidFill>
                  <a:srgbClr val="629755"/>
                </a:solidFill>
              </a:rPr>
            </a:br>
            <a:r>
              <a:rPr lang="en-US" altLang="zh-TW" i="1" dirty="0">
                <a:solidFill>
                  <a:srgbClr val="629755"/>
                </a:solidFill>
              </a:rPr>
              <a:t>    </a:t>
            </a:r>
            <a:r>
              <a:rPr lang="en-US" altLang="zh-TW" b="1" dirty="0">
                <a:solidFill>
                  <a:srgbClr val="CC7832"/>
                </a:solidFill>
              </a:rPr>
              <a:t>public function </a:t>
            </a:r>
            <a:r>
              <a:rPr lang="en-US" altLang="zh-TW" dirty="0" err="1">
                <a:solidFill>
                  <a:srgbClr val="FFC66D"/>
                </a:solidFill>
              </a:rPr>
              <a:t>testSampleTest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en-US" altLang="zh-TW" dirty="0"/>
              <a:t>    {</a:t>
            </a:r>
            <a:br>
              <a:rPr lang="en-US" altLang="zh-TW" dirty="0"/>
            </a:br>
            <a:r>
              <a:rPr lang="en-US" altLang="zh-TW" dirty="0"/>
              <a:t>        </a:t>
            </a:r>
            <a:r>
              <a:rPr lang="en-US" altLang="zh-TW" dirty="0">
                <a:solidFill>
                  <a:srgbClr val="9876AA"/>
                </a:solidFill>
              </a:rPr>
              <a:t>$this</a:t>
            </a:r>
            <a:r>
              <a:rPr lang="en-US" altLang="zh-TW" dirty="0"/>
              <a:t>-&gt;</a:t>
            </a:r>
            <a:r>
              <a:rPr lang="en-US" altLang="zh-TW" dirty="0" err="1">
                <a:solidFill>
                  <a:srgbClr val="FFC66D"/>
                </a:solidFill>
              </a:rPr>
              <a:t>assertTrue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CC7832"/>
                </a:solidFill>
              </a:rPr>
              <a:t>true</a:t>
            </a:r>
            <a:r>
              <a:rPr lang="en-US" altLang="zh-TW" dirty="0"/>
              <a:t>)</a:t>
            </a:r>
            <a:r>
              <a:rPr lang="en-US" altLang="zh-TW" dirty="0">
                <a:solidFill>
                  <a:srgbClr val="CC7832"/>
                </a:solidFill>
              </a:rPr>
              <a:t>;</a:t>
            </a:r>
            <a:br>
              <a:rPr lang="en-US" altLang="zh-TW" dirty="0">
                <a:solidFill>
                  <a:srgbClr val="CC7832"/>
                </a:solidFill>
              </a:rPr>
            </a:br>
            <a:r>
              <a:rPr lang="en-US" altLang="zh-TW" dirty="0">
                <a:solidFill>
                  <a:srgbClr val="CC7832"/>
                </a:solidFill>
              </a:rPr>
              <a:t>    </a:t>
            </a:r>
            <a:r>
              <a:rPr lang="en-US" altLang="zh-TW" dirty="0"/>
              <a:t>}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9832" y="5904412"/>
            <a:ext cx="8729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提醒</a:t>
            </a:r>
            <a:r>
              <a:rPr kumimoji="1"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kumimoji="1" lang="en-US" altLang="zh-TW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phpunit</a:t>
            </a:r>
            <a:r>
              <a:rPr kumimoji="1"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TW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基於 </a:t>
            </a:r>
            <a:r>
              <a:rPr kumimoji="1" lang="en-US" altLang="zh-TW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Xunit</a:t>
            </a:r>
            <a:r>
              <a:rPr kumimoji="1"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TW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框架實作，各種程式語言都有</a:t>
            </a:r>
            <a:endParaRPr kumimoji="1" lang="zh-TW" alt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測試技巧 </a:t>
            </a:r>
            <a:r>
              <a:rPr kumimoji="1" lang="mr-IN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–</a:t>
            </a:r>
            <a:r>
              <a:rPr kumimoji="1"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資料測試驅動</a:t>
            </a:r>
            <a:endParaRPr kumimoji="1"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63336" y="1690688"/>
            <a:ext cx="824701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CC7832"/>
                </a:solidFill>
              </a:rPr>
              <a:t>class </a:t>
            </a:r>
            <a:r>
              <a:rPr lang="en-US" altLang="zh-TW"/>
              <a:t>ExampleDataDriveTest </a:t>
            </a:r>
            <a:r>
              <a:rPr lang="en-US" altLang="zh-TW" b="1">
                <a:solidFill>
                  <a:srgbClr val="CC7832"/>
                </a:solidFill>
              </a:rPr>
              <a:t>extends </a:t>
            </a:r>
            <a:r>
              <a:rPr lang="en-US" altLang="zh-TW"/>
              <a:t>TestCase</a:t>
            </a:r>
            <a:br>
              <a:rPr lang="en-US" altLang="zh-TW"/>
            </a:br>
            <a:r>
              <a:rPr lang="en-US" altLang="zh-TW"/>
              <a:t>{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    </a:t>
            </a:r>
            <a:r>
              <a:rPr lang="en-US" altLang="zh-TW" b="1">
                <a:solidFill>
                  <a:srgbClr val="CC7832"/>
                </a:solidFill>
              </a:rPr>
              <a:t>public function </a:t>
            </a:r>
            <a:r>
              <a:rPr lang="en-US" altLang="zh-TW">
                <a:solidFill>
                  <a:srgbClr val="FFC66D"/>
                </a:solidFill>
              </a:rPr>
              <a:t>testNumberFormatNormal</a:t>
            </a:r>
            <a:r>
              <a:rPr lang="en-US" altLang="zh-TW"/>
              <a:t>()</a:t>
            </a:r>
            <a:br>
              <a:rPr lang="en-US" altLang="zh-TW"/>
            </a:br>
            <a:r>
              <a:rPr lang="en-US" altLang="zh-TW"/>
              <a:t>    {</a:t>
            </a:r>
            <a:br>
              <a:rPr lang="en-US" altLang="zh-TW"/>
            </a:br>
            <a:r>
              <a:rPr lang="en-US" altLang="zh-TW"/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assertEquals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20.12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/>
              <a:t>Utils::</a:t>
            </a:r>
            <a:r>
              <a:rPr lang="en-US" altLang="zh-TW" i="1">
                <a:solidFill>
                  <a:srgbClr val="FFC66D"/>
                </a:solidFill>
              </a:rPr>
              <a:t>numberFormat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20.12345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2</a:t>
            </a:r>
            <a:r>
              <a:rPr lang="en-US" altLang="zh-TW"/>
              <a:t>))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assertEquals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1024.23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/>
              <a:t>Utils::</a:t>
            </a:r>
            <a:r>
              <a:rPr lang="en-US" altLang="zh-TW" i="1">
                <a:solidFill>
                  <a:srgbClr val="FFC66D"/>
                </a:solidFill>
              </a:rPr>
              <a:t>numberFormat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1024.23456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2</a:t>
            </a:r>
            <a:r>
              <a:rPr lang="en-US" altLang="zh-TW"/>
              <a:t>))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assertEquals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2048.35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/>
              <a:t>Utils::</a:t>
            </a:r>
            <a:r>
              <a:rPr lang="en-US" altLang="zh-TW" i="1">
                <a:solidFill>
                  <a:srgbClr val="FFC66D"/>
                </a:solidFill>
              </a:rPr>
              <a:t>numberFormat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2048.34567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2</a:t>
            </a:r>
            <a:r>
              <a:rPr lang="en-US" altLang="zh-TW"/>
              <a:t>))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assertEquals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4096.46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/>
              <a:t>Utils::</a:t>
            </a:r>
            <a:r>
              <a:rPr lang="en-US" altLang="zh-TW" i="1">
                <a:solidFill>
                  <a:srgbClr val="FFC66D"/>
                </a:solidFill>
              </a:rPr>
              <a:t>numberFormat</a:t>
            </a:r>
            <a:r>
              <a:rPr lang="en-US" altLang="zh-TW"/>
              <a:t>(</a:t>
            </a:r>
            <a:r>
              <a:rPr lang="en-US" altLang="zh-TW">
                <a:solidFill>
                  <a:srgbClr val="6897BB"/>
                </a:solidFill>
              </a:rPr>
              <a:t>4096.45678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2</a:t>
            </a:r>
            <a:r>
              <a:rPr lang="en-US" altLang="zh-TW"/>
              <a:t>))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assertEquals</a:t>
            </a:r>
            <a:r>
              <a:rPr lang="en-US" altLang="zh-TW"/>
              <a:t>(-</a:t>
            </a:r>
            <a:r>
              <a:rPr lang="en-US" altLang="zh-TW">
                <a:solidFill>
                  <a:srgbClr val="6897BB"/>
                </a:solidFill>
              </a:rPr>
              <a:t>12345.12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/>
              <a:t>Utils::</a:t>
            </a:r>
            <a:r>
              <a:rPr lang="en-US" altLang="zh-TW" i="1">
                <a:solidFill>
                  <a:srgbClr val="FFC66D"/>
                </a:solidFill>
              </a:rPr>
              <a:t>numberFormat</a:t>
            </a:r>
            <a:r>
              <a:rPr lang="en-US" altLang="zh-TW"/>
              <a:t>(-</a:t>
            </a:r>
            <a:r>
              <a:rPr lang="en-US" altLang="zh-TW">
                <a:solidFill>
                  <a:srgbClr val="6897BB"/>
                </a:solidFill>
              </a:rPr>
              <a:t>12345.12345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2</a:t>
            </a:r>
            <a:r>
              <a:rPr lang="en-US" altLang="zh-TW"/>
              <a:t>))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</a:t>
            </a:r>
            <a:r>
              <a:rPr lang="en-US" altLang="zh-TW"/>
              <a:t>}</a:t>
            </a:r>
            <a:br>
              <a:rPr lang="en-US" altLang="zh-TW"/>
            </a:b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701142" y="5617029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smtClean="0">
                <a:solidFill>
                  <a:srgbClr val="FF0000"/>
                </a:solidFill>
              </a:rPr>
              <a:t>缺點</a:t>
            </a:r>
            <a:r>
              <a:rPr kumimoji="1" lang="en-US" altLang="zh-TW" sz="3200" smtClean="0">
                <a:solidFill>
                  <a:srgbClr val="FF0000"/>
                </a:solidFill>
              </a:rPr>
              <a:t>: </a:t>
            </a:r>
            <a:r>
              <a:rPr kumimoji="1" lang="zh-TW" altLang="en-US" sz="3200" smtClean="0">
                <a:solidFill>
                  <a:srgbClr val="FF0000"/>
                </a:solidFill>
              </a:rPr>
              <a:t>過多重覆的程式碼</a:t>
            </a:r>
            <a:endParaRPr kumimoji="1" lang="zh-TW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7679" y="296092"/>
            <a:ext cx="1076379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CC7832"/>
                </a:solidFill>
              </a:rPr>
              <a:t>class </a:t>
            </a:r>
            <a:r>
              <a:rPr lang="en-US" altLang="zh-TW"/>
              <a:t>ExampleDataDriveTest </a:t>
            </a:r>
            <a:r>
              <a:rPr lang="en-US" altLang="zh-TW" b="1">
                <a:solidFill>
                  <a:srgbClr val="CC7832"/>
                </a:solidFill>
              </a:rPr>
              <a:t>extends </a:t>
            </a:r>
            <a:r>
              <a:rPr lang="en-US" altLang="zh-TW"/>
              <a:t>TestCase</a:t>
            </a:r>
            <a:br>
              <a:rPr lang="en-US" altLang="zh-TW"/>
            </a:br>
            <a:r>
              <a:rPr lang="en-US" altLang="zh-TW"/>
              <a:t>{</a:t>
            </a:r>
            <a:br>
              <a:rPr lang="en-US" altLang="zh-TW"/>
            </a:br>
            <a:r>
              <a:rPr lang="en-US" altLang="zh-TW"/>
              <a:t>    </a:t>
            </a:r>
            <a:r>
              <a:rPr lang="en-US" altLang="zh-TW" i="1">
                <a:solidFill>
                  <a:srgbClr val="629755"/>
                </a:solidFill>
              </a:rPr>
              <a:t>/**</a:t>
            </a:r>
            <a:br>
              <a:rPr lang="en-US" altLang="zh-TW" i="1">
                <a:solidFill>
                  <a:srgbClr val="629755"/>
                </a:solidFill>
              </a:rPr>
            </a:br>
            <a:r>
              <a:rPr lang="en-US" altLang="zh-TW" i="1">
                <a:solidFill>
                  <a:srgbClr val="629755"/>
                </a:solidFill>
              </a:rPr>
              <a:t>     *  </a:t>
            </a:r>
            <a:r>
              <a:rPr lang="en-US" altLang="zh-TW" b="1" i="1">
                <a:solidFill>
                  <a:srgbClr val="629755"/>
                </a:solidFill>
              </a:rPr>
              <a:t>@dataProvider </a:t>
            </a:r>
            <a:r>
              <a:rPr lang="en-US" altLang="zh-TW" i="1">
                <a:solidFill>
                  <a:srgbClr val="629755"/>
                </a:solidFill>
              </a:rPr>
              <a:t>additionProvider</a:t>
            </a:r>
            <a:br>
              <a:rPr lang="en-US" altLang="zh-TW" i="1">
                <a:solidFill>
                  <a:srgbClr val="629755"/>
                </a:solidFill>
              </a:rPr>
            </a:br>
            <a:r>
              <a:rPr lang="en-US" altLang="zh-TW" i="1">
                <a:solidFill>
                  <a:srgbClr val="629755"/>
                </a:solidFill>
              </a:rPr>
              <a:t>     *</a:t>
            </a:r>
            <a:br>
              <a:rPr lang="en-US" altLang="zh-TW" i="1">
                <a:solidFill>
                  <a:srgbClr val="629755"/>
                </a:solidFill>
              </a:rPr>
            </a:br>
            <a:r>
              <a:rPr lang="en-US" altLang="zh-TW" i="1">
                <a:solidFill>
                  <a:srgbClr val="629755"/>
                </a:solidFill>
              </a:rPr>
              <a:t>     * </a:t>
            </a:r>
            <a:r>
              <a:rPr lang="en-US" altLang="zh-TW" b="1" i="1">
                <a:solidFill>
                  <a:srgbClr val="629755"/>
                </a:solidFill>
              </a:rPr>
              <a:t>@param </a:t>
            </a:r>
            <a:r>
              <a:rPr lang="en-US" altLang="zh-TW" i="1">
                <a:solidFill>
                  <a:srgbClr val="629755"/>
                </a:solidFill>
              </a:rPr>
              <a:t>$expected</a:t>
            </a:r>
            <a:br>
              <a:rPr lang="en-US" altLang="zh-TW" i="1">
                <a:solidFill>
                  <a:srgbClr val="629755"/>
                </a:solidFill>
              </a:rPr>
            </a:br>
            <a:r>
              <a:rPr lang="en-US" altLang="zh-TW" i="1">
                <a:solidFill>
                  <a:srgbClr val="629755"/>
                </a:solidFill>
              </a:rPr>
              <a:t>     * </a:t>
            </a:r>
            <a:r>
              <a:rPr lang="en-US" altLang="zh-TW" b="1" i="1">
                <a:solidFill>
                  <a:srgbClr val="629755"/>
                </a:solidFill>
              </a:rPr>
              <a:t>@param </a:t>
            </a:r>
            <a:r>
              <a:rPr lang="en-US" altLang="zh-TW" i="1">
                <a:solidFill>
                  <a:srgbClr val="629755"/>
                </a:solidFill>
              </a:rPr>
              <a:t>$number</a:t>
            </a:r>
            <a:br>
              <a:rPr lang="en-US" altLang="zh-TW" i="1">
                <a:solidFill>
                  <a:srgbClr val="629755"/>
                </a:solidFill>
              </a:rPr>
            </a:br>
            <a:r>
              <a:rPr lang="en-US" altLang="zh-TW" i="1">
                <a:solidFill>
                  <a:srgbClr val="629755"/>
                </a:solidFill>
              </a:rPr>
              <a:t>     */</a:t>
            </a:r>
            <a:br>
              <a:rPr lang="en-US" altLang="zh-TW" i="1">
                <a:solidFill>
                  <a:srgbClr val="629755"/>
                </a:solidFill>
              </a:rPr>
            </a:br>
            <a:r>
              <a:rPr lang="en-US" altLang="zh-TW" i="1">
                <a:solidFill>
                  <a:srgbClr val="629755"/>
                </a:solidFill>
              </a:rPr>
              <a:t>    </a:t>
            </a:r>
            <a:r>
              <a:rPr lang="en-US" altLang="zh-TW" b="1">
                <a:solidFill>
                  <a:srgbClr val="CC7832"/>
                </a:solidFill>
              </a:rPr>
              <a:t>public function </a:t>
            </a:r>
            <a:r>
              <a:rPr lang="en-US" altLang="zh-TW">
                <a:solidFill>
                  <a:srgbClr val="FFC66D"/>
                </a:solidFill>
              </a:rPr>
              <a:t>testNumberFormat</a:t>
            </a:r>
            <a:r>
              <a:rPr lang="en-US" altLang="zh-TW"/>
              <a:t>(</a:t>
            </a:r>
            <a:r>
              <a:rPr lang="en-US" altLang="zh-TW">
                <a:solidFill>
                  <a:srgbClr val="9876AA"/>
                </a:solidFill>
              </a:rPr>
              <a:t>$expected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9876AA"/>
                </a:solidFill>
              </a:rPr>
              <a:t>$number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    {</a:t>
            </a:r>
            <a:br>
              <a:rPr lang="en-US" altLang="zh-TW"/>
            </a:br>
            <a:r>
              <a:rPr lang="en-US" altLang="zh-TW"/>
              <a:t>        </a:t>
            </a:r>
            <a:r>
              <a:rPr lang="en-US" altLang="zh-TW">
                <a:solidFill>
                  <a:srgbClr val="9876AA"/>
                </a:solidFill>
              </a:rPr>
              <a:t>$this</a:t>
            </a:r>
            <a:r>
              <a:rPr lang="en-US" altLang="zh-TW"/>
              <a:t>-&gt;</a:t>
            </a:r>
            <a:r>
              <a:rPr lang="en-US" altLang="zh-TW">
                <a:solidFill>
                  <a:srgbClr val="FFC66D"/>
                </a:solidFill>
              </a:rPr>
              <a:t>assertEquals</a:t>
            </a:r>
            <a:r>
              <a:rPr lang="en-US" altLang="zh-TW"/>
              <a:t>(</a:t>
            </a:r>
            <a:r>
              <a:rPr lang="en-US" altLang="zh-TW">
                <a:solidFill>
                  <a:srgbClr val="9876AA"/>
                </a:solidFill>
              </a:rPr>
              <a:t>$expected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/>
              <a:t>Utils::</a:t>
            </a:r>
            <a:r>
              <a:rPr lang="en-US" altLang="zh-TW" i="1">
                <a:solidFill>
                  <a:srgbClr val="FFC66D"/>
                </a:solidFill>
              </a:rPr>
              <a:t>numberFormat</a:t>
            </a:r>
            <a:r>
              <a:rPr lang="en-US" altLang="zh-TW"/>
              <a:t>(</a:t>
            </a:r>
            <a:r>
              <a:rPr lang="en-US" altLang="zh-TW">
                <a:solidFill>
                  <a:srgbClr val="9876AA"/>
                </a:solidFill>
              </a:rPr>
              <a:t>$number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2</a:t>
            </a:r>
            <a:r>
              <a:rPr lang="en-US" altLang="zh-TW"/>
              <a:t>))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</a:t>
            </a:r>
            <a:r>
              <a:rPr lang="en-US" altLang="zh-TW"/>
              <a:t>}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    </a:t>
            </a:r>
            <a:r>
              <a:rPr lang="en-US" altLang="zh-TW" b="1">
                <a:solidFill>
                  <a:srgbClr val="CC7832"/>
                </a:solidFill>
              </a:rPr>
              <a:t>public function </a:t>
            </a:r>
            <a:r>
              <a:rPr lang="en-US" altLang="zh-TW">
                <a:solidFill>
                  <a:srgbClr val="FFC66D"/>
                </a:solidFill>
              </a:rPr>
              <a:t>additionProvider</a:t>
            </a:r>
            <a:r>
              <a:rPr lang="en-US" altLang="zh-TW"/>
              <a:t>()</a:t>
            </a:r>
            <a:br>
              <a:rPr lang="en-US" altLang="zh-TW"/>
            </a:br>
            <a:r>
              <a:rPr lang="en-US" altLang="zh-TW"/>
              <a:t>    {</a:t>
            </a:r>
            <a:br>
              <a:rPr lang="en-US" altLang="zh-TW"/>
            </a:br>
            <a:r>
              <a:rPr lang="en-US" altLang="zh-TW"/>
              <a:t>        </a:t>
            </a:r>
            <a:r>
              <a:rPr lang="en-US" altLang="zh-TW" b="1">
                <a:solidFill>
                  <a:srgbClr val="CC7832"/>
                </a:solidFill>
              </a:rPr>
              <a:t>return </a:t>
            </a:r>
            <a:r>
              <a:rPr lang="en-US" altLang="zh-TW"/>
              <a:t>[</a:t>
            </a:r>
            <a:br>
              <a:rPr lang="en-US" altLang="zh-TW"/>
            </a:br>
            <a:r>
              <a:rPr lang="en-US" altLang="zh-TW"/>
              <a:t>            [</a:t>
            </a:r>
            <a:r>
              <a:rPr lang="en-US" altLang="zh-TW">
                <a:solidFill>
                  <a:srgbClr val="6897BB"/>
                </a:solidFill>
              </a:rPr>
              <a:t>20.12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20.12345</a:t>
            </a:r>
            <a:r>
              <a:rPr lang="en-US" altLang="zh-TW"/>
              <a:t>]</a:t>
            </a:r>
            <a:r>
              <a:rPr lang="en-US" altLang="zh-TW">
                <a:solidFill>
                  <a:srgbClr val="CC7832"/>
                </a:solidFill>
              </a:rPr>
              <a:t>,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    </a:t>
            </a:r>
            <a:r>
              <a:rPr lang="en-US" altLang="zh-TW"/>
              <a:t>[</a:t>
            </a:r>
            <a:r>
              <a:rPr lang="en-US" altLang="zh-TW">
                <a:solidFill>
                  <a:srgbClr val="6897BB"/>
                </a:solidFill>
              </a:rPr>
              <a:t>1024.23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1024.23456</a:t>
            </a:r>
            <a:r>
              <a:rPr lang="en-US" altLang="zh-TW"/>
              <a:t>]</a:t>
            </a:r>
            <a:r>
              <a:rPr lang="en-US" altLang="zh-TW">
                <a:solidFill>
                  <a:srgbClr val="CC7832"/>
                </a:solidFill>
              </a:rPr>
              <a:t>,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    </a:t>
            </a:r>
            <a:r>
              <a:rPr lang="en-US" altLang="zh-TW"/>
              <a:t>[</a:t>
            </a:r>
            <a:r>
              <a:rPr lang="en-US" altLang="zh-TW">
                <a:solidFill>
                  <a:srgbClr val="6897BB"/>
                </a:solidFill>
              </a:rPr>
              <a:t>2048.35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>
                <a:solidFill>
                  <a:srgbClr val="6897BB"/>
                </a:solidFill>
              </a:rPr>
              <a:t>2048.34567</a:t>
            </a:r>
            <a:r>
              <a:rPr lang="en-US" altLang="zh-TW"/>
              <a:t>]</a:t>
            </a:r>
            <a:r>
              <a:rPr lang="en-US" altLang="zh-TW">
                <a:solidFill>
                  <a:srgbClr val="CC7832"/>
                </a:solidFill>
              </a:rPr>
              <a:t>,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        </a:t>
            </a:r>
            <a:r>
              <a:rPr lang="en-US" altLang="zh-TW"/>
              <a:t>[-</a:t>
            </a:r>
            <a:r>
              <a:rPr lang="en-US" altLang="zh-TW">
                <a:solidFill>
                  <a:srgbClr val="6897BB"/>
                </a:solidFill>
              </a:rPr>
              <a:t>12345.12</a:t>
            </a:r>
            <a:r>
              <a:rPr lang="en-US" altLang="zh-TW">
                <a:solidFill>
                  <a:srgbClr val="CC7832"/>
                </a:solidFill>
              </a:rPr>
              <a:t>, </a:t>
            </a:r>
            <a:r>
              <a:rPr lang="en-US" altLang="zh-TW"/>
              <a:t>-</a:t>
            </a:r>
            <a:r>
              <a:rPr lang="en-US" altLang="zh-TW">
                <a:solidFill>
                  <a:srgbClr val="6897BB"/>
                </a:solidFill>
              </a:rPr>
              <a:t>12345.12345</a:t>
            </a:r>
            <a:r>
              <a:rPr lang="en-US" altLang="zh-TW"/>
              <a:t>]</a:t>
            </a:r>
            <a:br>
              <a:rPr lang="en-US" altLang="zh-TW"/>
            </a:br>
            <a:r>
              <a:rPr lang="en-US" altLang="zh-TW"/>
              <a:t>        ]</a:t>
            </a:r>
            <a:r>
              <a:rPr lang="en-US" altLang="zh-TW">
                <a:solidFill>
                  <a:srgbClr val="CC7832"/>
                </a:solidFill>
              </a:rPr>
              <a:t>;</a:t>
            </a:r>
            <a:br>
              <a:rPr lang="en-US" altLang="zh-TW">
                <a:solidFill>
                  <a:srgbClr val="CC7832"/>
                </a:solidFill>
              </a:rPr>
            </a:br>
            <a:r>
              <a:rPr lang="en-US" altLang="zh-TW">
                <a:solidFill>
                  <a:srgbClr val="CC7832"/>
                </a:solidFill>
              </a:rPr>
              <a:t>    </a:t>
            </a:r>
            <a:r>
              <a:rPr lang="en-US" altLang="zh-TW"/>
              <a:t>}</a:t>
            </a:r>
            <a:br>
              <a:rPr lang="en-US" altLang="zh-TW"/>
            </a:br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903" y="-70304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測試技巧 </a:t>
            </a:r>
            <a:r>
              <a:rPr kumimoji="1" lang="mr-IN" altLang="zh-TW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–</a:t>
            </a:r>
            <a:r>
              <a:rPr kumimoji="1" lang="zh-TW" altLang="en-US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需要多少個</a:t>
            </a:r>
            <a:r>
              <a:rPr kumimoji="1" lang="en-US" altLang="zh-TW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Assertion </a:t>
            </a:r>
            <a:r>
              <a:rPr kumimoji="1" lang="zh-TW" altLang="en-US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？</a:t>
            </a:r>
            <a:endParaRPr kumimoji="1"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5589" y="1016789"/>
            <a:ext cx="7280366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b="1">
                <a:solidFill>
                  <a:srgbClr val="CC7832"/>
                </a:solidFill>
              </a:rPr>
              <a:t>class </a:t>
            </a:r>
            <a:r>
              <a:rPr lang="en-US" altLang="zh-TW" sz="1600"/>
              <a:t>Order</a:t>
            </a:r>
            <a:br>
              <a:rPr lang="en-US" altLang="zh-TW" sz="1600"/>
            </a:br>
            <a:r>
              <a:rPr lang="en-US" altLang="zh-TW" sz="1600"/>
              <a:t>{</a:t>
            </a:r>
            <a:br>
              <a:rPr lang="en-US" altLang="zh-TW" sz="1600"/>
            </a:br>
            <a:r>
              <a:rPr lang="en-US" altLang="zh-TW" sz="1600"/>
              <a:t>    </a:t>
            </a:r>
            <a:r>
              <a:rPr lang="en-US" altLang="zh-TW" sz="1600" b="1">
                <a:solidFill>
                  <a:srgbClr val="CC7832"/>
                </a:solidFill>
              </a:rPr>
              <a:t>private </a:t>
            </a:r>
            <a:r>
              <a:rPr lang="en-US" altLang="zh-TW" sz="1600">
                <a:solidFill>
                  <a:srgbClr val="9876AA"/>
                </a:solidFill>
              </a:rPr>
              <a:t>$price</a:t>
            </a:r>
            <a:r>
              <a:rPr lang="en-US" altLang="zh-TW" sz="1600">
                <a:solidFill>
                  <a:srgbClr val="CC7832"/>
                </a:solidFill>
              </a:rPr>
              <a:t>;</a:t>
            </a:r>
            <a:br>
              <a:rPr lang="en-US" altLang="zh-TW" sz="1600">
                <a:solidFill>
                  <a:srgbClr val="CC7832"/>
                </a:solidFill>
              </a:rPr>
            </a:br>
            <a:r>
              <a:rPr lang="en-US" altLang="zh-TW" sz="1600">
                <a:solidFill>
                  <a:srgbClr val="CC7832"/>
                </a:solidFill>
              </a:rPr>
              <a:t>    </a:t>
            </a:r>
            <a:r>
              <a:rPr lang="en-US" altLang="zh-TW" sz="1600" b="1">
                <a:solidFill>
                  <a:srgbClr val="CC7832"/>
                </a:solidFill>
              </a:rPr>
              <a:t>private </a:t>
            </a:r>
            <a:r>
              <a:rPr lang="en-US" altLang="zh-TW" sz="1600">
                <a:solidFill>
                  <a:srgbClr val="9876AA"/>
                </a:solidFill>
              </a:rPr>
              <a:t>$qty</a:t>
            </a:r>
            <a:r>
              <a:rPr lang="en-US" altLang="zh-TW" sz="1600">
                <a:solidFill>
                  <a:srgbClr val="CC7832"/>
                </a:solidFill>
              </a:rPr>
              <a:t>;</a:t>
            </a:r>
            <a:br>
              <a:rPr lang="en-US" altLang="zh-TW" sz="1600">
                <a:solidFill>
                  <a:srgbClr val="CC7832"/>
                </a:solidFill>
              </a:rPr>
            </a:br>
            <a:r>
              <a:rPr lang="en-US" altLang="zh-TW" sz="1600">
                <a:solidFill>
                  <a:srgbClr val="CC7832"/>
                </a:solidFill>
              </a:rPr>
              <a:t/>
            </a:r>
            <a:br>
              <a:rPr lang="en-US" altLang="zh-TW" sz="1600">
                <a:solidFill>
                  <a:srgbClr val="CC7832"/>
                </a:solidFill>
              </a:rPr>
            </a:br>
            <a:r>
              <a:rPr lang="en-US" altLang="zh-TW" sz="1600">
                <a:solidFill>
                  <a:srgbClr val="CC7832"/>
                </a:solidFill>
              </a:rPr>
              <a:t>    </a:t>
            </a:r>
            <a:r>
              <a:rPr lang="en-US" altLang="zh-TW" sz="1600" b="1">
                <a:solidFill>
                  <a:srgbClr val="CC7832"/>
                </a:solidFill>
              </a:rPr>
              <a:t>public function </a:t>
            </a:r>
            <a:r>
              <a:rPr lang="en-US" altLang="zh-TW" sz="1600">
                <a:solidFill>
                  <a:srgbClr val="FFC66D"/>
                </a:solidFill>
              </a:rPr>
              <a:t>__construct</a:t>
            </a:r>
            <a:r>
              <a:rPr lang="en-US" altLang="zh-TW" sz="1600"/>
              <a:t>(</a:t>
            </a:r>
            <a:r>
              <a:rPr lang="en-US" altLang="zh-TW" sz="1600">
                <a:solidFill>
                  <a:srgbClr val="9876AA"/>
                </a:solidFill>
              </a:rPr>
              <a:t>$price</a:t>
            </a:r>
            <a:r>
              <a:rPr lang="en-US" altLang="zh-TW" sz="1600">
                <a:solidFill>
                  <a:srgbClr val="CC7832"/>
                </a:solidFill>
              </a:rPr>
              <a:t>, </a:t>
            </a:r>
            <a:r>
              <a:rPr lang="en-US" altLang="zh-TW" sz="1600">
                <a:solidFill>
                  <a:srgbClr val="9876AA"/>
                </a:solidFill>
              </a:rPr>
              <a:t>$qty</a:t>
            </a:r>
            <a:r>
              <a:rPr lang="en-US" altLang="zh-TW" sz="1600"/>
              <a:t>)</a:t>
            </a:r>
            <a:br>
              <a:rPr lang="en-US" altLang="zh-TW" sz="1600"/>
            </a:br>
            <a:r>
              <a:rPr lang="en-US" altLang="zh-TW" sz="1600"/>
              <a:t>    {</a:t>
            </a:r>
            <a:br>
              <a:rPr lang="en-US" altLang="zh-TW" sz="1600"/>
            </a:br>
            <a:r>
              <a:rPr lang="en-US" altLang="zh-TW" sz="1600"/>
              <a:t>        </a:t>
            </a:r>
            <a:r>
              <a:rPr lang="en-US" altLang="zh-TW" sz="1600">
                <a:solidFill>
                  <a:srgbClr val="9876AA"/>
                </a:solidFill>
              </a:rPr>
              <a:t>$this</a:t>
            </a:r>
            <a:r>
              <a:rPr lang="en-US" altLang="zh-TW" sz="1600"/>
              <a:t>-&gt;</a:t>
            </a:r>
            <a:r>
              <a:rPr lang="en-US" altLang="zh-TW" sz="1600">
                <a:solidFill>
                  <a:srgbClr val="9876AA"/>
                </a:solidFill>
              </a:rPr>
              <a:t>price </a:t>
            </a:r>
            <a:r>
              <a:rPr lang="en-US" altLang="zh-TW" sz="1600"/>
              <a:t>= </a:t>
            </a:r>
            <a:r>
              <a:rPr lang="en-US" altLang="zh-TW" sz="1600">
                <a:solidFill>
                  <a:srgbClr val="9876AA"/>
                </a:solidFill>
              </a:rPr>
              <a:t>$price</a:t>
            </a:r>
            <a:r>
              <a:rPr lang="en-US" altLang="zh-TW" sz="1600">
                <a:solidFill>
                  <a:srgbClr val="CC7832"/>
                </a:solidFill>
              </a:rPr>
              <a:t>;</a:t>
            </a:r>
            <a:br>
              <a:rPr lang="en-US" altLang="zh-TW" sz="1600">
                <a:solidFill>
                  <a:srgbClr val="CC7832"/>
                </a:solidFill>
              </a:rPr>
            </a:br>
            <a:r>
              <a:rPr lang="en-US" altLang="zh-TW" sz="1600">
                <a:solidFill>
                  <a:srgbClr val="CC7832"/>
                </a:solidFill>
              </a:rPr>
              <a:t>        </a:t>
            </a:r>
            <a:r>
              <a:rPr lang="en-US" altLang="zh-TW" sz="1600">
                <a:solidFill>
                  <a:srgbClr val="9876AA"/>
                </a:solidFill>
              </a:rPr>
              <a:t>$this</a:t>
            </a:r>
            <a:r>
              <a:rPr lang="en-US" altLang="zh-TW" sz="1600"/>
              <a:t>-&gt;</a:t>
            </a:r>
            <a:r>
              <a:rPr lang="en-US" altLang="zh-TW" sz="1600">
                <a:solidFill>
                  <a:srgbClr val="9876AA"/>
                </a:solidFill>
              </a:rPr>
              <a:t>qty </a:t>
            </a:r>
            <a:r>
              <a:rPr lang="en-US" altLang="zh-TW" sz="1600"/>
              <a:t>= </a:t>
            </a:r>
            <a:r>
              <a:rPr lang="en-US" altLang="zh-TW" sz="1600">
                <a:solidFill>
                  <a:srgbClr val="9876AA"/>
                </a:solidFill>
              </a:rPr>
              <a:t>$qty</a:t>
            </a:r>
            <a:r>
              <a:rPr lang="en-US" altLang="zh-TW" sz="1600">
                <a:solidFill>
                  <a:srgbClr val="CC7832"/>
                </a:solidFill>
              </a:rPr>
              <a:t>;</a:t>
            </a:r>
            <a:br>
              <a:rPr lang="en-US" altLang="zh-TW" sz="1600">
                <a:solidFill>
                  <a:srgbClr val="CC7832"/>
                </a:solidFill>
              </a:rPr>
            </a:br>
            <a:r>
              <a:rPr lang="en-US" altLang="zh-TW" sz="1600">
                <a:solidFill>
                  <a:srgbClr val="CC7832"/>
                </a:solidFill>
              </a:rPr>
              <a:t>    </a:t>
            </a:r>
            <a:r>
              <a:rPr lang="en-US" altLang="zh-TW" sz="1600"/>
              <a:t>}</a:t>
            </a:r>
            <a:br>
              <a:rPr lang="en-US" altLang="zh-TW" sz="1600"/>
            </a:br>
            <a:r>
              <a:rPr lang="en-US" altLang="zh-TW" sz="1600"/>
              <a:t/>
            </a:r>
            <a:br>
              <a:rPr lang="en-US" altLang="zh-TW" sz="1600"/>
            </a:br>
            <a:r>
              <a:rPr lang="en-US" altLang="zh-TW" sz="1600"/>
              <a:t>    </a:t>
            </a:r>
            <a:r>
              <a:rPr lang="en-US" altLang="zh-TW" sz="1600" b="1">
                <a:solidFill>
                  <a:srgbClr val="CC7832"/>
                </a:solidFill>
              </a:rPr>
              <a:t>public function </a:t>
            </a:r>
            <a:r>
              <a:rPr lang="en-US" altLang="zh-TW" sz="1600">
                <a:solidFill>
                  <a:srgbClr val="FFC66D"/>
                </a:solidFill>
              </a:rPr>
              <a:t>getAmount</a:t>
            </a:r>
            <a:r>
              <a:rPr lang="en-US" altLang="zh-TW" sz="1600"/>
              <a:t>()</a:t>
            </a:r>
            <a:br>
              <a:rPr lang="en-US" altLang="zh-TW" sz="1600"/>
            </a:br>
            <a:r>
              <a:rPr lang="en-US" altLang="zh-TW" sz="1600"/>
              <a:t>    {</a:t>
            </a:r>
            <a:br>
              <a:rPr lang="en-US" altLang="zh-TW" sz="1600"/>
            </a:br>
            <a:r>
              <a:rPr lang="en-US" altLang="zh-TW" sz="1600"/>
              <a:t>        </a:t>
            </a:r>
            <a:r>
              <a:rPr lang="en-US" altLang="zh-TW" sz="1600" b="1">
                <a:solidFill>
                  <a:srgbClr val="CC7832"/>
                </a:solidFill>
              </a:rPr>
              <a:t>if </a:t>
            </a:r>
            <a:r>
              <a:rPr lang="en-US" altLang="zh-TW" sz="1600"/>
              <a:t>(</a:t>
            </a:r>
            <a:r>
              <a:rPr lang="en-US" altLang="zh-TW" sz="1600">
                <a:solidFill>
                  <a:srgbClr val="9876AA"/>
                </a:solidFill>
              </a:rPr>
              <a:t>$this</a:t>
            </a:r>
            <a:r>
              <a:rPr lang="en-US" altLang="zh-TW" sz="1600"/>
              <a:t>-&gt;</a:t>
            </a:r>
            <a:r>
              <a:rPr lang="en-US" altLang="zh-TW" sz="1600">
                <a:solidFill>
                  <a:srgbClr val="9876AA"/>
                </a:solidFill>
              </a:rPr>
              <a:t>qty </a:t>
            </a:r>
            <a:r>
              <a:rPr lang="en-US" altLang="zh-TW" sz="1600"/>
              <a:t>&lt; </a:t>
            </a:r>
            <a:r>
              <a:rPr lang="en-US" altLang="zh-TW" sz="1600">
                <a:solidFill>
                  <a:srgbClr val="6897BB"/>
                </a:solidFill>
              </a:rPr>
              <a:t>1</a:t>
            </a:r>
            <a:r>
              <a:rPr lang="en-US" altLang="zh-TW" sz="1600"/>
              <a:t>) {</a:t>
            </a:r>
            <a:br>
              <a:rPr lang="en-US" altLang="zh-TW" sz="1600"/>
            </a:br>
            <a:r>
              <a:rPr lang="en-US" altLang="zh-TW" sz="1600"/>
              <a:t>            </a:t>
            </a:r>
            <a:r>
              <a:rPr lang="en-US" altLang="zh-TW" sz="1600" b="1">
                <a:solidFill>
                  <a:srgbClr val="CC7832"/>
                </a:solidFill>
              </a:rPr>
              <a:t>throw new </a:t>
            </a:r>
            <a:r>
              <a:rPr lang="en-US" altLang="zh-TW" sz="1600"/>
              <a:t>Exception(</a:t>
            </a:r>
            <a:r>
              <a:rPr lang="en-US" altLang="zh-TW" sz="1600">
                <a:solidFill>
                  <a:srgbClr val="6A8759"/>
                </a:solidFill>
              </a:rPr>
              <a:t>"qty must be granter than zero."</a:t>
            </a:r>
            <a:r>
              <a:rPr lang="en-US" altLang="zh-TW" sz="1600"/>
              <a:t>)</a:t>
            </a:r>
            <a:r>
              <a:rPr lang="en-US" altLang="zh-TW" sz="1600">
                <a:solidFill>
                  <a:srgbClr val="CC7832"/>
                </a:solidFill>
              </a:rPr>
              <a:t>;</a:t>
            </a:r>
            <a:br>
              <a:rPr lang="en-US" altLang="zh-TW" sz="1600">
                <a:solidFill>
                  <a:srgbClr val="CC7832"/>
                </a:solidFill>
              </a:rPr>
            </a:br>
            <a:r>
              <a:rPr lang="en-US" altLang="zh-TW" sz="1600">
                <a:solidFill>
                  <a:srgbClr val="CC7832"/>
                </a:solidFill>
              </a:rPr>
              <a:t>        </a:t>
            </a:r>
            <a:r>
              <a:rPr lang="en-US" altLang="zh-TW" sz="1600"/>
              <a:t>}</a:t>
            </a:r>
            <a:br>
              <a:rPr lang="en-US" altLang="zh-TW" sz="1600"/>
            </a:br>
            <a:r>
              <a:rPr lang="en-US" altLang="zh-TW" sz="1600"/>
              <a:t/>
            </a:r>
            <a:br>
              <a:rPr lang="en-US" altLang="zh-TW" sz="1600"/>
            </a:br>
            <a:r>
              <a:rPr lang="en-US" altLang="zh-TW" sz="1600"/>
              <a:t>        </a:t>
            </a:r>
            <a:r>
              <a:rPr lang="en-US" altLang="zh-TW" sz="1600" b="1">
                <a:solidFill>
                  <a:srgbClr val="CC7832"/>
                </a:solidFill>
              </a:rPr>
              <a:t>if </a:t>
            </a:r>
            <a:r>
              <a:rPr lang="en-US" altLang="zh-TW" sz="1600"/>
              <a:t>(</a:t>
            </a:r>
            <a:r>
              <a:rPr lang="en-US" altLang="zh-TW" sz="1600">
                <a:solidFill>
                  <a:srgbClr val="9876AA"/>
                </a:solidFill>
              </a:rPr>
              <a:t>$this</a:t>
            </a:r>
            <a:r>
              <a:rPr lang="en-US" altLang="zh-TW" sz="1600"/>
              <a:t>-&gt;</a:t>
            </a:r>
            <a:r>
              <a:rPr lang="en-US" altLang="zh-TW" sz="1600">
                <a:solidFill>
                  <a:srgbClr val="9876AA"/>
                </a:solidFill>
              </a:rPr>
              <a:t>price </a:t>
            </a:r>
            <a:r>
              <a:rPr lang="en-US" altLang="zh-TW" sz="1600"/>
              <a:t>&lt; </a:t>
            </a:r>
            <a:r>
              <a:rPr lang="en-US" altLang="zh-TW" sz="1600">
                <a:solidFill>
                  <a:srgbClr val="6897BB"/>
                </a:solidFill>
              </a:rPr>
              <a:t>0</a:t>
            </a:r>
            <a:r>
              <a:rPr lang="en-US" altLang="zh-TW" sz="1600"/>
              <a:t>) {</a:t>
            </a:r>
            <a:br>
              <a:rPr lang="en-US" altLang="zh-TW" sz="1600"/>
            </a:br>
            <a:r>
              <a:rPr lang="en-US" altLang="zh-TW" sz="1600"/>
              <a:t>            </a:t>
            </a:r>
            <a:r>
              <a:rPr lang="en-US" altLang="zh-TW" sz="1600" b="1">
                <a:solidFill>
                  <a:srgbClr val="CC7832"/>
                </a:solidFill>
              </a:rPr>
              <a:t>throw new </a:t>
            </a:r>
            <a:r>
              <a:rPr lang="en-US" altLang="zh-TW" sz="1600"/>
              <a:t>Exception(</a:t>
            </a:r>
            <a:r>
              <a:rPr lang="en-US" altLang="zh-TW" sz="1600">
                <a:solidFill>
                  <a:srgbClr val="6A8759"/>
                </a:solidFill>
              </a:rPr>
              <a:t>"price must be positive."</a:t>
            </a:r>
            <a:r>
              <a:rPr lang="en-US" altLang="zh-TW" sz="1600"/>
              <a:t>)</a:t>
            </a:r>
            <a:r>
              <a:rPr lang="en-US" altLang="zh-TW" sz="1600">
                <a:solidFill>
                  <a:srgbClr val="CC7832"/>
                </a:solidFill>
              </a:rPr>
              <a:t>;</a:t>
            </a:r>
            <a:br>
              <a:rPr lang="en-US" altLang="zh-TW" sz="1600">
                <a:solidFill>
                  <a:srgbClr val="CC7832"/>
                </a:solidFill>
              </a:rPr>
            </a:br>
            <a:r>
              <a:rPr lang="en-US" altLang="zh-TW" sz="1600">
                <a:solidFill>
                  <a:srgbClr val="CC7832"/>
                </a:solidFill>
              </a:rPr>
              <a:t>        </a:t>
            </a:r>
            <a:r>
              <a:rPr lang="en-US" altLang="zh-TW" sz="1600"/>
              <a:t>}</a:t>
            </a:r>
            <a:br>
              <a:rPr lang="en-US" altLang="zh-TW" sz="1600"/>
            </a:br>
            <a:r>
              <a:rPr lang="en-US" altLang="zh-TW" sz="1600"/>
              <a:t/>
            </a:r>
            <a:br>
              <a:rPr lang="en-US" altLang="zh-TW" sz="1600"/>
            </a:br>
            <a:r>
              <a:rPr lang="en-US" altLang="zh-TW" sz="1600"/>
              <a:t>        </a:t>
            </a:r>
            <a:r>
              <a:rPr lang="en-US" altLang="zh-TW" sz="1600" b="1">
                <a:solidFill>
                  <a:srgbClr val="CC7832"/>
                </a:solidFill>
              </a:rPr>
              <a:t>return </a:t>
            </a:r>
            <a:r>
              <a:rPr lang="en-US" altLang="zh-TW" sz="1600">
                <a:solidFill>
                  <a:srgbClr val="9876AA"/>
                </a:solidFill>
              </a:rPr>
              <a:t>$this</a:t>
            </a:r>
            <a:r>
              <a:rPr lang="en-US" altLang="zh-TW" sz="1600"/>
              <a:t>-&gt;</a:t>
            </a:r>
            <a:r>
              <a:rPr lang="en-US" altLang="zh-TW" sz="1600">
                <a:solidFill>
                  <a:srgbClr val="9876AA"/>
                </a:solidFill>
              </a:rPr>
              <a:t>price </a:t>
            </a:r>
            <a:r>
              <a:rPr lang="en-US" altLang="zh-TW" sz="1600"/>
              <a:t>* </a:t>
            </a:r>
            <a:r>
              <a:rPr lang="en-US" altLang="zh-TW" sz="1600">
                <a:solidFill>
                  <a:srgbClr val="9876AA"/>
                </a:solidFill>
              </a:rPr>
              <a:t>$this</a:t>
            </a:r>
            <a:r>
              <a:rPr lang="en-US" altLang="zh-TW" sz="1600"/>
              <a:t>-&gt;</a:t>
            </a:r>
            <a:r>
              <a:rPr lang="en-US" altLang="zh-TW" sz="1600">
                <a:solidFill>
                  <a:srgbClr val="9876AA"/>
                </a:solidFill>
              </a:rPr>
              <a:t>qty</a:t>
            </a:r>
            <a:r>
              <a:rPr lang="en-US" altLang="zh-TW" sz="1600">
                <a:solidFill>
                  <a:srgbClr val="CC7832"/>
                </a:solidFill>
              </a:rPr>
              <a:t>;</a:t>
            </a:r>
            <a:br>
              <a:rPr lang="en-US" altLang="zh-TW" sz="1600">
                <a:solidFill>
                  <a:srgbClr val="CC7832"/>
                </a:solidFill>
              </a:rPr>
            </a:br>
            <a:r>
              <a:rPr lang="en-US" altLang="zh-TW" sz="1600">
                <a:solidFill>
                  <a:srgbClr val="CC7832"/>
                </a:solidFill>
              </a:rPr>
              <a:t>    </a:t>
            </a:r>
            <a:r>
              <a:rPr lang="en-US" altLang="zh-TW" sz="1600"/>
              <a:t>}</a:t>
            </a:r>
            <a:br>
              <a:rPr lang="en-US" altLang="zh-TW" sz="1600"/>
            </a:br>
            <a:r>
              <a:rPr lang="en-US" altLang="zh-TW" sz="1600"/>
              <a:t>}</a:t>
            </a:r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2452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1125</TotalTime>
  <Words>440</Words>
  <Application>Microsoft Macintosh PowerPoint</Application>
  <PresentationFormat>寬螢幕</PresentationFormat>
  <Paragraphs>91</Paragraphs>
  <Slides>21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Calibri</vt:lpstr>
      <vt:lpstr>Corbel</vt:lpstr>
      <vt:lpstr>Mangal</vt:lpstr>
      <vt:lpstr>新細明體</vt:lpstr>
      <vt:lpstr>Arial</vt:lpstr>
      <vt:lpstr>TF10001006</vt:lpstr>
      <vt:lpstr>Part 1. Unit Test 簡介</vt:lpstr>
      <vt:lpstr>為什麼要 Unit Test ？ 有什麼意義</vt:lpstr>
      <vt:lpstr>有 Unit Test 又怎樣？ 對你有什麼好處？</vt:lpstr>
      <vt:lpstr>Google、Microsoft 這些公司怎麼做的？</vt:lpstr>
      <vt:lpstr>Part 2. 測試模式</vt:lpstr>
      <vt:lpstr>Unit Test 起手式</vt:lpstr>
      <vt:lpstr>測試技巧 – 資料測試驅動</vt:lpstr>
      <vt:lpstr>PowerPoint 簡報</vt:lpstr>
      <vt:lpstr>測試技巧 – 需要多少個 Assertion ？</vt:lpstr>
      <vt:lpstr>PowerPoint 簡報</vt:lpstr>
      <vt:lpstr>很難測試怎麼辦？</vt:lpstr>
      <vt:lpstr>PowerPoint 簡報</vt:lpstr>
      <vt:lpstr>測試替身</vt:lpstr>
      <vt:lpstr>困難的測試與設計習習相關</vt:lpstr>
      <vt:lpstr>改善設計 - 重構的步驟</vt:lpstr>
      <vt:lpstr>Part 3. 有效的測試</vt:lpstr>
      <vt:lpstr>有效的測試</vt:lpstr>
      <vt:lpstr>總結</vt:lpstr>
      <vt:lpstr>參考資料</vt:lpstr>
      <vt:lpstr>PowerPoint 簡報</vt:lpstr>
      <vt:lpstr>END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為什麼要 Unit Test ？ 有什麼意義</dc:title>
  <dc:creator>Chris Yang</dc:creator>
  <cp:lastModifiedBy>Chris Yang</cp:lastModifiedBy>
  <cp:revision>49</cp:revision>
  <dcterms:created xsi:type="dcterms:W3CDTF">2017-05-23T02:18:06Z</dcterms:created>
  <dcterms:modified xsi:type="dcterms:W3CDTF">2017-05-25T05:45:46Z</dcterms:modified>
</cp:coreProperties>
</file>