
<file path=[Content_Types].xml><?xml version="1.0" encoding="utf-8"?>
<Types xmlns="http://schemas.openxmlformats.org/package/2006/content-types">
  <Default Extension="xml" ContentType="application/xml"/>
  <Default Extension="png" ContentType="image/png"/>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6.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7.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8.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9.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notesSlides/notesSlide10.xml" ContentType="application/vnd.openxmlformats-officedocument.presentationml.notesSlide+xml"/>
  <Override PartName="/ppt/embeddings/oleObject35.bin" ContentType="application/vnd.openxmlformats-officedocument.oleObject"/>
  <Override PartName="/ppt/notesSlides/notesSlide11.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notesSlides/notesSlide14.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notesSlides/notesSlide15.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notesSlides/notesSlide19.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4" r:id="rId3"/>
    <p:sldId id="257" r:id="rId4"/>
    <p:sldId id="266" r:id="rId5"/>
    <p:sldId id="259" r:id="rId6"/>
    <p:sldId id="262" r:id="rId7"/>
    <p:sldId id="263"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0" r:id="rId24"/>
    <p:sldId id="283" r:id="rId25"/>
    <p:sldId id="284" r:id="rId26"/>
    <p:sldId id="285" r:id="rId27"/>
    <p:sldId id="287" r:id="rId28"/>
    <p:sldId id="288" r:id="rId29"/>
    <p:sldId id="289"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83" autoAdjust="0"/>
  </p:normalViewPr>
  <p:slideViewPr>
    <p:cSldViewPr snapToGrid="0">
      <p:cViewPr varScale="1">
        <p:scale>
          <a:sx n="75" d="100"/>
          <a:sy n="75" d="100"/>
        </p:scale>
        <p:origin x="-126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 Id="rId2"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emf"/><Relationship Id="rId2"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5" Type="http://schemas.openxmlformats.org/officeDocument/2006/relationships/image" Target="../media/image56.emf"/><Relationship Id="rId1" Type="http://schemas.openxmlformats.org/officeDocument/2006/relationships/image" Target="../media/image52.emf"/><Relationship Id="rId2" Type="http://schemas.openxmlformats.org/officeDocument/2006/relationships/image" Target="../media/image5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emf"/><Relationship Id="rId2"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emf"/><Relationship Id="rId6" Type="http://schemas.openxmlformats.org/officeDocument/2006/relationships/image" Target="../media/image8.wmf"/><Relationship Id="rId1" Type="http://schemas.openxmlformats.org/officeDocument/2006/relationships/image" Target="../media/image3.w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0" Type="http://schemas.openxmlformats.org/officeDocument/2006/relationships/image" Target="../media/image17.wmf"/><Relationship Id="rId1" Type="http://schemas.openxmlformats.org/officeDocument/2006/relationships/image" Target="../media/image5.wmf"/><Relationship Id="rId2"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20.wmf"/><Relationship Id="rId1" Type="http://schemas.openxmlformats.org/officeDocument/2006/relationships/image" Target="../media/image18.wmf"/><Relationship Id="rId2"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image" Target="../media/image14.wmf"/><Relationship Id="rId2"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1" Type="http://schemas.openxmlformats.org/officeDocument/2006/relationships/image" Target="../media/image26.emf"/><Relationship Id="rId2"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6" Type="http://schemas.openxmlformats.org/officeDocument/2006/relationships/image" Target="../media/image38.emf"/><Relationship Id="rId7" Type="http://schemas.openxmlformats.org/officeDocument/2006/relationships/image" Target="../media/image39.emf"/><Relationship Id="rId1" Type="http://schemas.openxmlformats.org/officeDocument/2006/relationships/image" Target="../media/image33.emf"/><Relationship Id="rId2"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C912E8-28D9-CE43-9E03-34B586F17DCA}" type="datetimeFigureOut">
              <a:rPr lang="en-US" smtClean="0"/>
              <a:t>11/5/14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CCEED-DCED-424D-B437-5B0DDDD2C09F}" type="slidenum">
              <a:rPr lang="en-US" smtClean="0"/>
              <a:t>‹#›</a:t>
            </a:fld>
            <a:endParaRPr lang="en-US"/>
          </a:p>
        </p:txBody>
      </p:sp>
    </p:spTree>
    <p:extLst>
      <p:ext uri="{BB962C8B-B14F-4D97-AF65-F5344CB8AC3E}">
        <p14:creationId xmlns:p14="http://schemas.microsoft.com/office/powerpoint/2010/main" val="3755307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Mining</a:t>
            </a:r>
            <a:r>
              <a:rPr lang="en-US" baseline="0" dirty="0" smtClean="0"/>
              <a:t> streaming data becomes an important topic. However, there are two challenges. First, for some classification tasks, it is expensive to access labeled data. Previous research addressed this challenge by solve the problem of active learning for streaming data. Second, there is usually network correlation between data instances. Existing research addressed this challenge by considering active learning for networked data.</a:t>
            </a:r>
          </a:p>
          <a:p>
            <a:endParaRPr lang="en-US" baseline="0" dirty="0" smtClean="0"/>
          </a:p>
          <a:p>
            <a:r>
              <a:rPr lang="en-US" baseline="0" dirty="0" smtClean="0"/>
              <a:t>In this work, we study a novel problem, active learning for streaming networked data, which addresses challenge 1 and challenge 2 at the same time.</a:t>
            </a:r>
          </a:p>
        </p:txBody>
      </p:sp>
      <p:sp>
        <p:nvSpPr>
          <p:cNvPr id="4" name="Slide Number Placeholder 3"/>
          <p:cNvSpPr>
            <a:spLocks noGrp="1"/>
          </p:cNvSpPr>
          <p:nvPr>
            <p:ph type="sldNum" sz="quarter" idx="10"/>
          </p:nvPr>
        </p:nvSpPr>
        <p:spPr/>
        <p:txBody>
          <a:bodyPr/>
          <a:lstStyle/>
          <a:p>
            <a:fld id="{666CCEED-DCED-424D-B437-5B0DDDD2C09F}" type="slidenum">
              <a:rPr lang="en-US" smtClean="0"/>
              <a:t>2</a:t>
            </a:fld>
            <a:endParaRPr lang="en-US"/>
          </a:p>
        </p:txBody>
      </p:sp>
    </p:spTree>
    <p:extLst>
      <p:ext uri="{BB962C8B-B14F-4D97-AF65-F5344CB8AC3E}">
        <p14:creationId xmlns:p14="http://schemas.microsoft.com/office/powerpoint/2010/main" val="702457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framed our problem with </a:t>
            </a:r>
            <a:r>
              <a:rPr lang="en-US" baseline="0" dirty="0" err="1" smtClean="0"/>
              <a:t>markov</a:t>
            </a:r>
            <a:r>
              <a:rPr lang="en-US" baseline="0" dirty="0" smtClean="0"/>
              <a:t> random field. Now I will introduce the streaming active query algorithm, which is one of the major contributions of this work. This algorithm will decide which instances to query. Because </a:t>
            </a:r>
            <a:r>
              <a:rPr lang="en-US" altLang="zh-CN" baseline="0" dirty="0" smtClean="0"/>
              <a:t>network correlation is important in this problem, we begin with network structure. We define the structural variability as the gap between the energy of the inferred configuration and the energy of any other configuration. The intuition behind this definition is that, if structural variability is small, the unlabeled instances do not significantly affect the energy of the model, and thus we do not need to query their labels.</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11</a:t>
            </a:fld>
            <a:endParaRPr lang="en-US"/>
          </a:p>
        </p:txBody>
      </p:sp>
    </p:spTree>
    <p:extLst>
      <p:ext uri="{BB962C8B-B14F-4D97-AF65-F5344CB8AC3E}">
        <p14:creationId xmlns:p14="http://schemas.microsoft.com/office/powerpoint/2010/main" val="166391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 simple intuition about the structural variability, we can find several interesting and useful properties about structural variability. First, monotonicity. The structural variability will not increase as we label more instances in the MRF. Second, normality. If we label all instances in the graph, we incur completely no structural variability.</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12</a:t>
            </a:fld>
            <a:endParaRPr lang="en-US"/>
          </a:p>
        </p:txBody>
      </p:sp>
    </p:spTree>
    <p:extLst>
      <p:ext uri="{BB962C8B-B14F-4D97-AF65-F5344CB8AC3E}">
        <p14:creationId xmlns:p14="http://schemas.microsoft.com/office/powerpoint/2010/main" val="962774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third, there is connection between structural</a:t>
            </a:r>
            <a:r>
              <a:rPr lang="en-US" baseline="0" dirty="0" smtClean="0"/>
              <a:t> variability and centrality. We just use a simple example to show that in some cases, minimizing structural variability leads to querying instances with high network centrality.</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13</a:t>
            </a:fld>
            <a:endParaRPr lang="en-US"/>
          </a:p>
        </p:txBody>
      </p:sp>
    </p:spTree>
    <p:extLst>
      <p:ext uri="{BB962C8B-B14F-4D97-AF65-F5344CB8AC3E}">
        <p14:creationId xmlns:p14="http://schemas.microsoft.com/office/powerpoint/2010/main" val="190817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develop an active query algorithm,</a:t>
            </a:r>
            <a:r>
              <a:rPr lang="en-US" baseline="0" dirty="0" smtClean="0"/>
              <a:t> we want to measure the decrease in structural variability after an instance is queried. So we define a decrease function as the structural variability before query MINUS the structural variability after query. To compute the second term, we estimate the second term by taking expectation. To compute the true probability, we approximate it with an exponential linear function based on the current model.</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14</a:t>
            </a:fld>
            <a:endParaRPr lang="en-US"/>
          </a:p>
        </p:txBody>
      </p:sp>
    </p:spTree>
    <p:extLst>
      <p:ext uri="{BB962C8B-B14F-4D97-AF65-F5344CB8AC3E}">
        <p14:creationId xmlns:p14="http://schemas.microsoft.com/office/powerpoint/2010/main" val="69698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compute the first term, again, we apply dual decomposition to relax the problem and</a:t>
            </a:r>
            <a:r>
              <a:rPr lang="en-US" baseline="0" dirty="0" smtClean="0"/>
              <a:t> obtain a tight bound for the original problem.</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15</a:t>
            </a:fld>
            <a:endParaRPr lang="en-US"/>
          </a:p>
        </p:txBody>
      </p:sp>
    </p:spTree>
    <p:extLst>
      <p:ext uri="{BB962C8B-B14F-4D97-AF65-F5344CB8AC3E}">
        <p14:creationId xmlns:p14="http://schemas.microsoft.com/office/powerpoint/2010/main" val="133377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conclude</a:t>
            </a:r>
            <a:r>
              <a:rPr lang="en-US" baseline="0" dirty="0" smtClean="0"/>
              <a:t> our algorithm. Given a constant threshold kappa, for an instance, we first compute its decrease function based on the previous slides. If the decrease of structural variability is larger than the threshold, then we query for its true label; otherwise not. Here we give a simple example to explain why structural variability is better than other methods. Suppose at the beginning, there are two clusters in the graph, one positive and the other negative. And then there comes a wave of concept drift, and a lot of negative instances are connected to the positive cluster. In this case, the previously learned classifier does not work because the previous concept does not apply any more. If we do not query any instances, all of the new negative instances will be classified positive. Active query can alleviate this problem. Here we compare different active query algorithms. Uncertainty sampling will select the instance in the black box because it is connected to both positive and negative instances at the same time. Random sampling may select the instance in the blue box, which is not desirable. However, according to property 3 of the structural variability, our algorithm will select the one in the red box, which takes an important </a:t>
            </a:r>
            <a:r>
              <a:rPr lang="en-US" altLang="zh-CN" baseline="0" dirty="0" smtClean="0"/>
              <a:t>position in the network. Therefore, more instances will be affected and our method can better adapt to concept drift.</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16</a:t>
            </a:fld>
            <a:endParaRPr lang="en-US"/>
          </a:p>
        </p:txBody>
      </p:sp>
    </p:spTree>
    <p:extLst>
      <p:ext uri="{BB962C8B-B14F-4D97-AF65-F5344CB8AC3E}">
        <p14:creationId xmlns:p14="http://schemas.microsoft.com/office/powerpoint/2010/main" val="2060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real world problems, it is inefficient to store all the data </a:t>
            </a:r>
            <a:r>
              <a:rPr lang="en-US" altLang="zh-CN" baseline="0" dirty="0" smtClean="0"/>
              <a:t>for updating the MRF model. We propose a network sampling algorithm to enhance the performance so that we can handle large scale datasets. The basic idea is to maintain an instance reservoir of a fixed size, and update the reservoir sequentially on the arrival of streaming data. When a new instance arrives, the reservoir size limit may be exceeded. We need to discard an instance from the reservoir. We consider the loss of discarding an instance in two dimensions. For the spatial dimension, we measure the loss in a snapshot graph based on network correlation deterioration. For the temporal dimension, we integrate the spatial loss over time.</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17</a:t>
            </a:fld>
            <a:endParaRPr lang="en-US"/>
          </a:p>
        </p:txBody>
      </p:sp>
    </p:spTree>
    <p:extLst>
      <p:ext uri="{BB962C8B-B14F-4D97-AF65-F5344CB8AC3E}">
        <p14:creationId xmlns:p14="http://schemas.microsoft.com/office/powerpoint/2010/main" val="2642785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spatial dimension, we use dual variables as indicators of network correlation and measure how much the optimization constraint is violated after we remove the instance. Two intuitions. First, dual variables can be viewed as the message sent from the edge factor to each instance. So if there are a lot of messages flowing through an instance, probably, the instance would not be a good one to discard. Second, the more serious the optimization constraint is violated, the more we need to adjust the dual variables, which means that the network correlation is more affected.</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18</a:t>
            </a:fld>
            <a:endParaRPr lang="en-US"/>
          </a:p>
        </p:txBody>
      </p:sp>
    </p:spTree>
    <p:extLst>
      <p:ext uri="{BB962C8B-B14F-4D97-AF65-F5344CB8AC3E}">
        <p14:creationId xmlns:p14="http://schemas.microsoft.com/office/powerpoint/2010/main" val="153954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streaming network is evolving dynamically, we should not only consider the current spatial loss. Therefore we consider the temporal dimension, and integrate the spatial loss over time.</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19</a:t>
            </a:fld>
            <a:endParaRPr lang="en-US"/>
          </a:p>
        </p:txBody>
      </p:sp>
    </p:spTree>
    <p:extLst>
      <p:ext uri="{BB962C8B-B14F-4D97-AF65-F5344CB8AC3E}">
        <p14:creationId xmlns:p14="http://schemas.microsoft.com/office/powerpoint/2010/main" val="215386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summarize the algorithm. At time </a:t>
            </a:r>
            <a:r>
              <a:rPr lang="en-US" baseline="0" dirty="0" err="1" smtClean="0"/>
              <a:t>t_i</a:t>
            </a:r>
            <a:r>
              <a:rPr lang="en-US" baseline="0" dirty="0" smtClean="0"/>
              <a:t>, we receive a new instance from the data stream, and update the graph. If the number of instances exceed the reservoir size, then we discard the instance with least loss function. There are two terms in the loss function. The first term is the spatial loss function in the network, which is consistent with our intuition that instances important in the current network would remain important in the successive time stamps. From the second term, instances with larger </a:t>
            </a:r>
            <a:r>
              <a:rPr lang="en-US" baseline="0" dirty="0" err="1" smtClean="0"/>
              <a:t>t_j</a:t>
            </a:r>
            <a:r>
              <a:rPr lang="en-US" baseline="0" dirty="0" smtClean="0"/>
              <a:t> are reserved. It </a:t>
            </a:r>
            <a:r>
              <a:rPr lang="en-US" altLang="zh-CN" baseline="0" dirty="0" smtClean="0"/>
              <a:t>means our sampling procedure implicitly handled concept drift, because later-arrived instances a re more relevant to the current concept.</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20</a:t>
            </a:fld>
            <a:endParaRPr lang="en-US"/>
          </a:p>
        </p:txBody>
      </p:sp>
    </p:spTree>
    <p:extLst>
      <p:ext uri="{BB962C8B-B14F-4D97-AF65-F5344CB8AC3E}">
        <p14:creationId xmlns:p14="http://schemas.microsoft.com/office/powerpoint/2010/main" val="68757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a:t>
            </a:r>
            <a:r>
              <a:rPr lang="en-US" altLang="zh-CN" baseline="0" dirty="0" smtClean="0"/>
              <a:t>introduce the concept of streaming networked data. There is a stream of data instances. At each timestamp, a new instance arrives, and it is connected to earlier instances. Edges indicate network correlation. This is a dynamic network, which evolves over time.</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3</a:t>
            </a:fld>
            <a:endParaRPr lang="en-US"/>
          </a:p>
        </p:txBody>
      </p:sp>
    </p:spTree>
    <p:extLst>
      <p:ext uri="{BB962C8B-B14F-4D97-AF65-F5344CB8AC3E}">
        <p14:creationId xmlns:p14="http://schemas.microsoft.com/office/powerpoint/2010/main" val="1573157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recap the whole framework. There</a:t>
            </a:r>
            <a:r>
              <a:rPr lang="en-US" baseline="0" dirty="0" smtClean="0"/>
              <a:t> are four steps in the framework. We propose two algorithms in step 2 and step 4. The streaming active query algorithm decides which instances to query and the network sampling algorithm maintains a instance reservoir of a fixed size..</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21</a:t>
            </a:fld>
            <a:endParaRPr lang="en-US"/>
          </a:p>
        </p:txBody>
      </p:sp>
    </p:spTree>
    <p:extLst>
      <p:ext uri="{BB962C8B-B14F-4D97-AF65-F5344CB8AC3E}">
        <p14:creationId xmlns:p14="http://schemas.microsoft.com/office/powerpoint/2010/main" val="142096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 our method on four datasets, </a:t>
            </a:r>
            <a:r>
              <a:rPr lang="en-US" dirty="0" err="1" smtClean="0"/>
              <a:t>weibo</a:t>
            </a:r>
            <a:r>
              <a:rPr lang="en-US" dirty="0" smtClean="0"/>
              <a:t>, </a:t>
            </a:r>
            <a:r>
              <a:rPr lang="en-US" dirty="0" err="1" smtClean="0"/>
              <a:t>slashdot</a:t>
            </a:r>
            <a:r>
              <a:rPr lang="en-US" dirty="0" smtClean="0"/>
              <a:t>, </a:t>
            </a:r>
            <a:r>
              <a:rPr lang="en-US" dirty="0" err="1" smtClean="0"/>
              <a:t>imdb</a:t>
            </a:r>
            <a:r>
              <a:rPr lang="en-US" dirty="0" smtClean="0"/>
              <a:t> and </a:t>
            </a:r>
            <a:r>
              <a:rPr lang="en-US" dirty="0" err="1" smtClean="0"/>
              <a:t>arnetminer</a:t>
            </a:r>
            <a:r>
              <a:rPr lang="en-US" dirty="0" smtClean="0"/>
              <a:t>. The</a:t>
            </a:r>
            <a:r>
              <a:rPr lang="en-US" baseline="0" dirty="0" smtClean="0"/>
              <a:t> datasets have different prediction tasks and different types of edges.</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22</a:t>
            </a:fld>
            <a:endParaRPr lang="en-US"/>
          </a:p>
        </p:txBody>
      </p:sp>
    </p:spTree>
    <p:extLst>
      <p:ext uri="{BB962C8B-B14F-4D97-AF65-F5344CB8AC3E}">
        <p14:creationId xmlns:p14="http://schemas.microsoft.com/office/powerpoint/2010/main" val="3884531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datasets also have different size, different</a:t>
            </a:r>
            <a:r>
              <a:rPr lang="en-US" baseline="0" dirty="0" smtClean="0"/>
              <a:t> density and different time granularity.</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23</a:t>
            </a:fld>
            <a:endParaRPr lang="en-US"/>
          </a:p>
        </p:txBody>
      </p:sp>
    </p:spTree>
    <p:extLst>
      <p:ext uri="{BB962C8B-B14F-4D97-AF65-F5344CB8AC3E}">
        <p14:creationId xmlns:p14="http://schemas.microsoft.com/office/powerpoint/2010/main" val="1298014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24</a:t>
            </a:fld>
            <a:endParaRPr lang="en-US"/>
          </a:p>
        </p:txBody>
      </p:sp>
    </p:spTree>
    <p:extLst>
      <p:ext uri="{BB962C8B-B14F-4D97-AF65-F5344CB8AC3E}">
        <p14:creationId xmlns:p14="http://schemas.microsoft.com/office/powerpoint/2010/main" val="325555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formulate the problem of active learning for streaming networked data. At any time </a:t>
            </a:r>
            <a:r>
              <a:rPr lang="en-US" baseline="0" dirty="0" err="1" smtClean="0"/>
              <a:t>ti</a:t>
            </a:r>
            <a:r>
              <a:rPr lang="en-US" baseline="0" dirty="0" smtClean="0"/>
              <a:t>, we maintain a classifier ci based on arrived instances. When a new data instance xi arrives, we go through 3 steps. First, we predict the label for the instance based on the current classifier. Second, we decide whether to query for the true label of the instance. If we decide not to query, we will not know the true label of the instance. Third, we update the classifier. Our goal is to use a small number of queried, to control the accumulative error rate. Actually we need to strike a balance between queries and classification accuracy.</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4</a:t>
            </a:fld>
            <a:endParaRPr lang="en-US"/>
          </a:p>
        </p:txBody>
      </p:sp>
    </p:spTree>
    <p:extLst>
      <p:ext uri="{BB962C8B-B14F-4D97-AF65-F5344CB8AC3E}">
        <p14:creationId xmlns:p14="http://schemas.microsoft.com/office/powerpoint/2010/main" val="209313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basically 3 challenges. First, we need to adapt to concept drift, which means that the sample</a:t>
            </a:r>
            <a:r>
              <a:rPr lang="en-US" baseline="0" dirty="0" smtClean="0"/>
              <a:t> distribution and network structure change over time. Second, we need to find a way to model the network correlation among instances. Third, since we must decide whether to query an instance at the time of its appearance, it is infeasible to optimize a global objective function.</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5</a:t>
            </a:fld>
            <a:endParaRPr lang="en-US"/>
          </a:p>
        </p:txBody>
      </p:sp>
    </p:spTree>
    <p:extLst>
      <p:ext uri="{BB962C8B-B14F-4D97-AF65-F5344CB8AC3E}">
        <p14:creationId xmlns:p14="http://schemas.microsoft.com/office/powerpoint/2010/main" val="386393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model networked</a:t>
            </a:r>
            <a:r>
              <a:rPr lang="en-US" baseline="0" dirty="0" smtClean="0"/>
              <a:t> data, at any time time </a:t>
            </a:r>
            <a:r>
              <a:rPr lang="en-US" baseline="0" dirty="0" err="1" smtClean="0"/>
              <a:t>ti</a:t>
            </a:r>
            <a:r>
              <a:rPr lang="en-US" baseline="0" dirty="0" smtClean="0"/>
              <a:t>, we can construct a time-dependent network </a:t>
            </a:r>
            <a:r>
              <a:rPr lang="en-US" baseline="0" dirty="0" err="1" smtClean="0"/>
              <a:t>Gi</a:t>
            </a:r>
            <a:r>
              <a:rPr lang="en-US" baseline="0" dirty="0" smtClean="0"/>
              <a:t> based on all the arrived instances before and at time </a:t>
            </a:r>
            <a:r>
              <a:rPr lang="en-US" baseline="0" dirty="0" err="1" smtClean="0"/>
              <a:t>t_i</a:t>
            </a:r>
            <a:r>
              <a:rPr lang="en-US" baseline="0" dirty="0" smtClean="0"/>
              <a:t>. The time dependent network contains a feature matrix, a set of edges, a set of known labels, and a set of unknown labels.</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6</a:t>
            </a:fld>
            <a:endParaRPr lang="en-US"/>
          </a:p>
        </p:txBody>
      </p:sp>
    </p:spTree>
    <p:extLst>
      <p:ext uri="{BB962C8B-B14F-4D97-AF65-F5344CB8AC3E}">
        <p14:creationId xmlns:p14="http://schemas.microsoft.com/office/powerpoint/2010/main" val="231368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use undirected graphical</a:t>
            </a:r>
            <a:r>
              <a:rPr lang="en-US" baseline="0" dirty="0" smtClean="0"/>
              <a:t> model, also known as </a:t>
            </a:r>
            <a:r>
              <a:rPr lang="en-US" baseline="0" dirty="0" err="1" smtClean="0"/>
              <a:t>markov</a:t>
            </a:r>
            <a:r>
              <a:rPr lang="en-US" baseline="0" dirty="0" smtClean="0"/>
              <a:t> random field, to model the networked data. Given a time dependent graph, we can write the energy as the sum of energy on edges and energy defined for instances.</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7</a:t>
            </a:fld>
            <a:endParaRPr lang="en-US"/>
          </a:p>
        </p:txBody>
      </p:sp>
    </p:spTree>
    <p:extLst>
      <p:ext uri="{BB962C8B-B14F-4D97-AF65-F5344CB8AC3E}">
        <p14:creationId xmlns:p14="http://schemas.microsoft.com/office/powerpoint/2010/main" val="274167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model inference, we try to assign labels</a:t>
            </a:r>
            <a:r>
              <a:rPr lang="en-US" baseline="0" dirty="0" smtClean="0"/>
              <a:t> to unknown instances to minimize the energy of the model. Because it is in general intractable to directly solve the optimization problem, we apply dual decomposition to decompose the original problems into a set of tractable </a:t>
            </a:r>
            <a:r>
              <a:rPr lang="en-US" baseline="0" dirty="0" err="1" smtClean="0"/>
              <a:t>subproblems</a:t>
            </a:r>
            <a:r>
              <a:rPr lang="en-US" baseline="0" dirty="0" smtClean="0"/>
              <a:t>. We need to introduce a set of dual variables for dual relaxation. We can solve the dual optimization problem by projected </a:t>
            </a:r>
            <a:r>
              <a:rPr lang="en-US" baseline="0" dirty="0" err="1" smtClean="0"/>
              <a:t>subgradient</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8</a:t>
            </a:fld>
            <a:endParaRPr lang="en-US"/>
          </a:p>
        </p:txBody>
      </p:sp>
    </p:spTree>
    <p:extLst>
      <p:ext uri="{BB962C8B-B14F-4D97-AF65-F5344CB8AC3E}">
        <p14:creationId xmlns:p14="http://schemas.microsoft.com/office/powerpoint/2010/main" val="396768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model learning, we want to estimate model parameters theta. We apply max margin learning paradigm, and the optimization problem is to maximize the margin between the best configuration and the second best configuration.</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9</a:t>
            </a:fld>
            <a:endParaRPr lang="en-US"/>
          </a:p>
        </p:txBody>
      </p:sp>
    </p:spTree>
    <p:extLst>
      <p:ext uri="{BB962C8B-B14F-4D97-AF65-F5344CB8AC3E}">
        <p14:creationId xmlns:p14="http://schemas.microsoft.com/office/powerpoint/2010/main" val="360659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 same routine, we can apply dual decomposition to relax the problem and use projected </a:t>
            </a:r>
            <a:r>
              <a:rPr lang="en-US" dirty="0" err="1" smtClean="0"/>
              <a:t>subgradient</a:t>
            </a:r>
            <a:r>
              <a:rPr lang="en-US" dirty="0" smtClean="0"/>
              <a:t> method to solve the dual problem.</a:t>
            </a:r>
            <a:endParaRPr lang="en-US" dirty="0"/>
          </a:p>
        </p:txBody>
      </p:sp>
      <p:sp>
        <p:nvSpPr>
          <p:cNvPr id="4" name="Slide Number Placeholder 3"/>
          <p:cNvSpPr>
            <a:spLocks noGrp="1"/>
          </p:cNvSpPr>
          <p:nvPr>
            <p:ph type="sldNum" sz="quarter" idx="10"/>
          </p:nvPr>
        </p:nvSpPr>
        <p:spPr/>
        <p:txBody>
          <a:bodyPr/>
          <a:lstStyle/>
          <a:p>
            <a:fld id="{666CCEED-DCED-424D-B437-5B0DDDD2C09F}" type="slidenum">
              <a:rPr lang="en-US" smtClean="0"/>
              <a:t>10</a:t>
            </a:fld>
            <a:endParaRPr lang="en-US"/>
          </a:p>
        </p:txBody>
      </p:sp>
    </p:spTree>
    <p:extLst>
      <p:ext uri="{BB962C8B-B14F-4D97-AF65-F5344CB8AC3E}">
        <p14:creationId xmlns:p14="http://schemas.microsoft.com/office/powerpoint/2010/main" val="24254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354163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2070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177356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274604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218320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264192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418631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23045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172187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9880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AF52A9-DE80-47C1-B7C4-F742DDB74145}" type="datetimeFigureOut">
              <a:rPr lang="zh-CN" altLang="en-US" smtClean="0"/>
              <a:t>11/4/14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18534015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F52A9-DE80-47C1-B7C4-F742DDB74145}" type="datetimeFigureOut">
              <a:rPr lang="zh-CN" altLang="en-US" smtClean="0"/>
              <a:t>11/4/14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9238-C7F6-460D-9892-01A626360D80}" type="slidenum">
              <a:rPr lang="zh-CN" altLang="en-US" smtClean="0"/>
              <a:t>‹#›</a:t>
            </a:fld>
            <a:endParaRPr lang="zh-CN" altLang="en-US"/>
          </a:p>
        </p:txBody>
      </p:sp>
    </p:spTree>
    <p:extLst>
      <p:ext uri="{BB962C8B-B14F-4D97-AF65-F5344CB8AC3E}">
        <p14:creationId xmlns:p14="http://schemas.microsoft.com/office/powerpoint/2010/main" val="32047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29.emf"/><Relationship Id="rId12" Type="http://schemas.openxmlformats.org/officeDocument/2006/relationships/image" Target="../media/image31.png"/><Relationship Id="rId13" Type="http://schemas.openxmlformats.org/officeDocument/2006/relationships/oleObject" Target="../embeddings/oleObject34.bin"/><Relationship Id="rId14" Type="http://schemas.openxmlformats.org/officeDocument/2006/relationships/image" Target="../media/image30.emf"/><Relationship Id="rId1" Type="http://schemas.openxmlformats.org/officeDocument/2006/relationships/vmlDrawing" Target="../drawings/vmlDrawing7.v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30.bin"/><Relationship Id="rId5" Type="http://schemas.openxmlformats.org/officeDocument/2006/relationships/image" Target="../media/image26.emf"/><Relationship Id="rId6" Type="http://schemas.openxmlformats.org/officeDocument/2006/relationships/oleObject" Target="../embeddings/oleObject31.bin"/><Relationship Id="rId7" Type="http://schemas.openxmlformats.org/officeDocument/2006/relationships/image" Target="../media/image27.emf"/><Relationship Id="rId8" Type="http://schemas.openxmlformats.org/officeDocument/2006/relationships/oleObject" Target="../embeddings/oleObject32.bin"/><Relationship Id="rId9" Type="http://schemas.openxmlformats.org/officeDocument/2006/relationships/image" Target="../media/image28.emf"/><Relationship Id="rId10"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5.bin"/><Relationship Id="rId5" Type="http://schemas.openxmlformats.org/officeDocument/2006/relationships/image" Target="../media/image32.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40.bin"/><Relationship Id="rId13" Type="http://schemas.openxmlformats.org/officeDocument/2006/relationships/image" Target="../media/image37.emf"/><Relationship Id="rId14" Type="http://schemas.openxmlformats.org/officeDocument/2006/relationships/oleObject" Target="../embeddings/oleObject41.bin"/><Relationship Id="rId15" Type="http://schemas.openxmlformats.org/officeDocument/2006/relationships/image" Target="../media/image38.emf"/><Relationship Id="rId16" Type="http://schemas.openxmlformats.org/officeDocument/2006/relationships/oleObject" Target="../embeddings/oleObject42.bin"/><Relationship Id="rId17" Type="http://schemas.openxmlformats.org/officeDocument/2006/relationships/image" Target="../media/image39.emf"/><Relationship Id="rId1" Type="http://schemas.openxmlformats.org/officeDocument/2006/relationships/vmlDrawing" Target="../drawings/vmlDrawing9.v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36.bin"/><Relationship Id="rId5" Type="http://schemas.openxmlformats.org/officeDocument/2006/relationships/image" Target="../media/image33.emf"/><Relationship Id="rId6" Type="http://schemas.openxmlformats.org/officeDocument/2006/relationships/oleObject" Target="../embeddings/oleObject37.bin"/><Relationship Id="rId7" Type="http://schemas.openxmlformats.org/officeDocument/2006/relationships/image" Target="../media/image34.emf"/><Relationship Id="rId8" Type="http://schemas.openxmlformats.org/officeDocument/2006/relationships/oleObject" Target="../embeddings/oleObject38.bin"/><Relationship Id="rId9" Type="http://schemas.openxmlformats.org/officeDocument/2006/relationships/image" Target="../media/image35.emf"/><Relationship Id="rId10" Type="http://schemas.openxmlformats.org/officeDocument/2006/relationships/oleObject" Target="../embeddings/oleObject3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3.bin"/><Relationship Id="rId5" Type="http://schemas.openxmlformats.org/officeDocument/2006/relationships/image" Target="../media/image41.emf"/><Relationship Id="rId6" Type="http://schemas.openxmlformats.org/officeDocument/2006/relationships/oleObject" Target="../embeddings/oleObject44.bin"/><Relationship Id="rId7" Type="http://schemas.openxmlformats.org/officeDocument/2006/relationships/image" Target="../media/image42.emf"/><Relationship Id="rId8" Type="http://schemas.openxmlformats.org/officeDocument/2006/relationships/image" Target="../media/image43.png"/><Relationship Id="rId9" Type="http://schemas.openxmlformats.org/officeDocument/2006/relationships/image" Target="../media/image44.png"/><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5.bin"/><Relationship Id="rId5" Type="http://schemas.openxmlformats.org/officeDocument/2006/relationships/image" Target="../media/image41.emf"/><Relationship Id="rId6" Type="http://schemas.openxmlformats.org/officeDocument/2006/relationships/oleObject" Target="../embeddings/oleObject46.bin"/><Relationship Id="rId7" Type="http://schemas.openxmlformats.org/officeDocument/2006/relationships/image" Target="../media/image42.emf"/><Relationship Id="rId8" Type="http://schemas.openxmlformats.org/officeDocument/2006/relationships/image" Target="../media/image45.png"/><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47.bin"/><Relationship Id="rId5" Type="http://schemas.openxmlformats.org/officeDocument/2006/relationships/image" Target="../media/image46.emf"/><Relationship Id="rId6" Type="http://schemas.openxmlformats.org/officeDocument/2006/relationships/oleObject" Target="../embeddings/oleObject48.bin"/><Relationship Id="rId7" Type="http://schemas.openxmlformats.org/officeDocument/2006/relationships/image" Target="../media/image47.emf"/><Relationship Id="rId8" Type="http://schemas.openxmlformats.org/officeDocument/2006/relationships/image" Target="../media/image49.jpg"/><Relationship Id="rId9" Type="http://schemas.openxmlformats.org/officeDocument/2006/relationships/oleObject" Target="../embeddings/oleObject49.bin"/><Relationship Id="rId10" Type="http://schemas.openxmlformats.org/officeDocument/2006/relationships/image" Target="../media/image48.e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2.bin"/><Relationship Id="rId20" Type="http://schemas.openxmlformats.org/officeDocument/2006/relationships/image" Target="../media/image58.png"/><Relationship Id="rId10" Type="http://schemas.openxmlformats.org/officeDocument/2006/relationships/image" Target="../media/image54.emf"/><Relationship Id="rId11" Type="http://schemas.openxmlformats.org/officeDocument/2006/relationships/oleObject" Target="../embeddings/oleObject53.bin"/><Relationship Id="rId12" Type="http://schemas.openxmlformats.org/officeDocument/2006/relationships/oleObject" Target="../embeddings/oleObject54.bin"/><Relationship Id="rId13" Type="http://schemas.openxmlformats.org/officeDocument/2006/relationships/image" Target="../media/image55.emf"/><Relationship Id="rId14" Type="http://schemas.openxmlformats.org/officeDocument/2006/relationships/oleObject" Target="../embeddings/oleObject55.bin"/><Relationship Id="rId15" Type="http://schemas.openxmlformats.org/officeDocument/2006/relationships/oleObject" Target="../embeddings/oleObject56.bin"/><Relationship Id="rId16" Type="http://schemas.openxmlformats.org/officeDocument/2006/relationships/oleObject" Target="../embeddings/oleObject57.bin"/><Relationship Id="rId17" Type="http://schemas.openxmlformats.org/officeDocument/2006/relationships/oleObject" Target="../embeddings/oleObject58.bin"/><Relationship Id="rId18" Type="http://schemas.openxmlformats.org/officeDocument/2006/relationships/oleObject" Target="../embeddings/oleObject59.bin"/><Relationship Id="rId19" Type="http://schemas.openxmlformats.org/officeDocument/2006/relationships/image" Target="../media/image56.emf"/><Relationship Id="rId1" Type="http://schemas.openxmlformats.org/officeDocument/2006/relationships/vmlDrawing" Target="../drawings/vmlDrawing13.v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image" Target="../media/image57.png"/><Relationship Id="rId5" Type="http://schemas.openxmlformats.org/officeDocument/2006/relationships/oleObject" Target="../embeddings/oleObject50.bin"/><Relationship Id="rId6" Type="http://schemas.openxmlformats.org/officeDocument/2006/relationships/image" Target="../media/image52.emf"/><Relationship Id="rId7" Type="http://schemas.openxmlformats.org/officeDocument/2006/relationships/oleObject" Target="../embeddings/oleObject51.bin"/><Relationship Id="rId8"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61.png"/><Relationship Id="rId5" Type="http://schemas.openxmlformats.org/officeDocument/2006/relationships/oleObject" Target="../embeddings/oleObject60.bin"/><Relationship Id="rId6" Type="http://schemas.openxmlformats.org/officeDocument/2006/relationships/image" Target="../media/image59.emf"/><Relationship Id="rId7" Type="http://schemas.openxmlformats.org/officeDocument/2006/relationships/image" Target="../media/image62.png"/><Relationship Id="rId8" Type="http://schemas.openxmlformats.org/officeDocument/2006/relationships/oleObject" Target="../embeddings/oleObject61.bin"/><Relationship Id="rId9" Type="http://schemas.openxmlformats.org/officeDocument/2006/relationships/image" Target="../media/image60.emf"/><Relationship Id="rId10" Type="http://schemas.openxmlformats.org/officeDocument/2006/relationships/image" Target="../media/image58.png"/><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1" Type="http://schemas.openxmlformats.org/officeDocument/2006/relationships/slideLayout" Target="../slideLayouts/slideLayout7.xml"/><Relationship Id="rId2"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g"/><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 Type="http://schemas.openxmlformats.org/officeDocument/2006/relationships/image" Target="../media/image6.wmf"/><Relationship Id="rId12" Type="http://schemas.openxmlformats.org/officeDocument/2006/relationships/oleObject" Target="../embeddings/oleObject6.bin"/><Relationship Id="rId13" Type="http://schemas.openxmlformats.org/officeDocument/2006/relationships/image" Target="../media/image7.emf"/><Relationship Id="rId14" Type="http://schemas.openxmlformats.org/officeDocument/2006/relationships/oleObject" Target="../embeddings/oleObject7.bin"/><Relationship Id="rId15" Type="http://schemas.openxmlformats.org/officeDocument/2006/relationships/image" Target="../media/image8.wmf"/><Relationship Id="rId16" Type="http://schemas.openxmlformats.org/officeDocument/2006/relationships/oleObject" Target="../embeddings/oleObject8.bin"/><Relationship Id="rId17" Type="http://schemas.openxmlformats.org/officeDocument/2006/relationships/image" Target="../media/image2.jpg"/><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3.wmf"/><Relationship Id="rId6" Type="http://schemas.openxmlformats.org/officeDocument/2006/relationships/oleObject" Target="../embeddings/oleObject3.bin"/><Relationship Id="rId7" Type="http://schemas.openxmlformats.org/officeDocument/2006/relationships/image" Target="../media/image4.emf"/><Relationship Id="rId8" Type="http://schemas.openxmlformats.org/officeDocument/2006/relationships/oleObject" Target="../embeddings/oleObject4.bin"/><Relationship Id="rId9" Type="http://schemas.openxmlformats.org/officeDocument/2006/relationships/image" Target="../media/image5.wmf"/><Relationship Id="rId10"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2.bin"/><Relationship Id="rId20" Type="http://schemas.openxmlformats.org/officeDocument/2006/relationships/image" Target="../media/image15.wmf"/><Relationship Id="rId21" Type="http://schemas.openxmlformats.org/officeDocument/2006/relationships/oleObject" Target="../embeddings/oleObject18.bin"/><Relationship Id="rId22" Type="http://schemas.openxmlformats.org/officeDocument/2006/relationships/image" Target="../media/image16.wmf"/><Relationship Id="rId23" Type="http://schemas.openxmlformats.org/officeDocument/2006/relationships/oleObject" Target="../embeddings/oleObject19.bin"/><Relationship Id="rId24" Type="http://schemas.openxmlformats.org/officeDocument/2006/relationships/image" Target="../media/image17.wmf"/><Relationship Id="rId10" Type="http://schemas.openxmlformats.org/officeDocument/2006/relationships/image" Target="../media/image10.wmf"/><Relationship Id="rId11" Type="http://schemas.openxmlformats.org/officeDocument/2006/relationships/oleObject" Target="../embeddings/oleObject13.bin"/><Relationship Id="rId12" Type="http://schemas.openxmlformats.org/officeDocument/2006/relationships/image" Target="../media/image11.wmf"/><Relationship Id="rId13" Type="http://schemas.openxmlformats.org/officeDocument/2006/relationships/oleObject" Target="../embeddings/oleObject14.bin"/><Relationship Id="rId14" Type="http://schemas.openxmlformats.org/officeDocument/2006/relationships/image" Target="../media/image12.wmf"/><Relationship Id="rId15" Type="http://schemas.openxmlformats.org/officeDocument/2006/relationships/oleObject" Target="../embeddings/oleObject15.bin"/><Relationship Id="rId16" Type="http://schemas.openxmlformats.org/officeDocument/2006/relationships/image" Target="../media/image13.wmf"/><Relationship Id="rId17" Type="http://schemas.openxmlformats.org/officeDocument/2006/relationships/oleObject" Target="../embeddings/oleObject16.bin"/><Relationship Id="rId18" Type="http://schemas.openxmlformats.org/officeDocument/2006/relationships/image" Target="../media/image14.wmf"/><Relationship Id="rId19" Type="http://schemas.openxmlformats.org/officeDocument/2006/relationships/oleObject" Target="../embeddings/oleObject17.bin"/><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5.wmf"/><Relationship Id="rId6" Type="http://schemas.openxmlformats.org/officeDocument/2006/relationships/oleObject" Target="../embeddings/oleObject10.bin"/><Relationship Id="rId7" Type="http://schemas.openxmlformats.org/officeDocument/2006/relationships/image" Target="../media/image9.wmf"/><Relationship Id="rId8"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0.bin"/><Relationship Id="rId5" Type="http://schemas.openxmlformats.org/officeDocument/2006/relationships/image" Target="../media/image18.wmf"/><Relationship Id="rId6" Type="http://schemas.openxmlformats.org/officeDocument/2006/relationships/oleObject" Target="../embeddings/oleObject21.bin"/><Relationship Id="rId7" Type="http://schemas.openxmlformats.org/officeDocument/2006/relationships/image" Target="../media/image19.wmf"/><Relationship Id="rId8" Type="http://schemas.openxmlformats.org/officeDocument/2006/relationships/oleObject" Target="../embeddings/oleObject22.bin"/><Relationship Id="rId9" Type="http://schemas.openxmlformats.org/officeDocument/2006/relationships/image" Target="../media/image17.wmf"/><Relationship Id="rId10" Type="http://schemas.openxmlformats.org/officeDocument/2006/relationships/oleObject" Target="../embeddings/oleObject23.bin"/><Relationship Id="rId11" Type="http://schemas.openxmlformats.org/officeDocument/2006/relationships/image" Target="../media/image20.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4.bin"/><Relationship Id="rId5" Type="http://schemas.openxmlformats.org/officeDocument/2006/relationships/image" Target="../media/image14.wmf"/><Relationship Id="rId6" Type="http://schemas.openxmlformats.org/officeDocument/2006/relationships/oleObject" Target="../embeddings/oleObject25.bin"/><Relationship Id="rId7" Type="http://schemas.openxmlformats.org/officeDocument/2006/relationships/image" Target="../media/image21.emf"/><Relationship Id="rId8" Type="http://schemas.openxmlformats.org/officeDocument/2006/relationships/oleObject" Target="../embeddings/oleObject26.bin"/><Relationship Id="rId9" Type="http://schemas.openxmlformats.org/officeDocument/2006/relationships/image" Target="../media/image22.emf"/><Relationship Id="rId10" Type="http://schemas.openxmlformats.org/officeDocument/2006/relationships/oleObject" Target="../embeddings/oleObject27.bin"/><Relationship Id="rId11"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8.bin"/><Relationship Id="rId5" Type="http://schemas.openxmlformats.org/officeDocument/2006/relationships/image" Target="../media/image24.emf"/><Relationship Id="rId6" Type="http://schemas.openxmlformats.org/officeDocument/2006/relationships/oleObject" Target="../embeddings/oleObject29.bin"/><Relationship Id="rId7" Type="http://schemas.openxmlformats.org/officeDocument/2006/relationships/image" Target="../media/image25.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088" y="1778696"/>
            <a:ext cx="9068844" cy="646331"/>
          </a:xfrm>
          <a:prstGeom prst="rect">
            <a:avLst/>
          </a:prstGeom>
          <a:noFill/>
        </p:spPr>
        <p:txBody>
          <a:bodyPr wrap="square" rtlCol="0">
            <a:spAutoFit/>
          </a:bodyPr>
          <a:lstStyle/>
          <a:p>
            <a:r>
              <a:rPr lang="en-US" altLang="zh-CN" sz="3600" b="1" dirty="0" smtClean="0"/>
              <a:t>Active Learning for Streaming Networked Data</a:t>
            </a:r>
            <a:endParaRPr lang="zh-CN" altLang="en-US" sz="3600" b="1" dirty="0"/>
          </a:p>
        </p:txBody>
      </p:sp>
      <p:cxnSp>
        <p:nvCxnSpPr>
          <p:cNvPr id="6" name="直接连接符 5"/>
          <p:cNvCxnSpPr/>
          <p:nvPr/>
        </p:nvCxnSpPr>
        <p:spPr>
          <a:xfrm>
            <a:off x="532356" y="2605414"/>
            <a:ext cx="953230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64088" y="3278593"/>
            <a:ext cx="8668011" cy="461665"/>
          </a:xfrm>
          <a:prstGeom prst="rect">
            <a:avLst/>
          </a:prstGeom>
          <a:noFill/>
        </p:spPr>
        <p:txBody>
          <a:bodyPr wrap="square" rtlCol="0">
            <a:spAutoFit/>
          </a:bodyPr>
          <a:lstStyle/>
          <a:p>
            <a:r>
              <a:rPr lang="en-US" altLang="zh-CN" sz="2400" dirty="0" err="1" smtClean="0"/>
              <a:t>Zhilin</a:t>
            </a:r>
            <a:r>
              <a:rPr lang="en-US" altLang="zh-CN" sz="2400" dirty="0" smtClean="0"/>
              <a:t> Yang, </a:t>
            </a:r>
            <a:r>
              <a:rPr lang="en-US" altLang="zh-CN" sz="2400" dirty="0" err="1" smtClean="0"/>
              <a:t>Jie</a:t>
            </a:r>
            <a:r>
              <a:rPr lang="en-US" altLang="zh-CN" sz="2400" dirty="0" smtClean="0"/>
              <a:t> Tang, </a:t>
            </a:r>
            <a:r>
              <a:rPr lang="en-US" altLang="zh-CN" sz="2400" dirty="0" err="1" smtClean="0"/>
              <a:t>Yutao</a:t>
            </a:r>
            <a:r>
              <a:rPr lang="en-US" altLang="zh-CN" sz="2400" dirty="0" smtClean="0"/>
              <a:t> Zhang</a:t>
            </a:r>
            <a:endParaRPr lang="zh-CN" altLang="en-US" sz="2400" dirty="0"/>
          </a:p>
        </p:txBody>
      </p:sp>
      <p:sp>
        <p:nvSpPr>
          <p:cNvPr id="8" name="文本框 7"/>
          <p:cNvSpPr txBox="1"/>
          <p:nvPr/>
        </p:nvSpPr>
        <p:spPr>
          <a:xfrm>
            <a:off x="764089" y="3920646"/>
            <a:ext cx="8668011" cy="369332"/>
          </a:xfrm>
          <a:prstGeom prst="rect">
            <a:avLst/>
          </a:prstGeom>
          <a:noFill/>
        </p:spPr>
        <p:txBody>
          <a:bodyPr wrap="square" rtlCol="0">
            <a:spAutoFit/>
          </a:bodyPr>
          <a:lstStyle/>
          <a:p>
            <a:r>
              <a:rPr lang="en-US" altLang="zh-CN" dirty="0" smtClean="0"/>
              <a:t>Computer Science Department, </a:t>
            </a:r>
            <a:r>
              <a:rPr lang="en-US" altLang="zh-CN" dirty="0" smtClean="0"/>
              <a:t>Tsinghua University</a:t>
            </a:r>
            <a:endParaRPr lang="zh-CN" altLang="en-US" dirty="0"/>
          </a:p>
        </p:txBody>
      </p:sp>
    </p:spTree>
    <p:extLst>
      <p:ext uri="{BB962C8B-B14F-4D97-AF65-F5344CB8AC3E}">
        <p14:creationId xmlns:p14="http://schemas.microsoft.com/office/powerpoint/2010/main" val="31252666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Modeling Networked Data</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Model Learning</a:t>
            </a:r>
            <a:endParaRPr lang="zh-CN" altLang="en-US" sz="2000" b="1" u="sng" dirty="0"/>
          </a:p>
        </p:txBody>
      </p:sp>
      <p:sp>
        <p:nvSpPr>
          <p:cNvPr id="3" name="TextBox 2"/>
          <p:cNvSpPr txBox="1"/>
          <p:nvPr/>
        </p:nvSpPr>
        <p:spPr>
          <a:xfrm>
            <a:off x="1169046" y="1948090"/>
            <a:ext cx="9583295" cy="369332"/>
          </a:xfrm>
          <a:prstGeom prst="rect">
            <a:avLst/>
          </a:prstGeom>
          <a:noFill/>
        </p:spPr>
        <p:txBody>
          <a:bodyPr wrap="square" rtlCol="0">
            <a:spAutoFit/>
          </a:bodyPr>
          <a:lstStyle/>
          <a:p>
            <a:r>
              <a:rPr lang="en-US" dirty="0" smtClean="0"/>
              <a:t>Applying dual decomposition, we have the dual optimization objective function as follows: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21306878"/>
              </p:ext>
            </p:extLst>
          </p:nvPr>
        </p:nvGraphicFramePr>
        <p:xfrm>
          <a:off x="5397500" y="3175000"/>
          <a:ext cx="114300" cy="165100"/>
        </p:xfrm>
        <a:graphic>
          <a:graphicData uri="http://schemas.openxmlformats.org/presentationml/2006/ole">
            <mc:AlternateContent xmlns:mc="http://schemas.openxmlformats.org/markup-compatibility/2006">
              <mc:Choice xmlns:v="urn:schemas-microsoft-com:vml" Requires="v">
                <p:oleObj spid="_x0000_s13947"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5397500" y="3175000"/>
                        <a:ext cx="114300" cy="1651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20090121"/>
              </p:ext>
            </p:extLst>
          </p:nvPr>
        </p:nvGraphicFramePr>
        <p:xfrm>
          <a:off x="5397500" y="3175000"/>
          <a:ext cx="114300" cy="165100"/>
        </p:xfrm>
        <a:graphic>
          <a:graphicData uri="http://schemas.openxmlformats.org/presentationml/2006/ole">
            <mc:AlternateContent xmlns:mc="http://schemas.openxmlformats.org/markup-compatibility/2006">
              <mc:Choice xmlns:v="urn:schemas-microsoft-com:vml" Requires="v">
                <p:oleObj spid="_x0000_s13948" name="Equation" r:id="rId6" imgW="114300" imgH="165100" progId="Equation.3">
                  <p:embed/>
                </p:oleObj>
              </mc:Choice>
              <mc:Fallback>
                <p:oleObj name="Equation" r:id="rId6" imgW="114300" imgH="165100" progId="Equation.3">
                  <p:embed/>
                  <p:pic>
                    <p:nvPicPr>
                      <p:cNvPr id="0" name=""/>
                      <p:cNvPicPr/>
                      <p:nvPr/>
                    </p:nvPicPr>
                    <p:blipFill>
                      <a:blip r:embed="rId7"/>
                      <a:stretch>
                        <a:fillRect/>
                      </a:stretch>
                    </p:blipFill>
                    <p:spPr>
                      <a:xfrm>
                        <a:off x="5397500" y="31750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7798690"/>
              </p:ext>
            </p:extLst>
          </p:nvPr>
        </p:nvGraphicFramePr>
        <p:xfrm>
          <a:off x="5397500" y="3175000"/>
          <a:ext cx="114300" cy="165100"/>
        </p:xfrm>
        <a:graphic>
          <a:graphicData uri="http://schemas.openxmlformats.org/presentationml/2006/ole">
            <mc:AlternateContent xmlns:mc="http://schemas.openxmlformats.org/markup-compatibility/2006">
              <mc:Choice xmlns:v="urn:schemas-microsoft-com:vml" Requires="v">
                <p:oleObj spid="_x0000_s13949" name="Equation" r:id="rId8" imgW="114300" imgH="165100" progId="Equation.3">
                  <p:embed/>
                </p:oleObj>
              </mc:Choice>
              <mc:Fallback>
                <p:oleObj name="Equation" r:id="rId8" imgW="114300" imgH="165100" progId="Equation.3">
                  <p:embed/>
                  <p:pic>
                    <p:nvPicPr>
                      <p:cNvPr id="0" name=""/>
                      <p:cNvPicPr/>
                      <p:nvPr/>
                    </p:nvPicPr>
                    <p:blipFill>
                      <a:blip r:embed="rId9"/>
                      <a:stretch>
                        <a:fillRect/>
                      </a:stretch>
                    </p:blipFill>
                    <p:spPr>
                      <a:xfrm>
                        <a:off x="5397500" y="31750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49795253"/>
              </p:ext>
            </p:extLst>
          </p:nvPr>
        </p:nvGraphicFramePr>
        <p:xfrm>
          <a:off x="5397500" y="3175000"/>
          <a:ext cx="114300" cy="165100"/>
        </p:xfrm>
        <a:graphic>
          <a:graphicData uri="http://schemas.openxmlformats.org/presentationml/2006/ole">
            <mc:AlternateContent xmlns:mc="http://schemas.openxmlformats.org/markup-compatibility/2006">
              <mc:Choice xmlns:v="urn:schemas-microsoft-com:vml" Requires="v">
                <p:oleObj spid="_x0000_s13950" name="Equation" r:id="rId10" imgW="114300" imgH="165100" progId="Equation.3">
                  <p:embed/>
                </p:oleObj>
              </mc:Choice>
              <mc:Fallback>
                <p:oleObj name="Equation" r:id="rId10" imgW="114300" imgH="165100" progId="Equation.3">
                  <p:embed/>
                  <p:pic>
                    <p:nvPicPr>
                      <p:cNvPr id="0" name=""/>
                      <p:cNvPicPr/>
                      <p:nvPr/>
                    </p:nvPicPr>
                    <p:blipFill>
                      <a:blip r:embed="rId11"/>
                      <a:stretch>
                        <a:fillRect/>
                      </a:stretch>
                    </p:blipFill>
                    <p:spPr>
                      <a:xfrm>
                        <a:off x="5397500" y="3175000"/>
                        <a:ext cx="114300" cy="165100"/>
                      </a:xfrm>
                      <a:prstGeom prst="rect">
                        <a:avLst/>
                      </a:prstGeom>
                    </p:spPr>
                  </p:pic>
                </p:oleObj>
              </mc:Fallback>
            </mc:AlternateContent>
          </a:graphicData>
        </a:graphic>
      </p:graphicFrame>
      <p:pic>
        <p:nvPicPr>
          <p:cNvPr id="12" name="Picture 11"/>
          <p:cNvPicPr>
            <a:picLocks noChangeAspect="1"/>
          </p:cNvPicPr>
          <p:nvPr/>
        </p:nvPicPr>
        <p:blipFill>
          <a:blip r:embed="rId12"/>
          <a:stretch>
            <a:fillRect/>
          </a:stretch>
        </p:blipFill>
        <p:spPr>
          <a:xfrm>
            <a:off x="1770120" y="2318028"/>
            <a:ext cx="7442200" cy="3086100"/>
          </a:xfrm>
          <a:prstGeom prst="rect">
            <a:avLst/>
          </a:prstGeom>
        </p:spPr>
      </p:pic>
      <p:sp>
        <p:nvSpPr>
          <p:cNvPr id="13" name="Rectangle 12"/>
          <p:cNvSpPr/>
          <p:nvPr/>
        </p:nvSpPr>
        <p:spPr>
          <a:xfrm>
            <a:off x="3296055" y="4354046"/>
            <a:ext cx="801334" cy="665201"/>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6789868" y="4385501"/>
            <a:ext cx="801334" cy="665201"/>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3377821" y="5097859"/>
            <a:ext cx="2265930" cy="369332"/>
          </a:xfrm>
          <a:prstGeom prst="rect">
            <a:avLst/>
          </a:prstGeom>
          <a:noFill/>
        </p:spPr>
        <p:txBody>
          <a:bodyPr wrap="square" rtlCol="0">
            <a:spAutoFit/>
          </a:bodyPr>
          <a:lstStyle/>
          <a:p>
            <a:r>
              <a:rPr lang="en-US" b="1" dirty="0" smtClean="0">
                <a:solidFill>
                  <a:srgbClr val="C00000"/>
                </a:solidFill>
              </a:rPr>
              <a:t>Dual variables</a:t>
            </a:r>
            <a:endParaRPr lang="en-US" b="1" dirty="0">
              <a:solidFill>
                <a:srgbClr val="C00000"/>
              </a:solidFill>
            </a:endParaRPr>
          </a:p>
        </p:txBody>
      </p:sp>
      <p:sp>
        <p:nvSpPr>
          <p:cNvPr id="16" name="TextBox 15"/>
          <p:cNvSpPr txBox="1"/>
          <p:nvPr/>
        </p:nvSpPr>
        <p:spPr>
          <a:xfrm>
            <a:off x="6871634" y="5129314"/>
            <a:ext cx="2265930" cy="369332"/>
          </a:xfrm>
          <a:prstGeom prst="rect">
            <a:avLst/>
          </a:prstGeom>
          <a:noFill/>
        </p:spPr>
        <p:txBody>
          <a:bodyPr wrap="square" rtlCol="0">
            <a:spAutoFit/>
          </a:bodyPr>
          <a:lstStyle/>
          <a:p>
            <a:r>
              <a:rPr lang="en-US" b="1" dirty="0" smtClean="0">
                <a:solidFill>
                  <a:srgbClr val="C00000"/>
                </a:solidFill>
              </a:rPr>
              <a:t>Dual variables</a:t>
            </a:r>
            <a:endParaRPr lang="en-US" b="1" dirty="0">
              <a:solidFill>
                <a:srgbClr val="C00000"/>
              </a:solidFill>
            </a:endParaRPr>
          </a:p>
        </p:txBody>
      </p:sp>
      <p:sp>
        <p:nvSpPr>
          <p:cNvPr id="17" name="TextBox 16"/>
          <p:cNvSpPr txBox="1"/>
          <p:nvPr/>
        </p:nvSpPr>
        <p:spPr>
          <a:xfrm>
            <a:off x="1406115" y="5593739"/>
            <a:ext cx="9676490" cy="369332"/>
          </a:xfrm>
          <a:prstGeom prst="rect">
            <a:avLst/>
          </a:prstGeom>
          <a:noFill/>
        </p:spPr>
        <p:txBody>
          <a:bodyPr wrap="square" rtlCol="0">
            <a:spAutoFit/>
          </a:bodyPr>
          <a:lstStyle/>
          <a:p>
            <a:r>
              <a:rPr lang="en-US" dirty="0" smtClean="0"/>
              <a:t>The optimization problem becomes </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2413617891"/>
              </p:ext>
            </p:extLst>
          </p:nvPr>
        </p:nvGraphicFramePr>
        <p:xfrm>
          <a:off x="4946047" y="5388904"/>
          <a:ext cx="2417157" cy="814477"/>
        </p:xfrm>
        <a:graphic>
          <a:graphicData uri="http://schemas.openxmlformats.org/presentationml/2006/ole">
            <mc:AlternateContent xmlns:mc="http://schemas.openxmlformats.org/markup-compatibility/2006">
              <mc:Choice xmlns:v="urn:schemas-microsoft-com:vml" Requires="v">
                <p:oleObj spid="_x0000_s13951" name="Equation" r:id="rId13" imgW="1168400" imgH="393700" progId="Equation.DSMT4">
                  <p:embed/>
                </p:oleObj>
              </mc:Choice>
              <mc:Fallback>
                <p:oleObj name="Equation" r:id="rId13" imgW="1168400" imgH="393700" progId="Equation.DSMT4">
                  <p:embed/>
                  <p:pic>
                    <p:nvPicPr>
                      <p:cNvPr id="0" name=""/>
                      <p:cNvPicPr/>
                      <p:nvPr/>
                    </p:nvPicPr>
                    <p:blipFill>
                      <a:blip r:embed="rId14"/>
                      <a:stretch>
                        <a:fillRect/>
                      </a:stretch>
                    </p:blipFill>
                    <p:spPr>
                      <a:xfrm>
                        <a:off x="4946047" y="5388904"/>
                        <a:ext cx="2417157" cy="814477"/>
                      </a:xfrm>
                      <a:prstGeom prst="rect">
                        <a:avLst/>
                      </a:prstGeom>
                    </p:spPr>
                  </p:pic>
                </p:oleObj>
              </mc:Fallback>
            </mc:AlternateContent>
          </a:graphicData>
        </a:graphic>
      </p:graphicFrame>
      <p:sp>
        <p:nvSpPr>
          <p:cNvPr id="19" name="TextBox 18"/>
          <p:cNvSpPr txBox="1"/>
          <p:nvPr/>
        </p:nvSpPr>
        <p:spPr>
          <a:xfrm>
            <a:off x="1421233" y="6122876"/>
            <a:ext cx="10054480" cy="377955"/>
          </a:xfrm>
          <a:prstGeom prst="rect">
            <a:avLst/>
          </a:prstGeom>
          <a:noFill/>
        </p:spPr>
        <p:txBody>
          <a:bodyPr wrap="square" rtlCol="0">
            <a:spAutoFit/>
          </a:bodyPr>
          <a:lstStyle/>
          <a:p>
            <a:r>
              <a:rPr lang="en-US" dirty="0" smtClean="0"/>
              <a:t>We can solve the above problem with projected </a:t>
            </a:r>
            <a:r>
              <a:rPr lang="en-US" dirty="0" err="1" smtClean="0"/>
              <a:t>subgradient</a:t>
            </a:r>
            <a:r>
              <a:rPr lang="en-US" dirty="0" smtClean="0"/>
              <a:t> method.</a:t>
            </a:r>
            <a:endParaRPr lang="en-US" dirty="0"/>
          </a:p>
        </p:txBody>
      </p:sp>
    </p:spTree>
    <p:extLst>
      <p:ext uri="{BB962C8B-B14F-4D97-AF65-F5344CB8AC3E}">
        <p14:creationId xmlns:p14="http://schemas.microsoft.com/office/powerpoint/2010/main" val="28049712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28127" y="1526940"/>
            <a:ext cx="10477825" cy="1785104"/>
          </a:xfrm>
          <a:prstGeom prst="rect">
            <a:avLst/>
          </a:prstGeom>
          <a:noFill/>
        </p:spPr>
        <p:txBody>
          <a:bodyPr wrap="square" rtlCol="0">
            <a:spAutoFit/>
          </a:bodyPr>
          <a:lstStyle/>
          <a:p>
            <a:r>
              <a:rPr lang="en-US" sz="2000" b="1" u="sng" dirty="0" smtClean="0"/>
              <a:t>Structural Variability</a:t>
            </a:r>
            <a:endParaRPr lang="en-US" b="1" u="sng" dirty="0" smtClean="0"/>
          </a:p>
          <a:p>
            <a:endParaRPr lang="en-US" dirty="0"/>
          </a:p>
          <a:p>
            <a:r>
              <a:rPr lang="en-US" dirty="0" smtClean="0"/>
              <a:t>Intuition: control the gap between the energy of the inferred configuration and that of any other possible configuration.</a:t>
            </a:r>
          </a:p>
          <a:p>
            <a:endParaRPr lang="en-US" dirty="0"/>
          </a:p>
          <a:p>
            <a:r>
              <a:rPr lang="en-US" dirty="0" smtClean="0"/>
              <a:t>We define the structural variability as follows:</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2947944265"/>
              </p:ext>
            </p:extLst>
          </p:nvPr>
        </p:nvGraphicFramePr>
        <p:xfrm>
          <a:off x="3248454" y="3315291"/>
          <a:ext cx="5738763" cy="736390"/>
        </p:xfrm>
        <a:graphic>
          <a:graphicData uri="http://schemas.openxmlformats.org/presentationml/2006/ole">
            <mc:AlternateContent xmlns:mc="http://schemas.openxmlformats.org/markup-compatibility/2006">
              <mc:Choice xmlns:v="urn:schemas-microsoft-com:vml" Requires="v">
                <p:oleObj spid="_x0000_s14463" name="Equation" r:id="rId4" imgW="2870200" imgH="368300" progId="Equation.DSMT4">
                  <p:embed/>
                </p:oleObj>
              </mc:Choice>
              <mc:Fallback>
                <p:oleObj name="Equation" r:id="rId4" imgW="2870200" imgH="368300" progId="Equation.DSMT4">
                  <p:embed/>
                  <p:pic>
                    <p:nvPicPr>
                      <p:cNvPr id="0" name=""/>
                      <p:cNvPicPr/>
                      <p:nvPr/>
                    </p:nvPicPr>
                    <p:blipFill>
                      <a:blip r:embed="rId5"/>
                      <a:stretch>
                        <a:fillRect/>
                      </a:stretch>
                    </p:blipFill>
                    <p:spPr>
                      <a:xfrm>
                        <a:off x="3248454" y="3315291"/>
                        <a:ext cx="5738763" cy="736390"/>
                      </a:xfrm>
                      <a:prstGeom prst="rect">
                        <a:avLst/>
                      </a:prstGeom>
                    </p:spPr>
                  </p:pic>
                </p:oleObj>
              </mc:Fallback>
            </mc:AlternateContent>
          </a:graphicData>
        </a:graphic>
      </p:graphicFrame>
      <p:sp>
        <p:nvSpPr>
          <p:cNvPr id="21" name="Rectangle 20"/>
          <p:cNvSpPr/>
          <p:nvPr/>
        </p:nvSpPr>
        <p:spPr>
          <a:xfrm>
            <a:off x="7136412" y="3250416"/>
            <a:ext cx="1814342" cy="816384"/>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a:off x="7270500" y="4236158"/>
            <a:ext cx="3993540" cy="369332"/>
          </a:xfrm>
          <a:prstGeom prst="rect">
            <a:avLst/>
          </a:prstGeom>
          <a:noFill/>
        </p:spPr>
        <p:txBody>
          <a:bodyPr wrap="square" rtlCol="0">
            <a:spAutoFit/>
          </a:bodyPr>
          <a:lstStyle/>
          <a:p>
            <a:r>
              <a:rPr lang="en-US" b="1" dirty="0" smtClean="0">
                <a:solidFill>
                  <a:srgbClr val="C00000"/>
                </a:solidFill>
              </a:rPr>
              <a:t>The energy of the inferred configuration</a:t>
            </a:r>
            <a:endParaRPr lang="en-US" b="1" dirty="0">
              <a:solidFill>
                <a:srgbClr val="C00000"/>
              </a:solidFill>
            </a:endParaRPr>
          </a:p>
        </p:txBody>
      </p:sp>
      <p:sp>
        <p:nvSpPr>
          <p:cNvPr id="23" name="Rectangle 22"/>
          <p:cNvSpPr/>
          <p:nvPr/>
        </p:nvSpPr>
        <p:spPr>
          <a:xfrm>
            <a:off x="5338396" y="3281870"/>
            <a:ext cx="1587338" cy="816384"/>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TextBox 23"/>
          <p:cNvSpPr txBox="1"/>
          <p:nvPr/>
        </p:nvSpPr>
        <p:spPr>
          <a:xfrm>
            <a:off x="3023121" y="4267612"/>
            <a:ext cx="3993540" cy="369332"/>
          </a:xfrm>
          <a:prstGeom prst="rect">
            <a:avLst/>
          </a:prstGeom>
          <a:noFill/>
        </p:spPr>
        <p:txBody>
          <a:bodyPr wrap="square" rtlCol="0">
            <a:spAutoFit/>
          </a:bodyPr>
          <a:lstStyle/>
          <a:p>
            <a:r>
              <a:rPr lang="en-US" b="1" dirty="0" smtClean="0">
                <a:solidFill>
                  <a:srgbClr val="C00000"/>
                </a:solidFill>
              </a:rPr>
              <a:t>The energy of any other configuration</a:t>
            </a:r>
            <a:endParaRPr lang="en-US" b="1" dirty="0">
              <a:solidFill>
                <a:srgbClr val="C00000"/>
              </a:solidFill>
            </a:endParaRPr>
          </a:p>
        </p:txBody>
      </p:sp>
    </p:spTree>
    <p:extLst>
      <p:ext uri="{BB962C8B-B14F-4D97-AF65-F5344CB8AC3E}">
        <p14:creationId xmlns:p14="http://schemas.microsoft.com/office/powerpoint/2010/main" val="30379453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2290" y="1511821"/>
            <a:ext cx="10205674" cy="3724097"/>
          </a:xfrm>
          <a:prstGeom prst="rect">
            <a:avLst/>
          </a:prstGeom>
          <a:noFill/>
        </p:spPr>
        <p:txBody>
          <a:bodyPr wrap="square" rtlCol="0">
            <a:spAutoFit/>
          </a:bodyPr>
          <a:lstStyle/>
          <a:p>
            <a:r>
              <a:rPr lang="en-US" sz="2000" b="1" u="sng" dirty="0" smtClean="0"/>
              <a:t>Properties of Structural Variability</a:t>
            </a:r>
            <a:endParaRPr lang="en-US" b="1" u="sng" dirty="0" smtClean="0"/>
          </a:p>
          <a:p>
            <a:endParaRPr lang="en-US" dirty="0"/>
          </a:p>
          <a:p>
            <a:pPr marL="342900" indent="-342900">
              <a:buFont typeface="+mj-lt"/>
              <a:buAutoNum type="arabicPeriod"/>
            </a:pPr>
            <a:r>
              <a:rPr lang="en-US" dirty="0" smtClean="0"/>
              <a:t>Monotonicity. Suppose          and          are two sets of instance labels. Given       , </a:t>
            </a:r>
          </a:p>
          <a:p>
            <a:r>
              <a:rPr lang="en-US" dirty="0" smtClean="0"/>
              <a:t>      if                  , then we have</a:t>
            </a:r>
          </a:p>
          <a:p>
            <a:endParaRPr lang="en-US" dirty="0"/>
          </a:p>
          <a:p>
            <a:endParaRPr lang="en-US" dirty="0" smtClean="0"/>
          </a:p>
          <a:p>
            <a:endParaRPr lang="en-US" dirty="0"/>
          </a:p>
          <a:p>
            <a:endParaRPr lang="en-US" dirty="0" smtClean="0"/>
          </a:p>
          <a:p>
            <a:pPr marL="342900" indent="-342900">
              <a:buAutoNum type="arabicPeriod" startAt="2"/>
            </a:pPr>
            <a:r>
              <a:rPr lang="en-US" dirty="0" smtClean="0"/>
              <a:t>Normality. If                ,  we have </a:t>
            </a:r>
          </a:p>
          <a:p>
            <a:pPr marL="342900" indent="-342900">
              <a:buAutoNum type="arabicPeriod" startAt="2"/>
            </a:pPr>
            <a:endParaRPr lang="en-US" dirty="0"/>
          </a:p>
          <a:p>
            <a:pPr marL="342900" indent="-342900">
              <a:buAutoNum type="arabicPeriod" startAt="2"/>
            </a:pPr>
            <a:endParaRPr lang="en-US" dirty="0" smtClean="0"/>
          </a:p>
          <a:p>
            <a:pPr marL="342900" indent="-342900">
              <a:buAutoNum type="arabicPeriod" startAt="2"/>
            </a:pPr>
            <a:endParaRPr lang="en-US" dirty="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75002488"/>
              </p:ext>
            </p:extLst>
          </p:nvPr>
        </p:nvGraphicFramePr>
        <p:xfrm>
          <a:off x="3575297" y="1918674"/>
          <a:ext cx="446494" cy="535793"/>
        </p:xfrm>
        <a:graphic>
          <a:graphicData uri="http://schemas.openxmlformats.org/presentationml/2006/ole">
            <mc:AlternateContent xmlns:mc="http://schemas.openxmlformats.org/markup-compatibility/2006">
              <mc:Choice xmlns:v="urn:schemas-microsoft-com:vml" Requires="v">
                <p:oleObj spid="_x0000_s16228" name="Equation" r:id="rId4" imgW="190500" imgH="228600" progId="Equation.DSMT4">
                  <p:embed/>
                </p:oleObj>
              </mc:Choice>
              <mc:Fallback>
                <p:oleObj name="Equation" r:id="rId4" imgW="190500" imgH="228600" progId="Equation.DSMT4">
                  <p:embed/>
                  <p:pic>
                    <p:nvPicPr>
                      <p:cNvPr id="0" name=""/>
                      <p:cNvPicPr/>
                      <p:nvPr/>
                    </p:nvPicPr>
                    <p:blipFill>
                      <a:blip r:embed="rId5"/>
                      <a:stretch>
                        <a:fillRect/>
                      </a:stretch>
                    </p:blipFill>
                    <p:spPr>
                      <a:xfrm>
                        <a:off x="3575297" y="1918674"/>
                        <a:ext cx="446494" cy="53579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47199537"/>
              </p:ext>
            </p:extLst>
          </p:nvPr>
        </p:nvGraphicFramePr>
        <p:xfrm>
          <a:off x="4423195" y="1919892"/>
          <a:ext cx="446494" cy="535793"/>
        </p:xfrm>
        <a:graphic>
          <a:graphicData uri="http://schemas.openxmlformats.org/presentationml/2006/ole">
            <mc:AlternateContent xmlns:mc="http://schemas.openxmlformats.org/markup-compatibility/2006">
              <mc:Choice xmlns:v="urn:schemas-microsoft-com:vml" Requires="v">
                <p:oleObj spid="_x0000_s16229" name="Equation" r:id="rId6" imgW="190500" imgH="228600" progId="Equation.DSMT4">
                  <p:embed/>
                </p:oleObj>
              </mc:Choice>
              <mc:Fallback>
                <p:oleObj name="Equation" r:id="rId6" imgW="190500" imgH="228600" progId="Equation.DSMT4">
                  <p:embed/>
                  <p:pic>
                    <p:nvPicPr>
                      <p:cNvPr id="0" name=""/>
                      <p:cNvPicPr/>
                      <p:nvPr/>
                    </p:nvPicPr>
                    <p:blipFill>
                      <a:blip r:embed="rId7"/>
                      <a:stretch>
                        <a:fillRect/>
                      </a:stretch>
                    </p:blipFill>
                    <p:spPr>
                      <a:xfrm>
                        <a:off x="4423195" y="1919892"/>
                        <a:ext cx="446494" cy="53579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12280275"/>
              </p:ext>
            </p:extLst>
          </p:nvPr>
        </p:nvGraphicFramePr>
        <p:xfrm>
          <a:off x="8399934" y="2034783"/>
          <a:ext cx="345810" cy="369014"/>
        </p:xfrm>
        <a:graphic>
          <a:graphicData uri="http://schemas.openxmlformats.org/presentationml/2006/ole">
            <mc:AlternateContent xmlns:mc="http://schemas.openxmlformats.org/markup-compatibility/2006">
              <mc:Choice xmlns:v="urn:schemas-microsoft-com:vml" Requires="v">
                <p:oleObj spid="_x0000_s16230" name="Equation" r:id="rId8" imgW="127000" imgH="177800" progId="Equation.DSMT4">
                  <p:embed/>
                </p:oleObj>
              </mc:Choice>
              <mc:Fallback>
                <p:oleObj name="Equation" r:id="rId8" imgW="127000" imgH="177800" progId="Equation.DSMT4">
                  <p:embed/>
                  <p:pic>
                    <p:nvPicPr>
                      <p:cNvPr id="0" name=""/>
                      <p:cNvPicPr/>
                      <p:nvPr/>
                    </p:nvPicPr>
                    <p:blipFill>
                      <a:blip r:embed="rId9"/>
                      <a:stretch>
                        <a:fillRect/>
                      </a:stretch>
                    </p:blipFill>
                    <p:spPr>
                      <a:xfrm>
                        <a:off x="8399934" y="2034783"/>
                        <a:ext cx="345810" cy="36901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3656837"/>
              </p:ext>
            </p:extLst>
          </p:nvPr>
        </p:nvGraphicFramePr>
        <p:xfrm>
          <a:off x="1496368" y="2341985"/>
          <a:ext cx="862277" cy="388025"/>
        </p:xfrm>
        <a:graphic>
          <a:graphicData uri="http://schemas.openxmlformats.org/presentationml/2006/ole">
            <mc:AlternateContent xmlns:mc="http://schemas.openxmlformats.org/markup-compatibility/2006">
              <mc:Choice xmlns:v="urn:schemas-microsoft-com:vml" Requires="v">
                <p:oleObj spid="_x0000_s16231" name="Equation" r:id="rId10" imgW="508000" imgH="228600" progId="Equation.DSMT4">
                  <p:embed/>
                </p:oleObj>
              </mc:Choice>
              <mc:Fallback>
                <p:oleObj name="Equation" r:id="rId10" imgW="508000" imgH="228600" progId="Equation.DSMT4">
                  <p:embed/>
                  <p:pic>
                    <p:nvPicPr>
                      <p:cNvPr id="0" name=""/>
                      <p:cNvPicPr/>
                      <p:nvPr/>
                    </p:nvPicPr>
                    <p:blipFill>
                      <a:blip r:embed="rId11"/>
                      <a:stretch>
                        <a:fillRect/>
                      </a:stretch>
                    </p:blipFill>
                    <p:spPr>
                      <a:xfrm>
                        <a:off x="1496368" y="2341985"/>
                        <a:ext cx="862277" cy="3880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08109223"/>
              </p:ext>
            </p:extLst>
          </p:nvPr>
        </p:nvGraphicFramePr>
        <p:xfrm>
          <a:off x="3767328" y="2728709"/>
          <a:ext cx="2250240" cy="534432"/>
        </p:xfrm>
        <a:graphic>
          <a:graphicData uri="http://schemas.openxmlformats.org/presentationml/2006/ole">
            <mc:AlternateContent xmlns:mc="http://schemas.openxmlformats.org/markup-compatibility/2006">
              <mc:Choice xmlns:v="urn:schemas-microsoft-com:vml" Requires="v">
                <p:oleObj spid="_x0000_s16232" name="Equation" r:id="rId12" imgW="1016000" imgH="241300" progId="Equation.DSMT4">
                  <p:embed/>
                </p:oleObj>
              </mc:Choice>
              <mc:Fallback>
                <p:oleObj name="Equation" r:id="rId12" imgW="1016000" imgH="241300" progId="Equation.DSMT4">
                  <p:embed/>
                  <p:pic>
                    <p:nvPicPr>
                      <p:cNvPr id="0" name=""/>
                      <p:cNvPicPr/>
                      <p:nvPr/>
                    </p:nvPicPr>
                    <p:blipFill>
                      <a:blip r:embed="rId13"/>
                      <a:stretch>
                        <a:fillRect/>
                      </a:stretch>
                    </p:blipFill>
                    <p:spPr>
                      <a:xfrm>
                        <a:off x="3767328" y="2728709"/>
                        <a:ext cx="2250240" cy="534432"/>
                      </a:xfrm>
                      <a:prstGeom prst="rect">
                        <a:avLst/>
                      </a:prstGeom>
                    </p:spPr>
                  </p:pic>
                </p:oleObj>
              </mc:Fallback>
            </mc:AlternateContent>
          </a:graphicData>
        </a:graphic>
      </p:graphicFrame>
      <p:sp>
        <p:nvSpPr>
          <p:cNvPr id="9" name="TextBox 8"/>
          <p:cNvSpPr txBox="1"/>
          <p:nvPr/>
        </p:nvSpPr>
        <p:spPr>
          <a:xfrm>
            <a:off x="1557310" y="3341125"/>
            <a:ext cx="8270376" cy="369332"/>
          </a:xfrm>
          <a:prstGeom prst="rect">
            <a:avLst/>
          </a:prstGeom>
          <a:noFill/>
        </p:spPr>
        <p:txBody>
          <a:bodyPr wrap="square" rtlCol="0">
            <a:spAutoFit/>
          </a:bodyPr>
          <a:lstStyle/>
          <a:p>
            <a:r>
              <a:rPr lang="en-US" b="1" dirty="0" smtClean="0">
                <a:solidFill>
                  <a:srgbClr val="C00000"/>
                </a:solidFill>
              </a:rPr>
              <a:t>The structural variability will not increase as we label more instances in the MRF.</a:t>
            </a:r>
            <a:endParaRPr lang="en-US" b="1" dirty="0">
              <a:solidFill>
                <a:srgbClr val="C00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374494320"/>
              </p:ext>
            </p:extLst>
          </p:nvPr>
        </p:nvGraphicFramePr>
        <p:xfrm>
          <a:off x="2597674" y="3717742"/>
          <a:ext cx="800732" cy="379294"/>
        </p:xfrm>
        <a:graphic>
          <a:graphicData uri="http://schemas.openxmlformats.org/presentationml/2006/ole">
            <mc:AlternateContent xmlns:mc="http://schemas.openxmlformats.org/markup-compatibility/2006">
              <mc:Choice xmlns:v="urn:schemas-microsoft-com:vml" Requires="v">
                <p:oleObj spid="_x0000_s16233" name="Equation" r:id="rId14" imgW="482600" imgH="228600" progId="Equation.DSMT4">
                  <p:embed/>
                </p:oleObj>
              </mc:Choice>
              <mc:Fallback>
                <p:oleObj name="Equation" r:id="rId14" imgW="482600" imgH="228600" progId="Equation.DSMT4">
                  <p:embed/>
                  <p:pic>
                    <p:nvPicPr>
                      <p:cNvPr id="0" name=""/>
                      <p:cNvPicPr/>
                      <p:nvPr/>
                    </p:nvPicPr>
                    <p:blipFill>
                      <a:blip r:embed="rId15"/>
                      <a:stretch>
                        <a:fillRect/>
                      </a:stretch>
                    </p:blipFill>
                    <p:spPr>
                      <a:xfrm>
                        <a:off x="2597674" y="3717742"/>
                        <a:ext cx="800732" cy="37929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000350787"/>
              </p:ext>
            </p:extLst>
          </p:nvPr>
        </p:nvGraphicFramePr>
        <p:xfrm>
          <a:off x="3811471" y="4104466"/>
          <a:ext cx="1601315" cy="563426"/>
        </p:xfrm>
        <a:graphic>
          <a:graphicData uri="http://schemas.openxmlformats.org/presentationml/2006/ole">
            <mc:AlternateContent xmlns:mc="http://schemas.openxmlformats.org/markup-compatibility/2006">
              <mc:Choice xmlns:v="urn:schemas-microsoft-com:vml" Requires="v">
                <p:oleObj spid="_x0000_s16234" name="Equation" r:id="rId16" imgW="685800" imgH="241300" progId="Equation.DSMT4">
                  <p:embed/>
                </p:oleObj>
              </mc:Choice>
              <mc:Fallback>
                <p:oleObj name="Equation" r:id="rId16" imgW="685800" imgH="241300" progId="Equation.DSMT4">
                  <p:embed/>
                  <p:pic>
                    <p:nvPicPr>
                      <p:cNvPr id="0" name=""/>
                      <p:cNvPicPr/>
                      <p:nvPr/>
                    </p:nvPicPr>
                    <p:blipFill>
                      <a:blip r:embed="rId17"/>
                      <a:stretch>
                        <a:fillRect/>
                      </a:stretch>
                    </p:blipFill>
                    <p:spPr>
                      <a:xfrm>
                        <a:off x="3811471" y="4104466"/>
                        <a:ext cx="1601315" cy="563426"/>
                      </a:xfrm>
                      <a:prstGeom prst="rect">
                        <a:avLst/>
                      </a:prstGeom>
                    </p:spPr>
                  </p:pic>
                </p:oleObj>
              </mc:Fallback>
            </mc:AlternateContent>
          </a:graphicData>
        </a:graphic>
      </p:graphicFrame>
      <p:sp>
        <p:nvSpPr>
          <p:cNvPr id="19" name="TextBox 18"/>
          <p:cNvSpPr txBox="1"/>
          <p:nvPr/>
        </p:nvSpPr>
        <p:spPr>
          <a:xfrm>
            <a:off x="1649232" y="4657628"/>
            <a:ext cx="8270376" cy="369332"/>
          </a:xfrm>
          <a:prstGeom prst="rect">
            <a:avLst/>
          </a:prstGeom>
          <a:noFill/>
        </p:spPr>
        <p:txBody>
          <a:bodyPr wrap="square" rtlCol="0">
            <a:spAutoFit/>
          </a:bodyPr>
          <a:lstStyle/>
          <a:p>
            <a:r>
              <a:rPr lang="en-US" b="1" dirty="0" smtClean="0">
                <a:solidFill>
                  <a:srgbClr val="C00000"/>
                </a:solidFill>
              </a:rPr>
              <a:t>If we label all instances in the graph, we incur no structural variability at all.</a:t>
            </a:r>
            <a:endParaRPr lang="en-US" b="1" dirty="0">
              <a:solidFill>
                <a:srgbClr val="C00000"/>
              </a:solidFill>
            </a:endParaRPr>
          </a:p>
        </p:txBody>
      </p:sp>
    </p:spTree>
    <p:extLst>
      <p:ext uri="{BB962C8B-B14F-4D97-AF65-F5344CB8AC3E}">
        <p14:creationId xmlns:p14="http://schemas.microsoft.com/office/powerpoint/2010/main" val="11351251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2290" y="1511821"/>
            <a:ext cx="10205674" cy="677108"/>
          </a:xfrm>
          <a:prstGeom prst="rect">
            <a:avLst/>
          </a:prstGeom>
          <a:noFill/>
        </p:spPr>
        <p:txBody>
          <a:bodyPr wrap="square" rtlCol="0">
            <a:spAutoFit/>
          </a:bodyPr>
          <a:lstStyle/>
          <a:p>
            <a:r>
              <a:rPr lang="en-US" sz="2000" b="1" u="sng" dirty="0" smtClean="0"/>
              <a:t>Properties of Structural Variability</a:t>
            </a:r>
            <a:endParaRPr lang="en-US" b="1" u="sng" dirty="0" smtClean="0"/>
          </a:p>
          <a:p>
            <a:endParaRPr lang="en-US" dirty="0"/>
          </a:p>
        </p:txBody>
      </p:sp>
      <p:pic>
        <p:nvPicPr>
          <p:cNvPr id="25" name="Picture 24"/>
          <p:cNvPicPr>
            <a:picLocks noChangeAspect="1"/>
          </p:cNvPicPr>
          <p:nvPr/>
        </p:nvPicPr>
        <p:blipFill>
          <a:blip r:embed="rId3"/>
          <a:stretch>
            <a:fillRect/>
          </a:stretch>
        </p:blipFill>
        <p:spPr>
          <a:xfrm>
            <a:off x="1215517" y="2593080"/>
            <a:ext cx="7251412" cy="3039958"/>
          </a:xfrm>
          <a:prstGeom prst="rect">
            <a:avLst/>
          </a:prstGeom>
        </p:spPr>
      </p:pic>
      <p:sp>
        <p:nvSpPr>
          <p:cNvPr id="11" name="TextBox 10"/>
          <p:cNvSpPr txBox="1"/>
          <p:nvPr/>
        </p:nvSpPr>
        <p:spPr>
          <a:xfrm>
            <a:off x="1270039" y="2071195"/>
            <a:ext cx="10039359" cy="369332"/>
          </a:xfrm>
          <a:prstGeom prst="rect">
            <a:avLst/>
          </a:prstGeom>
          <a:noFill/>
        </p:spPr>
        <p:txBody>
          <a:bodyPr wrap="square" rtlCol="0">
            <a:spAutoFit/>
          </a:bodyPr>
          <a:lstStyle/>
          <a:p>
            <a:r>
              <a:rPr lang="en-US" dirty="0" smtClean="0"/>
              <a:t>3. Centrality</a:t>
            </a:r>
            <a:endParaRPr lang="en-US" dirty="0"/>
          </a:p>
        </p:txBody>
      </p:sp>
      <p:sp>
        <p:nvSpPr>
          <p:cNvPr id="14" name="TextBox 13"/>
          <p:cNvSpPr txBox="1"/>
          <p:nvPr/>
        </p:nvSpPr>
        <p:spPr>
          <a:xfrm>
            <a:off x="1511952" y="5805394"/>
            <a:ext cx="9752088" cy="646331"/>
          </a:xfrm>
          <a:prstGeom prst="rect">
            <a:avLst/>
          </a:prstGeom>
          <a:noFill/>
        </p:spPr>
        <p:txBody>
          <a:bodyPr wrap="square" rtlCol="0">
            <a:spAutoFit/>
          </a:bodyPr>
          <a:lstStyle/>
          <a:p>
            <a:r>
              <a:rPr lang="en-US" b="1" dirty="0" smtClean="0">
                <a:solidFill>
                  <a:srgbClr val="C00000"/>
                </a:solidFill>
              </a:rPr>
              <a:t>Under certain circumstances, minimizing structural variability leads to querying instances with high network centrality.</a:t>
            </a:r>
            <a:endParaRPr lang="en-US" b="1" dirty="0">
              <a:solidFill>
                <a:srgbClr val="C00000"/>
              </a:solidFill>
            </a:endParaRPr>
          </a:p>
        </p:txBody>
      </p:sp>
    </p:spTree>
    <p:extLst>
      <p:ext uri="{BB962C8B-B14F-4D97-AF65-F5344CB8AC3E}">
        <p14:creationId xmlns:p14="http://schemas.microsoft.com/office/powerpoint/2010/main" val="34702880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2290" y="1511821"/>
            <a:ext cx="10205674" cy="1015663"/>
          </a:xfrm>
          <a:prstGeom prst="rect">
            <a:avLst/>
          </a:prstGeom>
          <a:noFill/>
        </p:spPr>
        <p:txBody>
          <a:bodyPr wrap="square" rtlCol="0">
            <a:spAutoFit/>
          </a:bodyPr>
          <a:lstStyle/>
          <a:p>
            <a:r>
              <a:rPr lang="en-US" sz="2000" b="1" u="sng" dirty="0" smtClean="0"/>
              <a:t>Decrease Function</a:t>
            </a:r>
          </a:p>
          <a:p>
            <a:endParaRPr lang="en-US" sz="2000" b="1" u="sng" dirty="0"/>
          </a:p>
          <a:p>
            <a:r>
              <a:rPr lang="en-US" dirty="0" smtClean="0"/>
              <a:t>We define a decrease function for each instance </a:t>
            </a:r>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597952977"/>
              </p:ext>
            </p:extLst>
          </p:nvPr>
        </p:nvGraphicFramePr>
        <p:xfrm>
          <a:off x="5514525" y="2158148"/>
          <a:ext cx="276249" cy="368332"/>
        </p:xfrm>
        <a:graphic>
          <a:graphicData uri="http://schemas.openxmlformats.org/presentationml/2006/ole">
            <mc:AlternateContent xmlns:mc="http://schemas.openxmlformats.org/markup-compatibility/2006">
              <mc:Choice xmlns:v="urn:schemas-microsoft-com:vml" Requires="v">
                <p:oleObj spid="_x0000_s17649"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5514525" y="2158148"/>
                        <a:ext cx="276249" cy="36833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6741556"/>
              </p:ext>
            </p:extLst>
          </p:nvPr>
        </p:nvGraphicFramePr>
        <p:xfrm>
          <a:off x="3369698" y="2622879"/>
          <a:ext cx="3750700" cy="491471"/>
        </p:xfrm>
        <a:graphic>
          <a:graphicData uri="http://schemas.openxmlformats.org/presentationml/2006/ole">
            <mc:AlternateContent xmlns:mc="http://schemas.openxmlformats.org/markup-compatibility/2006">
              <mc:Choice xmlns:v="urn:schemas-microsoft-com:vml" Requires="v">
                <p:oleObj spid="_x0000_s17650" name="Equation" r:id="rId6" imgW="1841500" imgH="241300" progId="Equation.DSMT4">
                  <p:embed/>
                </p:oleObj>
              </mc:Choice>
              <mc:Fallback>
                <p:oleObj name="Equation" r:id="rId6" imgW="1841500" imgH="241300" progId="Equation.DSMT4">
                  <p:embed/>
                  <p:pic>
                    <p:nvPicPr>
                      <p:cNvPr id="0" name=""/>
                      <p:cNvPicPr/>
                      <p:nvPr/>
                    </p:nvPicPr>
                    <p:blipFill>
                      <a:blip r:embed="rId7"/>
                      <a:stretch>
                        <a:fillRect/>
                      </a:stretch>
                    </p:blipFill>
                    <p:spPr>
                      <a:xfrm>
                        <a:off x="3369698" y="2622879"/>
                        <a:ext cx="3750700" cy="491471"/>
                      </a:xfrm>
                      <a:prstGeom prst="rect">
                        <a:avLst/>
                      </a:prstGeom>
                    </p:spPr>
                  </p:pic>
                </p:oleObj>
              </mc:Fallback>
            </mc:AlternateContent>
          </a:graphicData>
        </a:graphic>
      </p:graphicFrame>
      <p:sp>
        <p:nvSpPr>
          <p:cNvPr id="7" name="Rectangle 6"/>
          <p:cNvSpPr/>
          <p:nvPr/>
        </p:nvSpPr>
        <p:spPr>
          <a:xfrm>
            <a:off x="3991553" y="2539860"/>
            <a:ext cx="997888" cy="634965"/>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2932403" y="3239573"/>
            <a:ext cx="2601340" cy="646331"/>
          </a:xfrm>
          <a:prstGeom prst="rect">
            <a:avLst/>
          </a:prstGeom>
          <a:noFill/>
        </p:spPr>
        <p:txBody>
          <a:bodyPr wrap="square" rtlCol="0">
            <a:spAutoFit/>
          </a:bodyPr>
          <a:lstStyle/>
          <a:p>
            <a:r>
              <a:rPr lang="en-US" b="1" dirty="0" smtClean="0">
                <a:solidFill>
                  <a:srgbClr val="C00000"/>
                </a:solidFill>
              </a:rPr>
              <a:t>Structural variability before querying </a:t>
            </a:r>
            <a:r>
              <a:rPr lang="en-US" b="1" dirty="0" err="1" smtClean="0">
                <a:solidFill>
                  <a:srgbClr val="C00000"/>
                </a:solidFill>
              </a:rPr>
              <a:t>y_i</a:t>
            </a:r>
            <a:endParaRPr lang="en-US" b="1" dirty="0">
              <a:solidFill>
                <a:srgbClr val="C00000"/>
              </a:solidFill>
            </a:endParaRPr>
          </a:p>
        </p:txBody>
      </p:sp>
      <p:sp>
        <p:nvSpPr>
          <p:cNvPr id="13" name="TextBox 12"/>
          <p:cNvSpPr txBox="1"/>
          <p:nvPr/>
        </p:nvSpPr>
        <p:spPr>
          <a:xfrm>
            <a:off x="5458567" y="3195437"/>
            <a:ext cx="2601340" cy="646331"/>
          </a:xfrm>
          <a:prstGeom prst="rect">
            <a:avLst/>
          </a:prstGeom>
          <a:noFill/>
        </p:spPr>
        <p:txBody>
          <a:bodyPr wrap="square" rtlCol="0">
            <a:spAutoFit/>
          </a:bodyPr>
          <a:lstStyle/>
          <a:p>
            <a:r>
              <a:rPr lang="en-US" b="1" dirty="0" smtClean="0">
                <a:solidFill>
                  <a:srgbClr val="C00000"/>
                </a:solidFill>
              </a:rPr>
              <a:t>Structural variability after querying </a:t>
            </a:r>
            <a:r>
              <a:rPr lang="en-US" b="1" dirty="0" err="1" smtClean="0">
                <a:solidFill>
                  <a:srgbClr val="C00000"/>
                </a:solidFill>
              </a:rPr>
              <a:t>y_i</a:t>
            </a:r>
            <a:endParaRPr lang="en-US" b="1" dirty="0">
              <a:solidFill>
                <a:srgbClr val="C00000"/>
              </a:solidFill>
            </a:endParaRPr>
          </a:p>
        </p:txBody>
      </p:sp>
      <p:sp>
        <p:nvSpPr>
          <p:cNvPr id="15" name="Rectangle 14"/>
          <p:cNvSpPr/>
          <p:nvPr/>
        </p:nvSpPr>
        <p:spPr>
          <a:xfrm>
            <a:off x="5277915" y="2556196"/>
            <a:ext cx="1858497" cy="634965"/>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1073486" y="4021445"/>
            <a:ext cx="9238024" cy="369332"/>
          </a:xfrm>
          <a:prstGeom prst="rect">
            <a:avLst/>
          </a:prstGeom>
          <a:noFill/>
        </p:spPr>
        <p:txBody>
          <a:bodyPr wrap="square" rtlCol="0">
            <a:spAutoFit/>
          </a:bodyPr>
          <a:lstStyle/>
          <a:p>
            <a:r>
              <a:rPr lang="en-US" b="1" dirty="0" smtClean="0"/>
              <a:t>The second term</a:t>
            </a:r>
            <a:r>
              <a:rPr lang="en-US" dirty="0" smtClean="0"/>
              <a:t> is in general intractable. We estimate the second term by expectation</a:t>
            </a:r>
            <a:endParaRPr lang="en-US" dirty="0"/>
          </a:p>
        </p:txBody>
      </p:sp>
      <p:pic>
        <p:nvPicPr>
          <p:cNvPr id="10" name="Picture 9"/>
          <p:cNvPicPr>
            <a:picLocks noChangeAspect="1"/>
          </p:cNvPicPr>
          <p:nvPr/>
        </p:nvPicPr>
        <p:blipFill>
          <a:blip r:embed="rId8"/>
          <a:stretch>
            <a:fillRect/>
          </a:stretch>
        </p:blipFill>
        <p:spPr>
          <a:xfrm>
            <a:off x="2960927" y="4401976"/>
            <a:ext cx="4991939" cy="814097"/>
          </a:xfrm>
          <a:prstGeom prst="rect">
            <a:avLst/>
          </a:prstGeom>
        </p:spPr>
      </p:pic>
      <p:sp>
        <p:nvSpPr>
          <p:cNvPr id="17" name="Rectangle 16"/>
          <p:cNvSpPr/>
          <p:nvPr/>
        </p:nvSpPr>
        <p:spPr>
          <a:xfrm>
            <a:off x="4204431" y="4340145"/>
            <a:ext cx="1268834" cy="634965"/>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p:cNvSpPr txBox="1"/>
          <p:nvPr/>
        </p:nvSpPr>
        <p:spPr>
          <a:xfrm>
            <a:off x="4082691" y="5009622"/>
            <a:ext cx="2601340" cy="369332"/>
          </a:xfrm>
          <a:prstGeom prst="rect">
            <a:avLst/>
          </a:prstGeom>
          <a:noFill/>
        </p:spPr>
        <p:txBody>
          <a:bodyPr wrap="square" rtlCol="0">
            <a:spAutoFit/>
          </a:bodyPr>
          <a:lstStyle/>
          <a:p>
            <a:r>
              <a:rPr lang="en-US" b="1" dirty="0" smtClean="0">
                <a:solidFill>
                  <a:srgbClr val="C00000"/>
                </a:solidFill>
              </a:rPr>
              <a:t>The true probability</a:t>
            </a:r>
            <a:endParaRPr lang="en-US" b="1" dirty="0">
              <a:solidFill>
                <a:srgbClr val="C00000"/>
              </a:solidFill>
            </a:endParaRPr>
          </a:p>
        </p:txBody>
      </p:sp>
      <p:sp>
        <p:nvSpPr>
          <p:cNvPr id="16" name="TextBox 15"/>
          <p:cNvSpPr txBox="1"/>
          <p:nvPr/>
        </p:nvSpPr>
        <p:spPr>
          <a:xfrm>
            <a:off x="1088605" y="5397203"/>
            <a:ext cx="6909619" cy="369332"/>
          </a:xfrm>
          <a:prstGeom prst="rect">
            <a:avLst/>
          </a:prstGeom>
          <a:noFill/>
        </p:spPr>
        <p:txBody>
          <a:bodyPr wrap="square" rtlCol="0">
            <a:spAutoFit/>
          </a:bodyPr>
          <a:lstStyle/>
          <a:p>
            <a:r>
              <a:rPr lang="en-US" dirty="0" smtClean="0"/>
              <a:t>We approximate the true probability by</a:t>
            </a:r>
            <a:endParaRPr lang="en-US" dirty="0"/>
          </a:p>
        </p:txBody>
      </p:sp>
      <p:pic>
        <p:nvPicPr>
          <p:cNvPr id="19" name="Picture 18"/>
          <p:cNvPicPr>
            <a:picLocks noChangeAspect="1"/>
          </p:cNvPicPr>
          <p:nvPr/>
        </p:nvPicPr>
        <p:blipFill>
          <a:blip r:embed="rId9"/>
          <a:stretch>
            <a:fillRect/>
          </a:stretch>
        </p:blipFill>
        <p:spPr>
          <a:xfrm>
            <a:off x="3856574" y="5747045"/>
            <a:ext cx="3053046" cy="769209"/>
          </a:xfrm>
          <a:prstGeom prst="rect">
            <a:avLst/>
          </a:prstGeom>
        </p:spPr>
      </p:pic>
    </p:spTree>
    <p:extLst>
      <p:ext uri="{BB962C8B-B14F-4D97-AF65-F5344CB8AC3E}">
        <p14:creationId xmlns:p14="http://schemas.microsoft.com/office/powerpoint/2010/main" val="38218600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2290" y="1511821"/>
            <a:ext cx="10205674" cy="1015663"/>
          </a:xfrm>
          <a:prstGeom prst="rect">
            <a:avLst/>
          </a:prstGeom>
          <a:noFill/>
        </p:spPr>
        <p:txBody>
          <a:bodyPr wrap="square" rtlCol="0">
            <a:spAutoFit/>
          </a:bodyPr>
          <a:lstStyle/>
          <a:p>
            <a:r>
              <a:rPr lang="en-US" sz="2000" b="1" u="sng" dirty="0" smtClean="0"/>
              <a:t>Decrease Function</a:t>
            </a:r>
          </a:p>
          <a:p>
            <a:endParaRPr lang="en-US" sz="2000" b="1" u="sng" dirty="0"/>
          </a:p>
          <a:p>
            <a:r>
              <a:rPr lang="en-US" dirty="0" smtClean="0"/>
              <a:t>We define a decrease function for each instance </a:t>
            </a:r>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465201824"/>
              </p:ext>
            </p:extLst>
          </p:nvPr>
        </p:nvGraphicFramePr>
        <p:xfrm>
          <a:off x="5514525" y="2158148"/>
          <a:ext cx="276249" cy="368332"/>
        </p:xfrm>
        <a:graphic>
          <a:graphicData uri="http://schemas.openxmlformats.org/presentationml/2006/ole">
            <mc:AlternateContent xmlns:mc="http://schemas.openxmlformats.org/markup-compatibility/2006">
              <mc:Choice xmlns:v="urn:schemas-microsoft-com:vml" Requires="v">
                <p:oleObj spid="_x0000_s18669" name="Equation" r:id="rId4" imgW="152400" imgH="203200" progId="Equation.DSMT4">
                  <p:embed/>
                </p:oleObj>
              </mc:Choice>
              <mc:Fallback>
                <p:oleObj name="Equation" r:id="rId4" imgW="152400" imgH="203200" progId="Equation.DSMT4">
                  <p:embed/>
                  <p:pic>
                    <p:nvPicPr>
                      <p:cNvPr id="0" name=""/>
                      <p:cNvPicPr/>
                      <p:nvPr/>
                    </p:nvPicPr>
                    <p:blipFill>
                      <a:blip r:embed="rId5"/>
                      <a:stretch>
                        <a:fillRect/>
                      </a:stretch>
                    </p:blipFill>
                    <p:spPr>
                      <a:xfrm>
                        <a:off x="5514525" y="2158148"/>
                        <a:ext cx="276249" cy="36833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39041189"/>
              </p:ext>
            </p:extLst>
          </p:nvPr>
        </p:nvGraphicFramePr>
        <p:xfrm>
          <a:off x="3369698" y="2622879"/>
          <a:ext cx="3750700" cy="491471"/>
        </p:xfrm>
        <a:graphic>
          <a:graphicData uri="http://schemas.openxmlformats.org/presentationml/2006/ole">
            <mc:AlternateContent xmlns:mc="http://schemas.openxmlformats.org/markup-compatibility/2006">
              <mc:Choice xmlns:v="urn:schemas-microsoft-com:vml" Requires="v">
                <p:oleObj spid="_x0000_s18670" name="Equation" r:id="rId6" imgW="1841500" imgH="241300" progId="Equation.DSMT4">
                  <p:embed/>
                </p:oleObj>
              </mc:Choice>
              <mc:Fallback>
                <p:oleObj name="Equation" r:id="rId6" imgW="1841500" imgH="241300" progId="Equation.DSMT4">
                  <p:embed/>
                  <p:pic>
                    <p:nvPicPr>
                      <p:cNvPr id="0" name=""/>
                      <p:cNvPicPr/>
                      <p:nvPr/>
                    </p:nvPicPr>
                    <p:blipFill>
                      <a:blip r:embed="rId7"/>
                      <a:stretch>
                        <a:fillRect/>
                      </a:stretch>
                    </p:blipFill>
                    <p:spPr>
                      <a:xfrm>
                        <a:off x="3369698" y="2622879"/>
                        <a:ext cx="3750700" cy="491471"/>
                      </a:xfrm>
                      <a:prstGeom prst="rect">
                        <a:avLst/>
                      </a:prstGeom>
                    </p:spPr>
                  </p:pic>
                </p:oleObj>
              </mc:Fallback>
            </mc:AlternateContent>
          </a:graphicData>
        </a:graphic>
      </p:graphicFrame>
      <p:sp>
        <p:nvSpPr>
          <p:cNvPr id="7" name="Rectangle 6"/>
          <p:cNvSpPr/>
          <p:nvPr/>
        </p:nvSpPr>
        <p:spPr>
          <a:xfrm>
            <a:off x="3991553" y="2539860"/>
            <a:ext cx="997888" cy="634965"/>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2932403" y="3239573"/>
            <a:ext cx="2601340" cy="646331"/>
          </a:xfrm>
          <a:prstGeom prst="rect">
            <a:avLst/>
          </a:prstGeom>
          <a:noFill/>
        </p:spPr>
        <p:txBody>
          <a:bodyPr wrap="square" rtlCol="0">
            <a:spAutoFit/>
          </a:bodyPr>
          <a:lstStyle/>
          <a:p>
            <a:r>
              <a:rPr lang="en-US" b="1" dirty="0" smtClean="0">
                <a:solidFill>
                  <a:srgbClr val="C00000"/>
                </a:solidFill>
              </a:rPr>
              <a:t>Structural variability before querying </a:t>
            </a:r>
            <a:r>
              <a:rPr lang="en-US" b="1" dirty="0" err="1" smtClean="0">
                <a:solidFill>
                  <a:srgbClr val="C00000"/>
                </a:solidFill>
              </a:rPr>
              <a:t>y_i</a:t>
            </a:r>
            <a:endParaRPr lang="en-US" b="1" dirty="0">
              <a:solidFill>
                <a:srgbClr val="C00000"/>
              </a:solidFill>
            </a:endParaRPr>
          </a:p>
        </p:txBody>
      </p:sp>
      <p:sp>
        <p:nvSpPr>
          <p:cNvPr id="13" name="TextBox 12"/>
          <p:cNvSpPr txBox="1"/>
          <p:nvPr/>
        </p:nvSpPr>
        <p:spPr>
          <a:xfrm>
            <a:off x="5458567" y="3195437"/>
            <a:ext cx="2601340" cy="646331"/>
          </a:xfrm>
          <a:prstGeom prst="rect">
            <a:avLst/>
          </a:prstGeom>
          <a:noFill/>
        </p:spPr>
        <p:txBody>
          <a:bodyPr wrap="square" rtlCol="0">
            <a:spAutoFit/>
          </a:bodyPr>
          <a:lstStyle/>
          <a:p>
            <a:r>
              <a:rPr lang="en-US" b="1" dirty="0" smtClean="0">
                <a:solidFill>
                  <a:srgbClr val="C00000"/>
                </a:solidFill>
              </a:rPr>
              <a:t>Structural variability after querying </a:t>
            </a:r>
            <a:r>
              <a:rPr lang="en-US" b="1" dirty="0" err="1" smtClean="0">
                <a:solidFill>
                  <a:srgbClr val="C00000"/>
                </a:solidFill>
              </a:rPr>
              <a:t>y_i</a:t>
            </a:r>
            <a:endParaRPr lang="en-US" b="1" dirty="0">
              <a:solidFill>
                <a:srgbClr val="C00000"/>
              </a:solidFill>
            </a:endParaRPr>
          </a:p>
        </p:txBody>
      </p:sp>
      <p:sp>
        <p:nvSpPr>
          <p:cNvPr id="15" name="Rectangle 14"/>
          <p:cNvSpPr/>
          <p:nvPr/>
        </p:nvSpPr>
        <p:spPr>
          <a:xfrm>
            <a:off x="5277915" y="2556196"/>
            <a:ext cx="1858497" cy="634965"/>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1073486" y="4021445"/>
            <a:ext cx="9238024" cy="369332"/>
          </a:xfrm>
          <a:prstGeom prst="rect">
            <a:avLst/>
          </a:prstGeom>
          <a:noFill/>
        </p:spPr>
        <p:txBody>
          <a:bodyPr wrap="square" rtlCol="0">
            <a:spAutoFit/>
          </a:bodyPr>
          <a:lstStyle/>
          <a:p>
            <a:r>
              <a:rPr lang="en-US" b="1" dirty="0" smtClean="0"/>
              <a:t>The first term</a:t>
            </a:r>
            <a:r>
              <a:rPr lang="en-US" dirty="0" smtClean="0"/>
              <a:t> can be computed by dual decomposition. The dual problem is</a:t>
            </a:r>
            <a:endParaRPr lang="en-US" dirty="0"/>
          </a:p>
        </p:txBody>
      </p:sp>
      <p:pic>
        <p:nvPicPr>
          <p:cNvPr id="9" name="Picture 8"/>
          <p:cNvPicPr>
            <a:picLocks noChangeAspect="1"/>
          </p:cNvPicPr>
          <p:nvPr/>
        </p:nvPicPr>
        <p:blipFill>
          <a:blip r:embed="rId8"/>
          <a:stretch>
            <a:fillRect/>
          </a:stretch>
        </p:blipFill>
        <p:spPr>
          <a:xfrm>
            <a:off x="2428139" y="4425224"/>
            <a:ext cx="5600324" cy="2083650"/>
          </a:xfrm>
          <a:prstGeom prst="rect">
            <a:avLst/>
          </a:prstGeom>
        </p:spPr>
      </p:pic>
    </p:spTree>
    <p:extLst>
      <p:ext uri="{BB962C8B-B14F-4D97-AF65-F5344CB8AC3E}">
        <p14:creationId xmlns:p14="http://schemas.microsoft.com/office/powerpoint/2010/main" val="1882555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a:t>Streaming Active Query</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098" y="1237646"/>
            <a:ext cx="10205674" cy="400110"/>
          </a:xfrm>
          <a:prstGeom prst="rect">
            <a:avLst/>
          </a:prstGeom>
          <a:noFill/>
        </p:spPr>
        <p:txBody>
          <a:bodyPr wrap="square" rtlCol="0">
            <a:spAutoFit/>
          </a:bodyPr>
          <a:lstStyle/>
          <a:p>
            <a:r>
              <a:rPr lang="en-US" sz="2000" b="1" u="sng" dirty="0" smtClean="0"/>
              <a:t>The algorithm</a:t>
            </a:r>
          </a:p>
        </p:txBody>
      </p:sp>
      <p:sp>
        <p:nvSpPr>
          <p:cNvPr id="10" name="TextBox 9"/>
          <p:cNvSpPr txBox="1"/>
          <p:nvPr/>
        </p:nvSpPr>
        <p:spPr>
          <a:xfrm>
            <a:off x="809577" y="1827257"/>
            <a:ext cx="10371988" cy="369332"/>
          </a:xfrm>
          <a:prstGeom prst="rect">
            <a:avLst/>
          </a:prstGeom>
          <a:noFill/>
        </p:spPr>
        <p:txBody>
          <a:bodyPr wrap="square" rtlCol="0">
            <a:spAutoFit/>
          </a:bodyPr>
          <a:lstStyle/>
          <a:p>
            <a:r>
              <a:rPr lang="en-US" dirty="0" smtClean="0"/>
              <a:t>Given the constant threshold    , we query       if and only if </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1390409490"/>
              </p:ext>
            </p:extLst>
          </p:nvPr>
        </p:nvGraphicFramePr>
        <p:xfrm>
          <a:off x="3614931" y="1890371"/>
          <a:ext cx="296323" cy="293559"/>
        </p:xfrm>
        <a:graphic>
          <a:graphicData uri="http://schemas.openxmlformats.org/presentationml/2006/ole">
            <mc:AlternateContent xmlns:mc="http://schemas.openxmlformats.org/markup-compatibility/2006">
              <mc:Choice xmlns:v="urn:schemas-microsoft-com:vml" Requires="v">
                <p:oleObj spid="_x0000_s19811" name="Equation" r:id="rId4" imgW="139700" imgH="127000" progId="Equation.DSMT4">
                  <p:embed/>
                </p:oleObj>
              </mc:Choice>
              <mc:Fallback>
                <p:oleObj name="Equation" r:id="rId4" imgW="139700" imgH="127000" progId="Equation.DSMT4">
                  <p:embed/>
                  <p:pic>
                    <p:nvPicPr>
                      <p:cNvPr id="0" name=""/>
                      <p:cNvPicPr/>
                      <p:nvPr/>
                    </p:nvPicPr>
                    <p:blipFill>
                      <a:blip r:embed="rId5"/>
                      <a:stretch>
                        <a:fillRect/>
                      </a:stretch>
                    </p:blipFill>
                    <p:spPr>
                      <a:xfrm>
                        <a:off x="3614931" y="1890371"/>
                        <a:ext cx="296323" cy="293559"/>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704698388"/>
              </p:ext>
            </p:extLst>
          </p:nvPr>
        </p:nvGraphicFramePr>
        <p:xfrm>
          <a:off x="4772277" y="1740638"/>
          <a:ext cx="380186" cy="506915"/>
        </p:xfrm>
        <a:graphic>
          <a:graphicData uri="http://schemas.openxmlformats.org/presentationml/2006/ole">
            <mc:AlternateContent xmlns:mc="http://schemas.openxmlformats.org/markup-compatibility/2006">
              <mc:Choice xmlns:v="urn:schemas-microsoft-com:vml" Requires="v">
                <p:oleObj spid="_x0000_s19812" name="Equation" r:id="rId6" imgW="152400" imgH="203200" progId="Equation.DSMT4">
                  <p:embed/>
                </p:oleObj>
              </mc:Choice>
              <mc:Fallback>
                <p:oleObj name="Equation" r:id="rId6" imgW="152400" imgH="203200" progId="Equation.DSMT4">
                  <p:embed/>
                  <p:pic>
                    <p:nvPicPr>
                      <p:cNvPr id="0" name=""/>
                      <p:cNvPicPr/>
                      <p:nvPr/>
                    </p:nvPicPr>
                    <p:blipFill>
                      <a:blip r:embed="rId7"/>
                      <a:stretch>
                        <a:fillRect/>
                      </a:stretch>
                    </p:blipFill>
                    <p:spPr>
                      <a:xfrm>
                        <a:off x="4772277" y="1740638"/>
                        <a:ext cx="380186" cy="506915"/>
                      </a:xfrm>
                      <a:prstGeom prst="rect">
                        <a:avLst/>
                      </a:prstGeom>
                    </p:spPr>
                  </p:pic>
                </p:oleObj>
              </mc:Fallback>
            </mc:AlternateContent>
          </a:graphicData>
        </a:graphic>
      </p:graphicFrame>
      <p:sp>
        <p:nvSpPr>
          <p:cNvPr id="17" name="TextBox 16"/>
          <p:cNvSpPr txBox="1"/>
          <p:nvPr/>
        </p:nvSpPr>
        <p:spPr>
          <a:xfrm>
            <a:off x="829335" y="2890796"/>
            <a:ext cx="10205674" cy="400110"/>
          </a:xfrm>
          <a:prstGeom prst="rect">
            <a:avLst/>
          </a:prstGeom>
          <a:noFill/>
        </p:spPr>
        <p:txBody>
          <a:bodyPr wrap="square" rtlCol="0">
            <a:spAutoFit/>
          </a:bodyPr>
          <a:lstStyle/>
          <a:p>
            <a:r>
              <a:rPr lang="en-US" sz="2000" b="1" u="sng" dirty="0" smtClean="0"/>
              <a:t>Analysis</a:t>
            </a:r>
          </a:p>
        </p:txBody>
      </p:sp>
      <p:pic>
        <p:nvPicPr>
          <p:cNvPr id="18" name="Picture 17" descr="to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2090" y="2666313"/>
            <a:ext cx="5722475" cy="4072814"/>
          </a:xfrm>
          <a:prstGeom prst="rect">
            <a:avLst/>
          </a:prstGeom>
        </p:spPr>
      </p:pic>
      <p:graphicFrame>
        <p:nvGraphicFramePr>
          <p:cNvPr id="16" name="Object 15"/>
          <p:cNvGraphicFramePr>
            <a:graphicFrameLocks noChangeAspect="1"/>
          </p:cNvGraphicFramePr>
          <p:nvPr>
            <p:extLst>
              <p:ext uri="{D42A27DB-BD31-4B8C-83A1-F6EECF244321}">
                <p14:modId xmlns:p14="http://schemas.microsoft.com/office/powerpoint/2010/main" val="428923961"/>
              </p:ext>
            </p:extLst>
          </p:nvPr>
        </p:nvGraphicFramePr>
        <p:xfrm>
          <a:off x="4096836" y="2305150"/>
          <a:ext cx="1127791" cy="634383"/>
        </p:xfrm>
        <a:graphic>
          <a:graphicData uri="http://schemas.openxmlformats.org/presentationml/2006/ole">
            <mc:AlternateContent xmlns:mc="http://schemas.openxmlformats.org/markup-compatibility/2006">
              <mc:Choice xmlns:v="urn:schemas-microsoft-com:vml" Requires="v">
                <p:oleObj spid="_x0000_s19813" name="Equation" r:id="rId9" imgW="406400" imgH="228600" progId="Equation.DSMT4">
                  <p:embed/>
                </p:oleObj>
              </mc:Choice>
              <mc:Fallback>
                <p:oleObj name="Equation" r:id="rId9" imgW="406400" imgH="228600" progId="Equation.DSMT4">
                  <p:embed/>
                  <p:pic>
                    <p:nvPicPr>
                      <p:cNvPr id="0" name=""/>
                      <p:cNvPicPr/>
                      <p:nvPr/>
                    </p:nvPicPr>
                    <p:blipFill>
                      <a:blip r:embed="rId10"/>
                      <a:stretch>
                        <a:fillRect/>
                      </a:stretch>
                    </p:blipFill>
                    <p:spPr>
                      <a:xfrm>
                        <a:off x="4096836" y="2305150"/>
                        <a:ext cx="1127791" cy="634383"/>
                      </a:xfrm>
                      <a:prstGeom prst="rect">
                        <a:avLst/>
                      </a:prstGeom>
                    </p:spPr>
                  </p:pic>
                </p:oleObj>
              </mc:Fallback>
            </mc:AlternateContent>
          </a:graphicData>
        </a:graphic>
      </p:graphicFrame>
    </p:spTree>
    <p:extLst>
      <p:ext uri="{BB962C8B-B14F-4D97-AF65-F5344CB8AC3E}">
        <p14:creationId xmlns:p14="http://schemas.microsoft.com/office/powerpoint/2010/main" val="2222886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Enhancement by Network Sampling</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098" y="1237646"/>
            <a:ext cx="10205674" cy="400110"/>
          </a:xfrm>
          <a:prstGeom prst="rect">
            <a:avLst/>
          </a:prstGeom>
          <a:noFill/>
        </p:spPr>
        <p:txBody>
          <a:bodyPr wrap="square" rtlCol="0">
            <a:spAutoFit/>
          </a:bodyPr>
          <a:lstStyle/>
          <a:p>
            <a:r>
              <a:rPr lang="en-US" sz="2000" b="1" u="sng" dirty="0" smtClean="0"/>
              <a:t>Basic Idea</a:t>
            </a:r>
          </a:p>
        </p:txBody>
      </p:sp>
      <p:sp>
        <p:nvSpPr>
          <p:cNvPr id="4" name="TextBox 3"/>
          <p:cNvSpPr txBox="1"/>
          <p:nvPr/>
        </p:nvSpPr>
        <p:spPr>
          <a:xfrm>
            <a:off x="1111316" y="1737969"/>
            <a:ext cx="9294641" cy="646331"/>
          </a:xfrm>
          <a:prstGeom prst="rect">
            <a:avLst/>
          </a:prstGeom>
          <a:noFill/>
        </p:spPr>
        <p:txBody>
          <a:bodyPr wrap="square" rtlCol="0">
            <a:spAutoFit/>
          </a:bodyPr>
          <a:lstStyle/>
          <a:p>
            <a:r>
              <a:rPr lang="en-US" dirty="0" smtClean="0"/>
              <a:t>Maintain an instance reservoir of a fixed size, and update the reservoir sequentially on the arrival of streaming data.</a:t>
            </a:r>
            <a:endParaRPr lang="en-US" dirty="0"/>
          </a:p>
        </p:txBody>
      </p:sp>
      <p:sp>
        <p:nvSpPr>
          <p:cNvPr id="5" name="TextBox 4"/>
          <p:cNvSpPr txBox="1"/>
          <p:nvPr/>
        </p:nvSpPr>
        <p:spPr>
          <a:xfrm>
            <a:off x="915554" y="2569673"/>
            <a:ext cx="9657614" cy="369332"/>
          </a:xfrm>
          <a:prstGeom prst="rect">
            <a:avLst/>
          </a:prstGeom>
          <a:noFill/>
        </p:spPr>
        <p:txBody>
          <a:bodyPr wrap="square" rtlCol="0">
            <a:spAutoFit/>
          </a:bodyPr>
          <a:lstStyle/>
          <a:p>
            <a:r>
              <a:rPr lang="en-US" b="1" dirty="0" smtClean="0">
                <a:solidFill>
                  <a:srgbClr val="C00000"/>
                </a:solidFill>
              </a:rPr>
              <a:t>Which instances to discard when the size of the reservoir is exceeded?</a:t>
            </a:r>
            <a:endParaRPr lang="en-US" b="1" dirty="0">
              <a:solidFill>
                <a:srgbClr val="C00000"/>
              </a:solidFill>
            </a:endParaRPr>
          </a:p>
        </p:txBody>
      </p:sp>
      <p:sp>
        <p:nvSpPr>
          <p:cNvPr id="7" name="TextBox 6"/>
          <p:cNvSpPr txBox="1"/>
          <p:nvPr/>
        </p:nvSpPr>
        <p:spPr>
          <a:xfrm>
            <a:off x="1166593" y="3175171"/>
            <a:ext cx="9628080" cy="1745093"/>
          </a:xfrm>
          <a:prstGeom prst="rect">
            <a:avLst/>
          </a:prstGeom>
          <a:noFill/>
        </p:spPr>
        <p:txBody>
          <a:bodyPr wrap="square" rtlCol="0">
            <a:spAutoFit/>
          </a:bodyPr>
          <a:lstStyle/>
          <a:p>
            <a:pPr>
              <a:lnSpc>
                <a:spcPct val="120000"/>
              </a:lnSpc>
            </a:pPr>
            <a:r>
              <a:rPr lang="en-US" dirty="0" smtClean="0"/>
              <a:t>Simply discard early-arrived instances may deteriorate the network correlation. Instead, we consider the loss of discarding an instance in two dimensions:</a:t>
            </a:r>
          </a:p>
          <a:p>
            <a:pPr>
              <a:lnSpc>
                <a:spcPct val="120000"/>
              </a:lnSpc>
            </a:pPr>
            <a:endParaRPr lang="en-US" dirty="0"/>
          </a:p>
          <a:p>
            <a:pPr marL="342900" indent="-342900">
              <a:lnSpc>
                <a:spcPct val="120000"/>
              </a:lnSpc>
              <a:buFont typeface="+mj-lt"/>
              <a:buAutoNum type="arabicPeriod"/>
            </a:pPr>
            <a:r>
              <a:rPr lang="en-US" b="1" dirty="0" smtClean="0"/>
              <a:t>Spatial dimension</a:t>
            </a:r>
            <a:r>
              <a:rPr lang="en-US" dirty="0" smtClean="0"/>
              <a:t>: the loss in a snapshot graph based on network correlation deterioration</a:t>
            </a:r>
          </a:p>
          <a:p>
            <a:pPr marL="342900" indent="-342900">
              <a:lnSpc>
                <a:spcPct val="120000"/>
              </a:lnSpc>
              <a:buFont typeface="+mj-lt"/>
              <a:buAutoNum type="arabicPeriod"/>
            </a:pPr>
            <a:r>
              <a:rPr lang="en-US" b="1" dirty="0" smtClean="0"/>
              <a:t>Temporal dimension</a:t>
            </a:r>
            <a:r>
              <a:rPr lang="en-US" dirty="0" smtClean="0"/>
              <a:t>: integrating the spatial loss over time</a:t>
            </a:r>
            <a:endParaRPr lang="en-US" dirty="0"/>
          </a:p>
        </p:txBody>
      </p:sp>
    </p:spTree>
    <p:extLst>
      <p:ext uri="{BB962C8B-B14F-4D97-AF65-F5344CB8AC3E}">
        <p14:creationId xmlns:p14="http://schemas.microsoft.com/office/powerpoint/2010/main" val="17921743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Enhancement by Network Sampling</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098" y="1237646"/>
            <a:ext cx="10205674" cy="400110"/>
          </a:xfrm>
          <a:prstGeom prst="rect">
            <a:avLst/>
          </a:prstGeom>
          <a:noFill/>
        </p:spPr>
        <p:txBody>
          <a:bodyPr wrap="square" rtlCol="0">
            <a:spAutoFit/>
          </a:bodyPr>
          <a:lstStyle/>
          <a:p>
            <a:r>
              <a:rPr lang="en-US" sz="2000" b="1" u="sng" dirty="0" smtClean="0"/>
              <a:t>Spatial Dimension</a:t>
            </a:r>
          </a:p>
        </p:txBody>
      </p:sp>
      <p:sp>
        <p:nvSpPr>
          <p:cNvPr id="8" name="TextBox 7"/>
          <p:cNvSpPr txBox="1"/>
          <p:nvPr/>
        </p:nvSpPr>
        <p:spPr>
          <a:xfrm>
            <a:off x="1092758" y="1772188"/>
            <a:ext cx="10292595" cy="2031325"/>
          </a:xfrm>
          <a:prstGeom prst="rect">
            <a:avLst/>
          </a:prstGeom>
          <a:noFill/>
        </p:spPr>
        <p:txBody>
          <a:bodyPr wrap="square" rtlCol="0">
            <a:spAutoFit/>
          </a:bodyPr>
          <a:lstStyle/>
          <a:p>
            <a:r>
              <a:rPr lang="en-US" dirty="0" smtClean="0"/>
              <a:t>Use dual variables as indicators of network correlation.</a:t>
            </a:r>
          </a:p>
          <a:p>
            <a:endParaRPr lang="en-US" dirty="0"/>
          </a:p>
          <a:p>
            <a:r>
              <a:rPr lang="en-US" dirty="0" smtClean="0"/>
              <a:t>The violation for</a:t>
            </a:r>
            <a:r>
              <a:rPr lang="en-US" dirty="0" smtClean="0"/>
              <a:t> instance can be written as</a:t>
            </a:r>
          </a:p>
          <a:p>
            <a:endParaRPr lang="en-US" dirty="0"/>
          </a:p>
          <a:p>
            <a:endParaRPr lang="en-US" dirty="0" smtClean="0"/>
          </a:p>
          <a:p>
            <a:endParaRPr lang="en-US" dirty="0"/>
          </a:p>
          <a:p>
            <a:r>
              <a:rPr lang="en-US" dirty="0" smtClean="0"/>
              <a:t>Then the spatial loss is</a:t>
            </a:r>
            <a:endParaRPr lang="en-US" dirty="0"/>
          </a:p>
        </p:txBody>
      </p:sp>
      <p:pic>
        <p:nvPicPr>
          <p:cNvPr id="9" name="Picture 8"/>
          <p:cNvPicPr>
            <a:picLocks noChangeAspect="1"/>
          </p:cNvPicPr>
          <p:nvPr/>
        </p:nvPicPr>
        <p:blipFill>
          <a:blip r:embed="rId3"/>
          <a:stretch>
            <a:fillRect/>
          </a:stretch>
        </p:blipFill>
        <p:spPr>
          <a:xfrm>
            <a:off x="3636930" y="2648967"/>
            <a:ext cx="4086208" cy="821744"/>
          </a:xfrm>
          <a:prstGeom prst="rect">
            <a:avLst/>
          </a:prstGeom>
        </p:spPr>
      </p:pic>
      <p:pic>
        <p:nvPicPr>
          <p:cNvPr id="10" name="Picture 9"/>
          <p:cNvPicPr>
            <a:picLocks noChangeAspect="1"/>
          </p:cNvPicPr>
          <p:nvPr/>
        </p:nvPicPr>
        <p:blipFill>
          <a:blip r:embed="rId4"/>
          <a:stretch>
            <a:fillRect/>
          </a:stretch>
        </p:blipFill>
        <p:spPr>
          <a:xfrm>
            <a:off x="3517006" y="3678316"/>
            <a:ext cx="5047851" cy="948589"/>
          </a:xfrm>
          <a:prstGeom prst="rect">
            <a:avLst/>
          </a:prstGeom>
        </p:spPr>
      </p:pic>
      <p:sp>
        <p:nvSpPr>
          <p:cNvPr id="11" name="TextBox 10"/>
          <p:cNvSpPr txBox="1"/>
          <p:nvPr/>
        </p:nvSpPr>
        <p:spPr>
          <a:xfrm>
            <a:off x="827663" y="4668595"/>
            <a:ext cx="10205674" cy="400110"/>
          </a:xfrm>
          <a:prstGeom prst="rect">
            <a:avLst/>
          </a:prstGeom>
          <a:noFill/>
        </p:spPr>
        <p:txBody>
          <a:bodyPr wrap="square" rtlCol="0">
            <a:spAutoFit/>
          </a:bodyPr>
          <a:lstStyle/>
          <a:p>
            <a:r>
              <a:rPr lang="en-US" sz="2000" b="1" u="sng" dirty="0" smtClean="0"/>
              <a:t>Intuition</a:t>
            </a:r>
          </a:p>
        </p:txBody>
      </p:sp>
      <p:sp>
        <p:nvSpPr>
          <p:cNvPr id="12" name="TextBox 11"/>
          <p:cNvSpPr txBox="1"/>
          <p:nvPr/>
        </p:nvSpPr>
        <p:spPr>
          <a:xfrm>
            <a:off x="1255195" y="5183651"/>
            <a:ext cx="8623924" cy="1200329"/>
          </a:xfrm>
          <a:prstGeom prst="rect">
            <a:avLst/>
          </a:prstGeom>
          <a:noFill/>
        </p:spPr>
        <p:txBody>
          <a:bodyPr wrap="square" rtlCol="0">
            <a:spAutoFit/>
          </a:bodyPr>
          <a:lstStyle/>
          <a:p>
            <a:pPr marL="342900" indent="-342900">
              <a:buFont typeface="+mj-lt"/>
              <a:buAutoNum type="arabicPeriod"/>
            </a:pPr>
            <a:r>
              <a:rPr lang="en-US" dirty="0" smtClean="0"/>
              <a:t>Dual variables can be viewed as the </a:t>
            </a:r>
            <a:r>
              <a:rPr lang="en-US" i="1" dirty="0" smtClean="0"/>
              <a:t>message</a:t>
            </a:r>
            <a:r>
              <a:rPr lang="en-US" dirty="0" smtClean="0"/>
              <a:t> sent from the edge factor to each instance</a:t>
            </a:r>
          </a:p>
          <a:p>
            <a:pPr marL="342900" indent="-342900">
              <a:buFont typeface="+mj-lt"/>
              <a:buAutoNum type="arabicPeriod"/>
            </a:pPr>
            <a:r>
              <a:rPr lang="en-US" dirty="0" smtClean="0"/>
              <a:t>The more serious the optimization constraint is violated, the more we need to adjust the dual variables</a:t>
            </a:r>
            <a:endParaRPr lang="en-US" dirty="0"/>
          </a:p>
        </p:txBody>
      </p:sp>
      <p:cxnSp>
        <p:nvCxnSpPr>
          <p:cNvPr id="14" name="Straight Arrow Connector 13"/>
          <p:cNvCxnSpPr/>
          <p:nvPr/>
        </p:nvCxnSpPr>
        <p:spPr>
          <a:xfrm>
            <a:off x="7856041" y="2879806"/>
            <a:ext cx="47254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8446721" y="2643514"/>
            <a:ext cx="3573613" cy="923330"/>
          </a:xfrm>
          <a:prstGeom prst="rect">
            <a:avLst/>
          </a:prstGeom>
          <a:noFill/>
        </p:spPr>
        <p:txBody>
          <a:bodyPr wrap="square" rtlCol="0">
            <a:spAutoFit/>
          </a:bodyPr>
          <a:lstStyle/>
          <a:p>
            <a:r>
              <a:rPr lang="en-US" b="1" dirty="0" smtClean="0">
                <a:solidFill>
                  <a:srgbClr val="C00000"/>
                </a:solidFill>
              </a:rPr>
              <a:t>Measure how much the optimization constraint is violated after remove the instance</a:t>
            </a:r>
            <a:endParaRPr lang="en-US" b="1" dirty="0">
              <a:solidFill>
                <a:srgbClr val="C00000"/>
              </a:solidFill>
            </a:endParaRPr>
          </a:p>
        </p:txBody>
      </p:sp>
    </p:spTree>
    <p:extLst>
      <p:ext uri="{BB962C8B-B14F-4D97-AF65-F5344CB8AC3E}">
        <p14:creationId xmlns:p14="http://schemas.microsoft.com/office/powerpoint/2010/main" val="33463545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4"/>
          <a:stretch>
            <a:fillRect/>
          </a:stretch>
        </p:blipFill>
        <p:spPr>
          <a:xfrm>
            <a:off x="3618327" y="4611075"/>
            <a:ext cx="4394200" cy="914400"/>
          </a:xfrm>
          <a:prstGeom prst="rect">
            <a:avLst/>
          </a:prstGeom>
        </p:spPr>
      </p:pic>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Enhancement by Network Sampling</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098" y="1237646"/>
            <a:ext cx="10205674" cy="400110"/>
          </a:xfrm>
          <a:prstGeom prst="rect">
            <a:avLst/>
          </a:prstGeom>
          <a:noFill/>
        </p:spPr>
        <p:txBody>
          <a:bodyPr wrap="square" rtlCol="0">
            <a:spAutoFit/>
          </a:bodyPr>
          <a:lstStyle/>
          <a:p>
            <a:r>
              <a:rPr lang="en-US" sz="2000" b="1" u="sng" dirty="0" smtClean="0"/>
              <a:t>Temporal Dimension</a:t>
            </a:r>
          </a:p>
        </p:txBody>
      </p:sp>
      <p:sp>
        <p:nvSpPr>
          <p:cNvPr id="4" name="TextBox 3"/>
          <p:cNvSpPr txBox="1"/>
          <p:nvPr/>
        </p:nvSpPr>
        <p:spPr>
          <a:xfrm>
            <a:off x="1240428" y="1816493"/>
            <a:ext cx="10248294" cy="3970318"/>
          </a:xfrm>
          <a:prstGeom prst="rect">
            <a:avLst/>
          </a:prstGeom>
          <a:noFill/>
        </p:spPr>
        <p:txBody>
          <a:bodyPr wrap="square" rtlCol="0">
            <a:spAutoFit/>
          </a:bodyPr>
          <a:lstStyle/>
          <a:p>
            <a:r>
              <a:rPr lang="en-US" dirty="0" smtClean="0"/>
              <a:t>The streaming network is </a:t>
            </a:r>
            <a:r>
              <a:rPr lang="en-US" b="1" dirty="0" smtClean="0">
                <a:solidFill>
                  <a:srgbClr val="C00000"/>
                </a:solidFill>
              </a:rPr>
              <a:t>evolving dynamically</a:t>
            </a:r>
            <a:r>
              <a:rPr lang="en-US" dirty="0" smtClean="0"/>
              <a:t>, we should not only consider the current spatial loss.</a:t>
            </a:r>
          </a:p>
          <a:p>
            <a:endParaRPr lang="en-US" dirty="0"/>
          </a:p>
          <a:p>
            <a:r>
              <a:rPr lang="en-US" dirty="0" smtClean="0"/>
              <a:t>To proceed, we assume that for a given instance     , dual variables of its neighbors                  have a distribution with an expectation      and that the dual variables are independent.</a:t>
            </a:r>
          </a:p>
          <a:p>
            <a:endParaRPr lang="en-US" dirty="0"/>
          </a:p>
          <a:p>
            <a:r>
              <a:rPr lang="en-US" dirty="0" smtClean="0"/>
              <a:t>We obtain an unbiased estimator for</a:t>
            </a:r>
          </a:p>
          <a:p>
            <a:endParaRPr lang="en-US" dirty="0"/>
          </a:p>
          <a:p>
            <a:endParaRPr lang="en-US" dirty="0" smtClean="0"/>
          </a:p>
          <a:p>
            <a:endParaRPr lang="en-US" dirty="0"/>
          </a:p>
          <a:p>
            <a:r>
              <a:rPr lang="en-US" dirty="0" smtClean="0"/>
              <a:t>Integrating the spatial loss over time, we obtain</a:t>
            </a:r>
          </a:p>
          <a:p>
            <a:endParaRPr lang="en-US" dirty="0"/>
          </a:p>
          <a:p>
            <a:endParaRPr lang="en-US" dirty="0" smtClean="0"/>
          </a:p>
          <a:p>
            <a:endParaRPr lang="en-US" dirty="0"/>
          </a:p>
          <a:p>
            <a:r>
              <a:rPr lang="en-US" dirty="0" smtClean="0"/>
              <a:t>Suppose edges are added according to preferential attachment [2], the loss function is written as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1863498"/>
              </p:ext>
            </p:extLst>
          </p:nvPr>
        </p:nvGraphicFramePr>
        <p:xfrm>
          <a:off x="5843750" y="2394497"/>
          <a:ext cx="269786" cy="373550"/>
        </p:xfrm>
        <a:graphic>
          <a:graphicData uri="http://schemas.openxmlformats.org/presentationml/2006/ole">
            <mc:AlternateContent xmlns:mc="http://schemas.openxmlformats.org/markup-compatibility/2006">
              <mc:Choice xmlns:v="urn:schemas-microsoft-com:vml" Requires="v">
                <p:oleObj spid="_x0000_s39972" name="Equation" r:id="rId5" imgW="165100" imgH="228600" progId="Equation.DSMT4">
                  <p:embed/>
                </p:oleObj>
              </mc:Choice>
              <mc:Fallback>
                <p:oleObj name="Equation" r:id="rId5" imgW="165100" imgH="228600" progId="Equation.DSMT4">
                  <p:embed/>
                  <p:pic>
                    <p:nvPicPr>
                      <p:cNvPr id="0" name=""/>
                      <p:cNvPicPr/>
                      <p:nvPr/>
                    </p:nvPicPr>
                    <p:blipFill>
                      <a:blip r:embed="rId6"/>
                      <a:stretch>
                        <a:fillRect/>
                      </a:stretch>
                    </p:blipFill>
                    <p:spPr>
                      <a:xfrm>
                        <a:off x="5843750" y="2394497"/>
                        <a:ext cx="269786" cy="3735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8914578"/>
              </p:ext>
            </p:extLst>
          </p:nvPr>
        </p:nvGraphicFramePr>
        <p:xfrm>
          <a:off x="9011856" y="2320655"/>
          <a:ext cx="852496" cy="438426"/>
        </p:xfrm>
        <a:graphic>
          <a:graphicData uri="http://schemas.openxmlformats.org/presentationml/2006/ole">
            <mc:AlternateContent xmlns:mc="http://schemas.openxmlformats.org/markup-compatibility/2006">
              <mc:Choice xmlns:v="urn:schemas-microsoft-com:vml" Requires="v">
                <p:oleObj spid="_x0000_s39973" name="Equation" r:id="rId7" imgW="444500" imgH="228600" progId="Equation.DSMT4">
                  <p:embed/>
                </p:oleObj>
              </mc:Choice>
              <mc:Fallback>
                <p:oleObj name="Equation" r:id="rId7" imgW="444500" imgH="228600" progId="Equation.DSMT4">
                  <p:embed/>
                  <p:pic>
                    <p:nvPicPr>
                      <p:cNvPr id="0" name=""/>
                      <p:cNvPicPr/>
                      <p:nvPr/>
                    </p:nvPicPr>
                    <p:blipFill>
                      <a:blip r:embed="rId8"/>
                      <a:stretch>
                        <a:fillRect/>
                      </a:stretch>
                    </p:blipFill>
                    <p:spPr>
                      <a:xfrm>
                        <a:off x="9011856" y="2320655"/>
                        <a:ext cx="852496" cy="438426"/>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32027589"/>
              </p:ext>
            </p:extLst>
          </p:nvPr>
        </p:nvGraphicFramePr>
        <p:xfrm>
          <a:off x="4280515" y="2675092"/>
          <a:ext cx="341554" cy="409865"/>
        </p:xfrm>
        <a:graphic>
          <a:graphicData uri="http://schemas.openxmlformats.org/presentationml/2006/ole">
            <mc:AlternateContent xmlns:mc="http://schemas.openxmlformats.org/markup-compatibility/2006">
              <mc:Choice xmlns:v="urn:schemas-microsoft-com:vml" Requires="v">
                <p:oleObj spid="_x0000_s39974" name="Equation" r:id="rId9" imgW="190500" imgH="228600" progId="Equation.DSMT4">
                  <p:embed/>
                </p:oleObj>
              </mc:Choice>
              <mc:Fallback>
                <p:oleObj name="Equation" r:id="rId9" imgW="190500" imgH="228600" progId="Equation.DSMT4">
                  <p:embed/>
                  <p:pic>
                    <p:nvPicPr>
                      <p:cNvPr id="0" name=""/>
                      <p:cNvPicPr/>
                      <p:nvPr/>
                    </p:nvPicPr>
                    <p:blipFill>
                      <a:blip r:embed="rId10"/>
                      <a:stretch>
                        <a:fillRect/>
                      </a:stretch>
                    </p:blipFill>
                    <p:spPr>
                      <a:xfrm>
                        <a:off x="4280515" y="2675092"/>
                        <a:ext cx="341554" cy="40986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880324511"/>
              </p:ext>
            </p:extLst>
          </p:nvPr>
        </p:nvGraphicFramePr>
        <p:xfrm>
          <a:off x="4757789" y="3181930"/>
          <a:ext cx="341554" cy="409865"/>
        </p:xfrm>
        <a:graphic>
          <a:graphicData uri="http://schemas.openxmlformats.org/presentationml/2006/ole">
            <mc:AlternateContent xmlns:mc="http://schemas.openxmlformats.org/markup-compatibility/2006">
              <mc:Choice xmlns:v="urn:schemas-microsoft-com:vml" Requires="v">
                <p:oleObj spid="_x0000_s39975" name="Equation" r:id="rId11" imgW="190500" imgH="228600" progId="Equation.DSMT4">
                  <p:embed/>
                </p:oleObj>
              </mc:Choice>
              <mc:Fallback>
                <p:oleObj name="Equation" r:id="rId11" imgW="190500" imgH="228600" progId="Equation.DSMT4">
                  <p:embed/>
                  <p:pic>
                    <p:nvPicPr>
                      <p:cNvPr id="0" name=""/>
                      <p:cNvPicPr/>
                      <p:nvPr/>
                    </p:nvPicPr>
                    <p:blipFill>
                      <a:blip r:embed="rId10"/>
                      <a:stretch>
                        <a:fillRect/>
                      </a:stretch>
                    </p:blipFill>
                    <p:spPr>
                      <a:xfrm>
                        <a:off x="4757789" y="3181930"/>
                        <a:ext cx="341554" cy="409865"/>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710038511"/>
              </p:ext>
            </p:extLst>
          </p:nvPr>
        </p:nvGraphicFramePr>
        <p:xfrm>
          <a:off x="5130800" y="3238500"/>
          <a:ext cx="114300" cy="165100"/>
        </p:xfrm>
        <a:graphic>
          <a:graphicData uri="http://schemas.openxmlformats.org/presentationml/2006/ole">
            <mc:AlternateContent xmlns:mc="http://schemas.openxmlformats.org/markup-compatibility/2006">
              <mc:Choice xmlns:v="urn:schemas-microsoft-com:vml" Requires="v">
                <p:oleObj spid="_x0000_s39976" name="Equation" r:id="rId12" imgW="114300" imgH="165100" progId="Equation.DSMT4">
                  <p:embed/>
                </p:oleObj>
              </mc:Choice>
              <mc:Fallback>
                <p:oleObj name="Equation" r:id="rId12" imgW="114300" imgH="165100" progId="Equation.DSMT4">
                  <p:embed/>
                  <p:pic>
                    <p:nvPicPr>
                      <p:cNvPr id="0" name=""/>
                      <p:cNvPicPr/>
                      <p:nvPr/>
                    </p:nvPicPr>
                    <p:blipFill>
                      <a:blip r:embed="rId13"/>
                      <a:stretch>
                        <a:fillRect/>
                      </a:stretch>
                    </p:blipFill>
                    <p:spPr>
                      <a:xfrm>
                        <a:off x="5130800" y="3238500"/>
                        <a:ext cx="114300" cy="1651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730636426"/>
              </p:ext>
            </p:extLst>
          </p:nvPr>
        </p:nvGraphicFramePr>
        <p:xfrm>
          <a:off x="5130800" y="3238500"/>
          <a:ext cx="114300" cy="165100"/>
        </p:xfrm>
        <a:graphic>
          <a:graphicData uri="http://schemas.openxmlformats.org/presentationml/2006/ole">
            <mc:AlternateContent xmlns:mc="http://schemas.openxmlformats.org/markup-compatibility/2006">
              <mc:Choice xmlns:v="urn:schemas-microsoft-com:vml" Requires="v">
                <p:oleObj spid="_x0000_s39977" name="Equation" r:id="rId14" imgW="114300" imgH="165100" progId="Equation.DSMT4">
                  <p:embed/>
                </p:oleObj>
              </mc:Choice>
              <mc:Fallback>
                <p:oleObj name="Equation" r:id="rId14" imgW="114300" imgH="165100" progId="Equation.DSMT4">
                  <p:embed/>
                  <p:pic>
                    <p:nvPicPr>
                      <p:cNvPr id="0" name=""/>
                      <p:cNvPicPr/>
                      <p:nvPr/>
                    </p:nvPicPr>
                    <p:blipFill>
                      <a:blip r:embed="rId13"/>
                      <a:stretch>
                        <a:fillRect/>
                      </a:stretch>
                    </p:blipFill>
                    <p:spPr>
                      <a:xfrm>
                        <a:off x="5130800" y="3238500"/>
                        <a:ext cx="114300" cy="1651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957011140"/>
              </p:ext>
            </p:extLst>
          </p:nvPr>
        </p:nvGraphicFramePr>
        <p:xfrm>
          <a:off x="5130800" y="3238500"/>
          <a:ext cx="114300" cy="165100"/>
        </p:xfrm>
        <a:graphic>
          <a:graphicData uri="http://schemas.openxmlformats.org/presentationml/2006/ole">
            <mc:AlternateContent xmlns:mc="http://schemas.openxmlformats.org/markup-compatibility/2006">
              <mc:Choice xmlns:v="urn:schemas-microsoft-com:vml" Requires="v">
                <p:oleObj spid="_x0000_s39978" name="Equation" r:id="rId15" imgW="114300" imgH="165100" progId="Equation.DSMT4">
                  <p:embed/>
                </p:oleObj>
              </mc:Choice>
              <mc:Fallback>
                <p:oleObj name="Equation" r:id="rId15" imgW="114300" imgH="165100" progId="Equation.DSMT4">
                  <p:embed/>
                  <p:pic>
                    <p:nvPicPr>
                      <p:cNvPr id="0" name=""/>
                      <p:cNvPicPr/>
                      <p:nvPr/>
                    </p:nvPicPr>
                    <p:blipFill>
                      <a:blip r:embed="rId13"/>
                      <a:stretch>
                        <a:fillRect/>
                      </a:stretch>
                    </p:blipFill>
                    <p:spPr>
                      <a:xfrm>
                        <a:off x="5130800" y="3238500"/>
                        <a:ext cx="114300" cy="1651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778326944"/>
              </p:ext>
            </p:extLst>
          </p:nvPr>
        </p:nvGraphicFramePr>
        <p:xfrm>
          <a:off x="5130800" y="3238500"/>
          <a:ext cx="114300" cy="165100"/>
        </p:xfrm>
        <a:graphic>
          <a:graphicData uri="http://schemas.openxmlformats.org/presentationml/2006/ole">
            <mc:AlternateContent xmlns:mc="http://schemas.openxmlformats.org/markup-compatibility/2006">
              <mc:Choice xmlns:v="urn:schemas-microsoft-com:vml" Requires="v">
                <p:oleObj spid="_x0000_s39979" name="Equation" r:id="rId16" imgW="114300" imgH="165100" progId="Equation.DSMT4">
                  <p:embed/>
                </p:oleObj>
              </mc:Choice>
              <mc:Fallback>
                <p:oleObj name="Equation" r:id="rId16" imgW="114300" imgH="165100" progId="Equation.DSMT4">
                  <p:embed/>
                  <p:pic>
                    <p:nvPicPr>
                      <p:cNvPr id="0" name=""/>
                      <p:cNvPicPr/>
                      <p:nvPr/>
                    </p:nvPicPr>
                    <p:blipFill>
                      <a:blip r:embed="rId13"/>
                      <a:stretch>
                        <a:fillRect/>
                      </a:stretch>
                    </p:blipFill>
                    <p:spPr>
                      <a:xfrm>
                        <a:off x="5130800" y="3238500"/>
                        <a:ext cx="114300" cy="1651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86507916"/>
              </p:ext>
            </p:extLst>
          </p:nvPr>
        </p:nvGraphicFramePr>
        <p:xfrm>
          <a:off x="5130800" y="3238500"/>
          <a:ext cx="114300" cy="165100"/>
        </p:xfrm>
        <a:graphic>
          <a:graphicData uri="http://schemas.openxmlformats.org/presentationml/2006/ole">
            <mc:AlternateContent xmlns:mc="http://schemas.openxmlformats.org/markup-compatibility/2006">
              <mc:Choice xmlns:v="urn:schemas-microsoft-com:vml" Requires="v">
                <p:oleObj spid="_x0000_s39980" name="Equation" r:id="rId17" imgW="114300" imgH="165100" progId="Equation.DSMT4">
                  <p:embed/>
                </p:oleObj>
              </mc:Choice>
              <mc:Fallback>
                <p:oleObj name="Equation" r:id="rId17" imgW="114300" imgH="165100" progId="Equation.DSMT4">
                  <p:embed/>
                  <p:pic>
                    <p:nvPicPr>
                      <p:cNvPr id="0" name=""/>
                      <p:cNvPicPr/>
                      <p:nvPr/>
                    </p:nvPicPr>
                    <p:blipFill>
                      <a:blip r:embed="rId13"/>
                      <a:stretch>
                        <a:fillRect/>
                      </a:stretch>
                    </p:blipFill>
                    <p:spPr>
                      <a:xfrm>
                        <a:off x="5130800" y="3238500"/>
                        <a:ext cx="114300" cy="1651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684212242"/>
              </p:ext>
            </p:extLst>
          </p:nvPr>
        </p:nvGraphicFramePr>
        <p:xfrm>
          <a:off x="4004971" y="3631518"/>
          <a:ext cx="3414826" cy="739879"/>
        </p:xfrm>
        <a:graphic>
          <a:graphicData uri="http://schemas.openxmlformats.org/presentationml/2006/ole">
            <mc:AlternateContent xmlns:mc="http://schemas.openxmlformats.org/markup-compatibility/2006">
              <mc:Choice xmlns:v="urn:schemas-microsoft-com:vml" Requires="v">
                <p:oleObj spid="_x0000_s39981" name="Equation" r:id="rId18" imgW="1524000" imgH="330200" progId="Equation.DSMT4">
                  <p:embed/>
                </p:oleObj>
              </mc:Choice>
              <mc:Fallback>
                <p:oleObj name="Equation" r:id="rId18" imgW="1524000" imgH="330200" progId="Equation.DSMT4">
                  <p:embed/>
                  <p:pic>
                    <p:nvPicPr>
                      <p:cNvPr id="0" name=""/>
                      <p:cNvPicPr/>
                      <p:nvPr/>
                    </p:nvPicPr>
                    <p:blipFill>
                      <a:blip r:embed="rId19"/>
                      <a:stretch>
                        <a:fillRect/>
                      </a:stretch>
                    </p:blipFill>
                    <p:spPr>
                      <a:xfrm>
                        <a:off x="4004971" y="3631518"/>
                        <a:ext cx="3414826" cy="739879"/>
                      </a:xfrm>
                      <a:prstGeom prst="rect">
                        <a:avLst/>
                      </a:prstGeom>
                    </p:spPr>
                  </p:pic>
                </p:oleObj>
              </mc:Fallback>
            </mc:AlternateContent>
          </a:graphicData>
        </a:graphic>
      </p:graphicFrame>
      <p:pic>
        <p:nvPicPr>
          <p:cNvPr id="24" name="Picture 23"/>
          <p:cNvPicPr>
            <a:picLocks noChangeAspect="1"/>
          </p:cNvPicPr>
          <p:nvPr/>
        </p:nvPicPr>
        <p:blipFill>
          <a:blip r:embed="rId20"/>
          <a:stretch>
            <a:fillRect/>
          </a:stretch>
        </p:blipFill>
        <p:spPr>
          <a:xfrm>
            <a:off x="3063959" y="5720760"/>
            <a:ext cx="5372100" cy="939800"/>
          </a:xfrm>
          <a:prstGeom prst="rect">
            <a:avLst/>
          </a:prstGeom>
        </p:spPr>
      </p:pic>
    </p:spTree>
    <p:extLst>
      <p:ext uri="{BB962C8B-B14F-4D97-AF65-F5344CB8AC3E}">
        <p14:creationId xmlns:p14="http://schemas.microsoft.com/office/powerpoint/2010/main" val="27969444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Introduction</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8336" y="1428600"/>
            <a:ext cx="10478120" cy="3951852"/>
          </a:xfrm>
          <a:prstGeom prst="rect">
            <a:avLst/>
          </a:prstGeom>
          <a:noFill/>
        </p:spPr>
        <p:txBody>
          <a:bodyPr wrap="square" rtlCol="0">
            <a:spAutoFit/>
          </a:bodyPr>
          <a:lstStyle/>
          <a:p>
            <a:pPr>
              <a:lnSpc>
                <a:spcPct val="140000"/>
              </a:lnSpc>
            </a:pPr>
            <a:r>
              <a:rPr lang="en-US" dirty="0" smtClean="0"/>
              <a:t>Mining streaming data becomes an important topic.</a:t>
            </a:r>
          </a:p>
          <a:p>
            <a:pPr>
              <a:lnSpc>
                <a:spcPct val="140000"/>
              </a:lnSpc>
            </a:pPr>
            <a:endParaRPr lang="en-US" dirty="0"/>
          </a:p>
          <a:p>
            <a:pPr marL="285750" indent="-285750">
              <a:lnSpc>
                <a:spcPct val="140000"/>
              </a:lnSpc>
              <a:buFont typeface="Wingdings" charset="2"/>
              <a:buChar char="Ø"/>
            </a:pPr>
            <a:r>
              <a:rPr lang="en-US" dirty="0" smtClean="0"/>
              <a:t>Challenge 1: the </a:t>
            </a:r>
            <a:r>
              <a:rPr lang="en-US" dirty="0" smtClean="0"/>
              <a:t>expensiveness</a:t>
            </a:r>
            <a:r>
              <a:rPr lang="en-US" dirty="0" smtClean="0"/>
              <a:t> </a:t>
            </a:r>
            <a:r>
              <a:rPr lang="en-US" dirty="0" smtClean="0"/>
              <a:t>of labeled data</a:t>
            </a:r>
          </a:p>
          <a:p>
            <a:pPr>
              <a:lnSpc>
                <a:spcPct val="140000"/>
              </a:lnSpc>
            </a:pPr>
            <a:r>
              <a:rPr lang="en-US" dirty="0" smtClean="0"/>
              <a:t>	Related </a:t>
            </a:r>
            <a:r>
              <a:rPr lang="en-US" dirty="0" smtClean="0"/>
              <a:t>work: </a:t>
            </a:r>
            <a:r>
              <a:rPr lang="en-US" b="1" i="1" dirty="0" smtClean="0"/>
              <a:t>active learning for streaming data</a:t>
            </a:r>
            <a:r>
              <a:rPr lang="en-US" dirty="0" smtClean="0"/>
              <a:t> [28, 6, 5, 29]</a:t>
            </a:r>
          </a:p>
          <a:p>
            <a:pPr>
              <a:lnSpc>
                <a:spcPct val="140000"/>
              </a:lnSpc>
            </a:pPr>
            <a:endParaRPr lang="en-US" dirty="0" smtClean="0"/>
          </a:p>
          <a:p>
            <a:pPr marL="285750" indent="-285750">
              <a:lnSpc>
                <a:spcPct val="140000"/>
              </a:lnSpc>
              <a:buFont typeface="Wingdings" charset="2"/>
              <a:buChar char="Ø"/>
            </a:pPr>
            <a:r>
              <a:rPr lang="en-US" dirty="0" smtClean="0"/>
              <a:t>Challenge 2: network correlation between data instances</a:t>
            </a:r>
          </a:p>
          <a:p>
            <a:pPr>
              <a:lnSpc>
                <a:spcPct val="140000"/>
              </a:lnSpc>
            </a:pPr>
            <a:r>
              <a:rPr lang="en-US" dirty="0" smtClean="0"/>
              <a:t>	Related </a:t>
            </a:r>
            <a:r>
              <a:rPr lang="en-US" dirty="0" smtClean="0"/>
              <a:t>work: </a:t>
            </a:r>
            <a:r>
              <a:rPr lang="en-US" b="1" i="1" dirty="0" smtClean="0"/>
              <a:t>active learning for networked data</a:t>
            </a:r>
            <a:r>
              <a:rPr lang="en-US" dirty="0" smtClean="0"/>
              <a:t> [23, 25, 3, 4, 10, 27, 8, 22]</a:t>
            </a:r>
          </a:p>
          <a:p>
            <a:pPr>
              <a:lnSpc>
                <a:spcPct val="140000"/>
              </a:lnSpc>
            </a:pPr>
            <a:endParaRPr lang="en-US" dirty="0"/>
          </a:p>
          <a:p>
            <a:pPr marL="285750" indent="-285750">
              <a:lnSpc>
                <a:spcPct val="140000"/>
              </a:lnSpc>
              <a:buFont typeface="Wingdings" charset="2"/>
              <a:buChar char="Ø"/>
            </a:pPr>
            <a:r>
              <a:rPr lang="en-US" dirty="0" smtClean="0"/>
              <a:t>A novel problem: </a:t>
            </a:r>
            <a:r>
              <a:rPr lang="en-US" b="1" i="1" dirty="0" smtClean="0"/>
              <a:t>active learning for streaming networked data</a:t>
            </a:r>
          </a:p>
          <a:p>
            <a:pPr>
              <a:lnSpc>
                <a:spcPct val="140000"/>
              </a:lnSpc>
            </a:pPr>
            <a:r>
              <a:rPr lang="en-US" dirty="0" smtClean="0"/>
              <a:t>	To </a:t>
            </a:r>
            <a:r>
              <a:rPr lang="en-US" dirty="0" smtClean="0"/>
              <a:t>deal with both challenges 1 &amp; 2.</a:t>
            </a:r>
            <a:endParaRPr lang="en-US" dirty="0"/>
          </a:p>
        </p:txBody>
      </p:sp>
    </p:spTree>
    <p:extLst>
      <p:ext uri="{BB962C8B-B14F-4D97-AF65-F5344CB8AC3E}">
        <p14:creationId xmlns:p14="http://schemas.microsoft.com/office/powerpoint/2010/main" val="2905532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stretch>
            <a:fillRect/>
          </a:stretch>
        </p:blipFill>
        <p:spPr>
          <a:xfrm>
            <a:off x="2862439" y="4969999"/>
            <a:ext cx="1852337" cy="678867"/>
          </a:xfrm>
          <a:prstGeom prst="rect">
            <a:avLst/>
          </a:prstGeom>
        </p:spPr>
      </p:pic>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Enhancement by Network Sampling</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9098" y="1237646"/>
            <a:ext cx="10205674" cy="400110"/>
          </a:xfrm>
          <a:prstGeom prst="rect">
            <a:avLst/>
          </a:prstGeom>
          <a:noFill/>
        </p:spPr>
        <p:txBody>
          <a:bodyPr wrap="square" rtlCol="0">
            <a:spAutoFit/>
          </a:bodyPr>
          <a:lstStyle/>
          <a:p>
            <a:r>
              <a:rPr lang="en-US" sz="2000" b="1" u="sng" dirty="0" smtClean="0"/>
              <a:t>The algorithm</a:t>
            </a:r>
          </a:p>
        </p:txBody>
      </p:sp>
      <p:sp>
        <p:nvSpPr>
          <p:cNvPr id="8" name="TextBox 7"/>
          <p:cNvSpPr txBox="1"/>
          <p:nvPr/>
        </p:nvSpPr>
        <p:spPr>
          <a:xfrm>
            <a:off x="1077991" y="1757420"/>
            <a:ext cx="9834818" cy="369332"/>
          </a:xfrm>
          <a:prstGeom prst="rect">
            <a:avLst/>
          </a:prstGeom>
          <a:noFill/>
        </p:spPr>
        <p:txBody>
          <a:bodyPr wrap="square" rtlCol="0">
            <a:spAutoFit/>
          </a:bodyPr>
          <a:lstStyle/>
          <a:p>
            <a:endParaRPr lang="en-US" dirty="0"/>
          </a:p>
        </p:txBody>
      </p:sp>
      <p:sp>
        <p:nvSpPr>
          <p:cNvPr id="9" name="TextBox 8"/>
          <p:cNvSpPr txBox="1"/>
          <p:nvPr/>
        </p:nvSpPr>
        <p:spPr>
          <a:xfrm>
            <a:off x="966250" y="1614737"/>
            <a:ext cx="9717710" cy="1024896"/>
          </a:xfrm>
          <a:prstGeom prst="rect">
            <a:avLst/>
          </a:prstGeom>
          <a:noFill/>
        </p:spPr>
        <p:txBody>
          <a:bodyPr wrap="square" rtlCol="0">
            <a:spAutoFit/>
          </a:bodyPr>
          <a:lstStyle/>
          <a:p>
            <a:r>
              <a:rPr lang="en-US" dirty="0" smtClean="0"/>
              <a:t>At time      , we receive a new instance from the data stream, and update the graph.</a:t>
            </a:r>
          </a:p>
          <a:p>
            <a:pPr>
              <a:lnSpc>
                <a:spcPct val="120000"/>
              </a:lnSpc>
            </a:pPr>
            <a:r>
              <a:rPr lang="en-US" dirty="0" smtClean="0"/>
              <a:t>If the number of instances exceed the reservoir size, we </a:t>
            </a:r>
            <a:r>
              <a:rPr lang="en-US" b="1" dirty="0" smtClean="0">
                <a:solidFill>
                  <a:srgbClr val="C00000"/>
                </a:solidFill>
              </a:rPr>
              <a:t>remove the instance with the least loss function</a:t>
            </a:r>
            <a:r>
              <a:rPr lang="en-US" dirty="0" smtClean="0"/>
              <a:t> and its associated edges from the MRF model.</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035129601"/>
              </p:ext>
            </p:extLst>
          </p:nvPr>
        </p:nvGraphicFramePr>
        <p:xfrm>
          <a:off x="1752006" y="1676759"/>
          <a:ext cx="299137" cy="319267"/>
        </p:xfrm>
        <a:graphic>
          <a:graphicData uri="http://schemas.openxmlformats.org/presentationml/2006/ole">
            <mc:AlternateContent xmlns:mc="http://schemas.openxmlformats.org/markup-compatibility/2006">
              <mc:Choice xmlns:v="urn:schemas-microsoft-com:vml" Requires="v">
                <p:oleObj spid="_x0000_s24784" name="Equation" r:id="rId5" imgW="127000" imgH="203200" progId="Equation.DSMT4">
                  <p:embed/>
                </p:oleObj>
              </mc:Choice>
              <mc:Fallback>
                <p:oleObj name="Equation" r:id="rId5" imgW="127000" imgH="203200" progId="Equation.DSMT4">
                  <p:embed/>
                  <p:pic>
                    <p:nvPicPr>
                      <p:cNvPr id="0" name=""/>
                      <p:cNvPicPr/>
                      <p:nvPr/>
                    </p:nvPicPr>
                    <p:blipFill>
                      <a:blip r:embed="rId6"/>
                      <a:stretch>
                        <a:fillRect/>
                      </a:stretch>
                    </p:blipFill>
                    <p:spPr>
                      <a:xfrm>
                        <a:off x="1752006" y="1676759"/>
                        <a:ext cx="299137" cy="319267"/>
                      </a:xfrm>
                      <a:prstGeom prst="rect">
                        <a:avLst/>
                      </a:prstGeom>
                    </p:spPr>
                  </p:pic>
                </p:oleObj>
              </mc:Fallback>
            </mc:AlternateContent>
          </a:graphicData>
        </a:graphic>
      </p:graphicFrame>
      <p:sp>
        <p:nvSpPr>
          <p:cNvPr id="25" name="TextBox 24"/>
          <p:cNvSpPr txBox="1"/>
          <p:nvPr/>
        </p:nvSpPr>
        <p:spPr>
          <a:xfrm>
            <a:off x="799320" y="2572639"/>
            <a:ext cx="10205674" cy="400110"/>
          </a:xfrm>
          <a:prstGeom prst="rect">
            <a:avLst/>
          </a:prstGeom>
          <a:noFill/>
        </p:spPr>
        <p:txBody>
          <a:bodyPr wrap="square" rtlCol="0">
            <a:spAutoFit/>
          </a:bodyPr>
          <a:lstStyle/>
          <a:p>
            <a:r>
              <a:rPr lang="en-US" sz="2000" b="1" u="sng" dirty="0" smtClean="0"/>
              <a:t>Interpretation</a:t>
            </a:r>
          </a:p>
        </p:txBody>
      </p:sp>
      <p:sp>
        <p:nvSpPr>
          <p:cNvPr id="11" name="TextBox 10"/>
          <p:cNvSpPr txBox="1"/>
          <p:nvPr/>
        </p:nvSpPr>
        <p:spPr>
          <a:xfrm>
            <a:off x="1094762" y="3606016"/>
            <a:ext cx="2437670" cy="369332"/>
          </a:xfrm>
          <a:prstGeom prst="rect">
            <a:avLst/>
          </a:prstGeom>
          <a:noFill/>
        </p:spPr>
        <p:txBody>
          <a:bodyPr wrap="square" rtlCol="0">
            <a:spAutoFit/>
          </a:bodyPr>
          <a:lstStyle/>
          <a:p>
            <a:r>
              <a:rPr lang="en-US" b="1" dirty="0" smtClean="0"/>
              <a:t>The first term</a:t>
            </a:r>
            <a:endParaRPr lang="en-US" b="1" dirty="0"/>
          </a:p>
        </p:txBody>
      </p:sp>
      <p:pic>
        <p:nvPicPr>
          <p:cNvPr id="12" name="Picture 11"/>
          <p:cNvPicPr>
            <a:picLocks noChangeAspect="1"/>
          </p:cNvPicPr>
          <p:nvPr/>
        </p:nvPicPr>
        <p:blipFill>
          <a:blip r:embed="rId7"/>
          <a:stretch>
            <a:fillRect/>
          </a:stretch>
        </p:blipFill>
        <p:spPr>
          <a:xfrm>
            <a:off x="2588063" y="3596479"/>
            <a:ext cx="901700" cy="482600"/>
          </a:xfrm>
          <a:prstGeom prst="rect">
            <a:avLst/>
          </a:prstGeom>
        </p:spPr>
      </p:pic>
      <p:sp>
        <p:nvSpPr>
          <p:cNvPr id="14" name="TextBox 13"/>
          <p:cNvSpPr txBox="1"/>
          <p:nvPr/>
        </p:nvSpPr>
        <p:spPr>
          <a:xfrm>
            <a:off x="2014362" y="4146188"/>
            <a:ext cx="8947855" cy="923330"/>
          </a:xfrm>
          <a:prstGeom prst="rect">
            <a:avLst/>
          </a:prstGeom>
          <a:noFill/>
        </p:spPr>
        <p:txBody>
          <a:bodyPr wrap="square" rtlCol="0">
            <a:spAutoFit/>
          </a:bodyPr>
          <a:lstStyle/>
          <a:p>
            <a:pPr marL="285750" indent="-285750">
              <a:buFont typeface="Wingdings" charset="2"/>
              <a:buChar char="Ø"/>
            </a:pPr>
            <a:r>
              <a:rPr lang="en-US" dirty="0" smtClean="0"/>
              <a:t>Enables us to leverage the spatial loss function in the network.</a:t>
            </a:r>
          </a:p>
          <a:p>
            <a:pPr marL="285750" indent="-285750">
              <a:buFont typeface="Wingdings" charset="2"/>
              <a:buChar char="Ø"/>
            </a:pPr>
            <a:r>
              <a:rPr lang="en-US" dirty="0" smtClean="0"/>
              <a:t>Instances that are important to the current model are also likely to remain important in the successive time stamps.</a:t>
            </a:r>
            <a:endParaRPr lang="en-US" dirty="0"/>
          </a:p>
        </p:txBody>
      </p:sp>
      <p:sp>
        <p:nvSpPr>
          <p:cNvPr id="26" name="TextBox 25"/>
          <p:cNvSpPr txBox="1"/>
          <p:nvPr/>
        </p:nvSpPr>
        <p:spPr>
          <a:xfrm>
            <a:off x="1115789" y="5072349"/>
            <a:ext cx="2437670" cy="369332"/>
          </a:xfrm>
          <a:prstGeom prst="rect">
            <a:avLst/>
          </a:prstGeom>
          <a:noFill/>
        </p:spPr>
        <p:txBody>
          <a:bodyPr wrap="square" rtlCol="0">
            <a:spAutoFit/>
          </a:bodyPr>
          <a:lstStyle/>
          <a:p>
            <a:r>
              <a:rPr lang="en-US" b="1" dirty="0" smtClean="0"/>
              <a:t>The second term</a:t>
            </a:r>
            <a:endParaRPr lang="en-US" b="1" dirty="0"/>
          </a:p>
        </p:txBody>
      </p:sp>
      <p:sp>
        <p:nvSpPr>
          <p:cNvPr id="27" name="TextBox 26"/>
          <p:cNvSpPr txBox="1"/>
          <p:nvPr/>
        </p:nvSpPr>
        <p:spPr>
          <a:xfrm>
            <a:off x="1991601" y="5612521"/>
            <a:ext cx="8947855" cy="923330"/>
          </a:xfrm>
          <a:prstGeom prst="rect">
            <a:avLst/>
          </a:prstGeom>
          <a:noFill/>
        </p:spPr>
        <p:txBody>
          <a:bodyPr wrap="square" rtlCol="0">
            <a:spAutoFit/>
          </a:bodyPr>
          <a:lstStyle/>
          <a:p>
            <a:pPr marL="285750" indent="-285750">
              <a:buFont typeface="Wingdings" charset="2"/>
              <a:buChar char="Ø"/>
            </a:pPr>
            <a:r>
              <a:rPr lang="en-US" dirty="0" smtClean="0"/>
              <a:t>Instances with larger       are reserved.</a:t>
            </a:r>
          </a:p>
          <a:p>
            <a:pPr marL="285750" indent="-285750">
              <a:buFont typeface="Wingdings" charset="2"/>
              <a:buChar char="Ø"/>
            </a:pPr>
            <a:r>
              <a:rPr lang="en-US" dirty="0" smtClean="0"/>
              <a:t>Our sampling procedure implicitly handled concept drift, because later-arrived instances are more relevant to the current concept [28].</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778602594"/>
              </p:ext>
            </p:extLst>
          </p:nvPr>
        </p:nvGraphicFramePr>
        <p:xfrm>
          <a:off x="4368413" y="5649656"/>
          <a:ext cx="305488" cy="343488"/>
        </p:xfrm>
        <a:graphic>
          <a:graphicData uri="http://schemas.openxmlformats.org/presentationml/2006/ole">
            <mc:AlternateContent xmlns:mc="http://schemas.openxmlformats.org/markup-compatibility/2006">
              <mc:Choice xmlns:v="urn:schemas-microsoft-com:vml" Requires="v">
                <p:oleObj spid="_x0000_s24785" name="Equation" r:id="rId8" imgW="139700" imgH="228600" progId="Equation.DSMT4">
                  <p:embed/>
                </p:oleObj>
              </mc:Choice>
              <mc:Fallback>
                <p:oleObj name="Equation" r:id="rId8" imgW="139700" imgH="228600" progId="Equation.DSMT4">
                  <p:embed/>
                  <p:pic>
                    <p:nvPicPr>
                      <p:cNvPr id="0" name=""/>
                      <p:cNvPicPr/>
                      <p:nvPr/>
                    </p:nvPicPr>
                    <p:blipFill>
                      <a:blip r:embed="rId9"/>
                      <a:stretch>
                        <a:fillRect/>
                      </a:stretch>
                    </p:blipFill>
                    <p:spPr>
                      <a:xfrm>
                        <a:off x="4368413" y="5649656"/>
                        <a:ext cx="305488" cy="343488"/>
                      </a:xfrm>
                      <a:prstGeom prst="rect">
                        <a:avLst/>
                      </a:prstGeom>
                    </p:spPr>
                  </p:pic>
                </p:oleObj>
              </mc:Fallback>
            </mc:AlternateContent>
          </a:graphicData>
        </a:graphic>
      </p:graphicFrame>
      <p:pic>
        <p:nvPicPr>
          <p:cNvPr id="29" name="Picture 28"/>
          <p:cNvPicPr>
            <a:picLocks noChangeAspect="1"/>
          </p:cNvPicPr>
          <p:nvPr/>
        </p:nvPicPr>
        <p:blipFill>
          <a:blip r:embed="rId10"/>
          <a:stretch>
            <a:fillRect/>
          </a:stretch>
        </p:blipFill>
        <p:spPr>
          <a:xfrm>
            <a:off x="2860759" y="2757427"/>
            <a:ext cx="5372100" cy="939800"/>
          </a:xfrm>
          <a:prstGeom prst="rect">
            <a:avLst/>
          </a:prstGeom>
        </p:spPr>
      </p:pic>
    </p:spTree>
    <p:extLst>
      <p:ext uri="{BB962C8B-B14F-4D97-AF65-F5344CB8AC3E}">
        <p14:creationId xmlns:p14="http://schemas.microsoft.com/office/powerpoint/2010/main" val="28589798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The Framework</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78544" y="1168400"/>
            <a:ext cx="5295900" cy="5689600"/>
          </a:xfrm>
          <a:prstGeom prst="rect">
            <a:avLst/>
          </a:prstGeom>
        </p:spPr>
      </p:pic>
      <p:sp>
        <p:nvSpPr>
          <p:cNvPr id="5" name="TextBox 4"/>
          <p:cNvSpPr txBox="1"/>
          <p:nvPr/>
        </p:nvSpPr>
        <p:spPr>
          <a:xfrm>
            <a:off x="6159861" y="2365079"/>
            <a:ext cx="5342439" cy="2277547"/>
          </a:xfrm>
          <a:prstGeom prst="rect">
            <a:avLst/>
          </a:prstGeom>
          <a:noFill/>
        </p:spPr>
        <p:txBody>
          <a:bodyPr wrap="square" rtlCol="0">
            <a:spAutoFit/>
          </a:bodyPr>
          <a:lstStyle/>
          <a:p>
            <a:pPr>
              <a:lnSpc>
                <a:spcPct val="150000"/>
              </a:lnSpc>
            </a:pPr>
            <a:r>
              <a:rPr lang="en-US" sz="2400" b="1" dirty="0" smtClean="0"/>
              <a:t>Step 1: MRF-based inference</a:t>
            </a:r>
          </a:p>
          <a:p>
            <a:pPr>
              <a:lnSpc>
                <a:spcPct val="150000"/>
              </a:lnSpc>
            </a:pPr>
            <a:r>
              <a:rPr lang="en-US" sz="2400" b="1" dirty="0" smtClean="0"/>
              <a:t>Step 2: Streaming active query</a:t>
            </a:r>
          </a:p>
          <a:p>
            <a:pPr>
              <a:lnSpc>
                <a:spcPct val="150000"/>
              </a:lnSpc>
            </a:pPr>
            <a:r>
              <a:rPr lang="en-US" sz="2400" b="1" dirty="0" smtClean="0"/>
              <a:t>Step 3: MRF-based parameter update</a:t>
            </a:r>
          </a:p>
          <a:p>
            <a:pPr>
              <a:lnSpc>
                <a:spcPct val="150000"/>
              </a:lnSpc>
            </a:pPr>
            <a:r>
              <a:rPr lang="en-US" sz="2400" b="1" dirty="0" smtClean="0"/>
              <a:t>Step 4: Network sampling</a:t>
            </a:r>
            <a:endParaRPr lang="en-US" sz="2400" b="1" dirty="0"/>
          </a:p>
        </p:txBody>
      </p:sp>
      <p:sp>
        <p:nvSpPr>
          <p:cNvPr id="7" name="Rectangle 6"/>
          <p:cNvSpPr/>
          <p:nvPr/>
        </p:nvSpPr>
        <p:spPr>
          <a:xfrm>
            <a:off x="999067" y="4724400"/>
            <a:ext cx="4351866" cy="237068"/>
          </a:xfrm>
          <a:prstGeom prst="rect">
            <a:avLst/>
          </a:prstGeom>
          <a:noFill/>
          <a:ln w="28575"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999067" y="6366933"/>
            <a:ext cx="4351866" cy="253999"/>
          </a:xfrm>
          <a:prstGeom prst="rect">
            <a:avLst/>
          </a:prstGeom>
          <a:noFill/>
          <a:ln w="28575"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71586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5307" y="1164651"/>
            <a:ext cx="10205674" cy="400110"/>
          </a:xfrm>
          <a:prstGeom prst="rect">
            <a:avLst/>
          </a:prstGeom>
          <a:noFill/>
        </p:spPr>
        <p:txBody>
          <a:bodyPr wrap="square" rtlCol="0">
            <a:spAutoFit/>
          </a:bodyPr>
          <a:lstStyle/>
          <a:p>
            <a:r>
              <a:rPr lang="en-US" sz="2000" b="1" u="sng" dirty="0" smtClean="0"/>
              <a:t>Datasets</a:t>
            </a:r>
          </a:p>
        </p:txBody>
      </p:sp>
      <p:sp>
        <p:nvSpPr>
          <p:cNvPr id="3" name="TextBox 2"/>
          <p:cNvSpPr txBox="1"/>
          <p:nvPr/>
        </p:nvSpPr>
        <p:spPr>
          <a:xfrm>
            <a:off x="1036374" y="1517408"/>
            <a:ext cx="9298179" cy="5267597"/>
          </a:xfrm>
          <a:prstGeom prst="rect">
            <a:avLst/>
          </a:prstGeom>
          <a:noFill/>
        </p:spPr>
        <p:txBody>
          <a:bodyPr wrap="square" rtlCol="0">
            <a:spAutoFit/>
          </a:bodyPr>
          <a:lstStyle/>
          <a:p>
            <a:pPr marL="285750" indent="-285750">
              <a:lnSpc>
                <a:spcPct val="110000"/>
              </a:lnSpc>
              <a:buFont typeface="Wingdings" charset="2"/>
              <a:buChar char="Ø"/>
            </a:pPr>
            <a:r>
              <a:rPr lang="en-US" b="1" dirty="0" err="1" smtClean="0"/>
              <a:t>Weibo</a:t>
            </a:r>
            <a:r>
              <a:rPr lang="en-US" dirty="0" smtClean="0"/>
              <a:t> [26] is the most popular </a:t>
            </a:r>
            <a:r>
              <a:rPr lang="en-US" dirty="0" err="1" smtClean="0"/>
              <a:t>microblogging</a:t>
            </a:r>
            <a:r>
              <a:rPr lang="en-US" dirty="0" smtClean="0"/>
              <a:t> service in China.</a:t>
            </a:r>
          </a:p>
          <a:p>
            <a:pPr marL="742950" lvl="1" indent="-285750">
              <a:lnSpc>
                <a:spcPct val="110000"/>
              </a:lnSpc>
              <a:buFont typeface="Wingdings" charset="2"/>
              <a:buChar char="Ø"/>
            </a:pPr>
            <a:r>
              <a:rPr lang="en-US" dirty="0" smtClean="0"/>
              <a:t>View the </a:t>
            </a:r>
            <a:r>
              <a:rPr lang="en-US" dirty="0" err="1" smtClean="0"/>
              <a:t>retweeting</a:t>
            </a:r>
            <a:r>
              <a:rPr lang="en-US" dirty="0" smtClean="0"/>
              <a:t> flow as a data stream.</a:t>
            </a:r>
          </a:p>
          <a:p>
            <a:pPr marL="742950" lvl="1" indent="-285750">
              <a:lnSpc>
                <a:spcPct val="110000"/>
              </a:lnSpc>
              <a:buFont typeface="Wingdings" charset="2"/>
              <a:buChar char="Ø"/>
            </a:pPr>
            <a:r>
              <a:rPr lang="en-US" dirty="0" smtClean="0"/>
              <a:t>Predict whether a user will </a:t>
            </a:r>
            <a:r>
              <a:rPr lang="en-US" dirty="0" err="1" smtClean="0"/>
              <a:t>retweet</a:t>
            </a:r>
            <a:r>
              <a:rPr lang="en-US" dirty="0" smtClean="0"/>
              <a:t> a </a:t>
            </a:r>
            <a:r>
              <a:rPr lang="en-US" dirty="0" err="1" smtClean="0"/>
              <a:t>microblog</a:t>
            </a:r>
            <a:r>
              <a:rPr lang="en-US" dirty="0" smtClean="0"/>
              <a:t>.</a:t>
            </a:r>
          </a:p>
          <a:p>
            <a:pPr marL="742950" lvl="1" indent="-285750">
              <a:lnSpc>
                <a:spcPct val="110000"/>
              </a:lnSpc>
              <a:buFont typeface="Wingdings" charset="2"/>
              <a:buChar char="Ø"/>
            </a:pPr>
            <a:r>
              <a:rPr lang="en-US" dirty="0" smtClean="0"/>
              <a:t>3 types of edge factors: friends; sharing the same user; sharing the same tweet</a:t>
            </a:r>
          </a:p>
          <a:p>
            <a:pPr marL="285750" indent="-285750">
              <a:lnSpc>
                <a:spcPct val="110000"/>
              </a:lnSpc>
              <a:buFont typeface="Wingdings" charset="2"/>
              <a:buChar char="Ø"/>
            </a:pPr>
            <a:r>
              <a:rPr lang="en-US" b="1" dirty="0" smtClean="0"/>
              <a:t>Slashdot</a:t>
            </a:r>
            <a:r>
              <a:rPr lang="en-US" dirty="0" smtClean="0"/>
              <a:t> is an online social network for sharing technology related news.</a:t>
            </a:r>
          </a:p>
          <a:p>
            <a:pPr marL="742950" lvl="1" indent="-285750">
              <a:lnSpc>
                <a:spcPct val="110000"/>
              </a:lnSpc>
              <a:buFont typeface="Wingdings" charset="2"/>
              <a:buChar char="Ø"/>
            </a:pPr>
            <a:r>
              <a:rPr lang="en-US" dirty="0" smtClean="0"/>
              <a:t>Treat each follow relationship as an instance.</a:t>
            </a:r>
          </a:p>
          <a:p>
            <a:pPr marL="742950" lvl="1" indent="-285750">
              <a:lnSpc>
                <a:spcPct val="110000"/>
              </a:lnSpc>
              <a:buFont typeface="Wingdings" charset="2"/>
              <a:buChar char="Ø"/>
            </a:pPr>
            <a:r>
              <a:rPr lang="en-US" dirty="0" smtClean="0"/>
              <a:t>Predict “friends” or “foes”.</a:t>
            </a:r>
          </a:p>
          <a:p>
            <a:pPr marL="742950" lvl="1" indent="-285750">
              <a:lnSpc>
                <a:spcPct val="110000"/>
              </a:lnSpc>
              <a:buFont typeface="Wingdings" charset="2"/>
              <a:buChar char="Ø"/>
            </a:pPr>
            <a:r>
              <a:rPr lang="en-US" dirty="0" smtClean="0"/>
              <a:t>3 types of edge factors: appearing in the same post; sharing the same follower; sharing the same </a:t>
            </a:r>
            <a:r>
              <a:rPr lang="en-US" dirty="0" err="1" smtClean="0"/>
              <a:t>followee</a:t>
            </a:r>
            <a:r>
              <a:rPr lang="en-US" dirty="0" smtClean="0"/>
              <a:t>.</a:t>
            </a:r>
          </a:p>
          <a:p>
            <a:pPr marL="285750" indent="-285750">
              <a:lnSpc>
                <a:spcPct val="110000"/>
              </a:lnSpc>
              <a:buFont typeface="Wingdings" charset="2"/>
              <a:buChar char="Ø"/>
            </a:pPr>
            <a:r>
              <a:rPr lang="en-US" b="1" dirty="0" smtClean="0"/>
              <a:t>IMDB</a:t>
            </a:r>
            <a:r>
              <a:rPr lang="en-US" dirty="0" smtClean="0"/>
              <a:t> is an online database of information related to movies and TVs.</a:t>
            </a:r>
          </a:p>
          <a:p>
            <a:pPr marL="742950" lvl="1" indent="-285750">
              <a:lnSpc>
                <a:spcPct val="110000"/>
              </a:lnSpc>
              <a:buFont typeface="Wingdings" charset="2"/>
              <a:buChar char="Ø"/>
            </a:pPr>
            <a:r>
              <a:rPr lang="en-US" dirty="0" smtClean="0"/>
              <a:t>Each movie is treated as an instance.</a:t>
            </a:r>
          </a:p>
          <a:p>
            <a:pPr marL="742950" lvl="1" indent="-285750">
              <a:lnSpc>
                <a:spcPct val="110000"/>
              </a:lnSpc>
              <a:buFont typeface="Wingdings" charset="2"/>
              <a:buChar char="Ø"/>
            </a:pPr>
            <a:r>
              <a:rPr lang="en-US" dirty="0" smtClean="0"/>
              <a:t>Classify movies into categories such as </a:t>
            </a:r>
            <a:r>
              <a:rPr lang="en-US" i="1" dirty="0" smtClean="0"/>
              <a:t>romance</a:t>
            </a:r>
            <a:r>
              <a:rPr lang="en-US" dirty="0" smtClean="0"/>
              <a:t> and </a:t>
            </a:r>
            <a:r>
              <a:rPr lang="en-US" i="1" dirty="0" smtClean="0"/>
              <a:t>animation</a:t>
            </a:r>
            <a:r>
              <a:rPr lang="en-US" dirty="0" smtClean="0"/>
              <a:t>.</a:t>
            </a:r>
          </a:p>
          <a:p>
            <a:pPr marL="742950" lvl="1" indent="-285750">
              <a:lnSpc>
                <a:spcPct val="110000"/>
              </a:lnSpc>
              <a:buFont typeface="Wingdings" charset="2"/>
              <a:buChar char="Ø"/>
            </a:pPr>
            <a:r>
              <a:rPr lang="en-US" dirty="0" smtClean="0"/>
              <a:t>Edges indicate common-star relationships.</a:t>
            </a:r>
          </a:p>
          <a:p>
            <a:pPr marL="285750" indent="-285750">
              <a:lnSpc>
                <a:spcPct val="110000"/>
              </a:lnSpc>
              <a:buFont typeface="Wingdings" charset="2"/>
              <a:buChar char="Ø"/>
            </a:pPr>
            <a:r>
              <a:rPr lang="en-US" b="1" dirty="0" err="1" smtClean="0"/>
              <a:t>ArnetMiner</a:t>
            </a:r>
            <a:r>
              <a:rPr lang="en-US" dirty="0" smtClean="0"/>
              <a:t> [19] is an academic social network.</a:t>
            </a:r>
          </a:p>
          <a:p>
            <a:pPr marL="742950" lvl="1" indent="-285750">
              <a:lnSpc>
                <a:spcPct val="110000"/>
              </a:lnSpc>
              <a:buFont typeface="Wingdings" charset="2"/>
              <a:buChar char="Ø"/>
            </a:pPr>
            <a:r>
              <a:rPr lang="en-US" dirty="0" smtClean="0"/>
              <a:t>Each publication is treated as an instance.</a:t>
            </a:r>
          </a:p>
          <a:p>
            <a:pPr marL="742950" lvl="1" indent="-285750">
              <a:lnSpc>
                <a:spcPct val="110000"/>
              </a:lnSpc>
              <a:buFont typeface="Wingdings" charset="2"/>
              <a:buChar char="Ø"/>
            </a:pPr>
            <a:r>
              <a:rPr lang="en-US" dirty="0" smtClean="0"/>
              <a:t>Classify publications into categories such as </a:t>
            </a:r>
            <a:r>
              <a:rPr lang="en-US" i="1" dirty="0" smtClean="0"/>
              <a:t>machine learning</a:t>
            </a:r>
            <a:r>
              <a:rPr lang="en-US" dirty="0" smtClean="0"/>
              <a:t> and </a:t>
            </a:r>
            <a:r>
              <a:rPr lang="en-US" i="1" dirty="0" smtClean="0"/>
              <a:t>data mining</a:t>
            </a:r>
            <a:r>
              <a:rPr lang="en-US" dirty="0" smtClean="0"/>
              <a:t>.</a:t>
            </a:r>
          </a:p>
          <a:p>
            <a:pPr marL="742950" lvl="1" indent="-285750">
              <a:lnSpc>
                <a:spcPct val="110000"/>
              </a:lnSpc>
              <a:buFont typeface="Wingdings" charset="2"/>
              <a:buChar char="Ø"/>
            </a:pPr>
            <a:r>
              <a:rPr lang="en-US" dirty="0" smtClean="0"/>
              <a:t>Edges indicate co-author relationships.</a:t>
            </a:r>
            <a:endParaRPr lang="en-US" dirty="0"/>
          </a:p>
        </p:txBody>
      </p:sp>
    </p:spTree>
    <p:extLst>
      <p:ext uri="{BB962C8B-B14F-4D97-AF65-F5344CB8AC3E}">
        <p14:creationId xmlns:p14="http://schemas.microsoft.com/office/powerpoint/2010/main" val="18580802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0468" y="1427438"/>
            <a:ext cx="10205674" cy="400110"/>
          </a:xfrm>
          <a:prstGeom prst="rect">
            <a:avLst/>
          </a:prstGeom>
          <a:noFill/>
        </p:spPr>
        <p:txBody>
          <a:bodyPr wrap="square" rtlCol="0">
            <a:spAutoFit/>
          </a:bodyPr>
          <a:lstStyle/>
          <a:p>
            <a:r>
              <a:rPr lang="en-US" sz="2000" b="1" u="sng" dirty="0" smtClean="0"/>
              <a:t>Datasets</a:t>
            </a:r>
          </a:p>
        </p:txBody>
      </p:sp>
      <p:pic>
        <p:nvPicPr>
          <p:cNvPr id="4" name="Picture 3"/>
          <p:cNvPicPr>
            <a:picLocks noChangeAspect="1"/>
          </p:cNvPicPr>
          <p:nvPr/>
        </p:nvPicPr>
        <p:blipFill>
          <a:blip r:embed="rId3"/>
          <a:stretch>
            <a:fillRect/>
          </a:stretch>
        </p:blipFill>
        <p:spPr>
          <a:xfrm>
            <a:off x="1396094" y="2479954"/>
            <a:ext cx="8383780" cy="3003760"/>
          </a:xfrm>
          <a:prstGeom prst="rect">
            <a:avLst/>
          </a:prstGeom>
        </p:spPr>
      </p:pic>
    </p:spTree>
    <p:extLst>
      <p:ext uri="{BB962C8B-B14F-4D97-AF65-F5344CB8AC3E}">
        <p14:creationId xmlns:p14="http://schemas.microsoft.com/office/powerpoint/2010/main" val="33854262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9098" y="1237646"/>
            <a:ext cx="10205674" cy="400110"/>
          </a:xfrm>
          <a:prstGeom prst="rect">
            <a:avLst/>
          </a:prstGeom>
          <a:noFill/>
        </p:spPr>
        <p:txBody>
          <a:bodyPr wrap="square" rtlCol="0">
            <a:spAutoFit/>
          </a:bodyPr>
          <a:lstStyle/>
          <a:p>
            <a:r>
              <a:rPr lang="en-US" sz="2000" b="1" u="sng" dirty="0" smtClean="0"/>
              <a:t>Active Query Performance</a:t>
            </a:r>
          </a:p>
        </p:txBody>
      </p:sp>
      <p:sp>
        <p:nvSpPr>
          <p:cNvPr id="4" name="TextBox 3"/>
          <p:cNvSpPr txBox="1"/>
          <p:nvPr/>
        </p:nvSpPr>
        <p:spPr>
          <a:xfrm>
            <a:off x="7559569" y="2061913"/>
            <a:ext cx="4318666" cy="1745093"/>
          </a:xfrm>
          <a:prstGeom prst="rect">
            <a:avLst/>
          </a:prstGeom>
          <a:noFill/>
        </p:spPr>
        <p:txBody>
          <a:bodyPr wrap="square" rtlCol="0">
            <a:spAutoFit/>
          </a:bodyPr>
          <a:lstStyle/>
          <a:p>
            <a:pPr>
              <a:lnSpc>
                <a:spcPct val="120000"/>
              </a:lnSpc>
            </a:pPr>
            <a:r>
              <a:rPr lang="en-US" dirty="0" smtClean="0"/>
              <a:t>Suppress the network sampling method by setting the reservoir size to be infinite.</a:t>
            </a:r>
          </a:p>
          <a:p>
            <a:pPr>
              <a:lnSpc>
                <a:spcPct val="120000"/>
              </a:lnSpc>
            </a:pPr>
            <a:r>
              <a:rPr lang="en-US" dirty="0" smtClean="0"/>
              <a:t>Compare different streaming active query algorithms.</a:t>
            </a:r>
          </a:p>
          <a:p>
            <a:pPr>
              <a:lnSpc>
                <a:spcPct val="120000"/>
              </a:lnSpc>
            </a:pPr>
            <a:r>
              <a:rPr lang="en-US" dirty="0" smtClean="0"/>
              <a:t>(F1 score </a:t>
            </a:r>
            <a:r>
              <a:rPr lang="en-US" dirty="0" err="1" smtClean="0"/>
              <a:t>v.s</a:t>
            </a:r>
            <a:r>
              <a:rPr lang="en-US" dirty="0" smtClean="0"/>
              <a:t>. labeling rate)</a:t>
            </a:r>
            <a:endParaRPr lang="en-US" dirty="0"/>
          </a:p>
        </p:txBody>
      </p:sp>
      <p:pic>
        <p:nvPicPr>
          <p:cNvPr id="8" name="Picture 7" descr="active_coauth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48" y="1887979"/>
            <a:ext cx="2954407" cy="2344438"/>
          </a:xfrm>
          <a:prstGeom prst="rect">
            <a:avLst/>
          </a:prstGeom>
        </p:spPr>
      </p:pic>
      <p:pic>
        <p:nvPicPr>
          <p:cNvPr id="9" name="Picture 8" descr="active_imd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622" y="1891056"/>
            <a:ext cx="2954407" cy="2340289"/>
          </a:xfrm>
          <a:prstGeom prst="rect">
            <a:avLst/>
          </a:prstGeom>
        </p:spPr>
      </p:pic>
      <p:pic>
        <p:nvPicPr>
          <p:cNvPr id="10" name="Picture 9" descr="active_retwee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272" y="4298567"/>
            <a:ext cx="2954407" cy="2344438"/>
          </a:xfrm>
          <a:prstGeom prst="rect">
            <a:avLst/>
          </a:prstGeom>
        </p:spPr>
      </p:pic>
      <p:pic>
        <p:nvPicPr>
          <p:cNvPr id="11" name="Picture 10" descr="active_slashd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5009" y="4298224"/>
            <a:ext cx="2954407" cy="2344438"/>
          </a:xfrm>
          <a:prstGeom prst="rect">
            <a:avLst/>
          </a:prstGeom>
        </p:spPr>
      </p:pic>
    </p:spTree>
    <p:extLst>
      <p:ext uri="{BB962C8B-B14F-4D97-AF65-F5344CB8AC3E}">
        <p14:creationId xmlns:p14="http://schemas.microsoft.com/office/powerpoint/2010/main" val="42424218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9098" y="1237646"/>
            <a:ext cx="10205674" cy="400110"/>
          </a:xfrm>
          <a:prstGeom prst="rect">
            <a:avLst/>
          </a:prstGeom>
          <a:noFill/>
        </p:spPr>
        <p:txBody>
          <a:bodyPr wrap="square" rtlCol="0">
            <a:spAutoFit/>
          </a:bodyPr>
          <a:lstStyle/>
          <a:p>
            <a:r>
              <a:rPr lang="en-US" sz="2000" b="1" u="sng" dirty="0" smtClean="0"/>
              <a:t>Concept Drift</a:t>
            </a:r>
          </a:p>
        </p:txBody>
      </p:sp>
      <p:pic>
        <p:nvPicPr>
          <p:cNvPr id="3" name="Picture 2"/>
          <p:cNvPicPr>
            <a:picLocks noChangeAspect="1"/>
          </p:cNvPicPr>
          <p:nvPr/>
        </p:nvPicPr>
        <p:blipFill>
          <a:blip r:embed="rId2"/>
          <a:stretch>
            <a:fillRect/>
          </a:stretch>
        </p:blipFill>
        <p:spPr>
          <a:xfrm>
            <a:off x="335727" y="1771844"/>
            <a:ext cx="8232611" cy="3742842"/>
          </a:xfrm>
          <a:prstGeom prst="rect">
            <a:avLst/>
          </a:prstGeom>
        </p:spPr>
      </p:pic>
      <p:sp>
        <p:nvSpPr>
          <p:cNvPr id="5" name="TextBox 4"/>
          <p:cNvSpPr txBox="1"/>
          <p:nvPr/>
        </p:nvSpPr>
        <p:spPr>
          <a:xfrm>
            <a:off x="8772693" y="1868705"/>
            <a:ext cx="3109124" cy="1745093"/>
          </a:xfrm>
          <a:prstGeom prst="rect">
            <a:avLst/>
          </a:prstGeom>
          <a:noFill/>
        </p:spPr>
        <p:txBody>
          <a:bodyPr wrap="square" rtlCol="0">
            <a:spAutoFit/>
          </a:bodyPr>
          <a:lstStyle/>
          <a:p>
            <a:pPr>
              <a:lnSpc>
                <a:spcPct val="120000"/>
              </a:lnSpc>
            </a:pPr>
            <a:r>
              <a:rPr lang="en-US" dirty="0" smtClean="0"/>
              <a:t>First row: data stream</a:t>
            </a:r>
          </a:p>
          <a:p>
            <a:pPr>
              <a:lnSpc>
                <a:spcPct val="120000"/>
              </a:lnSpc>
            </a:pPr>
            <a:r>
              <a:rPr lang="en-US" dirty="0" smtClean="0"/>
              <a:t>Second row: shuffled data</a:t>
            </a:r>
          </a:p>
          <a:p>
            <a:pPr>
              <a:lnSpc>
                <a:spcPct val="120000"/>
              </a:lnSpc>
            </a:pPr>
            <a:endParaRPr lang="en-US" dirty="0"/>
          </a:p>
          <a:p>
            <a:pPr>
              <a:lnSpc>
                <a:spcPct val="120000"/>
              </a:lnSpc>
            </a:pPr>
            <a:r>
              <a:rPr lang="en-US" dirty="0" smtClean="0"/>
              <a:t>(F1 score </a:t>
            </a:r>
            <a:r>
              <a:rPr lang="en-US" dirty="0" err="1" smtClean="0"/>
              <a:t>v.s</a:t>
            </a:r>
            <a:r>
              <a:rPr lang="en-US" dirty="0" smtClean="0"/>
              <a:t>. data chunk index)</a:t>
            </a:r>
          </a:p>
          <a:p>
            <a:pPr>
              <a:lnSpc>
                <a:spcPct val="120000"/>
              </a:lnSpc>
            </a:pPr>
            <a:endParaRPr lang="en-US" dirty="0"/>
          </a:p>
        </p:txBody>
      </p:sp>
      <p:sp>
        <p:nvSpPr>
          <p:cNvPr id="12" name="TextBox 11"/>
          <p:cNvSpPr txBox="1"/>
          <p:nvPr/>
        </p:nvSpPr>
        <p:spPr>
          <a:xfrm>
            <a:off x="744438" y="5708309"/>
            <a:ext cx="8553741" cy="923330"/>
          </a:xfrm>
          <a:prstGeom prst="rect">
            <a:avLst/>
          </a:prstGeom>
          <a:noFill/>
        </p:spPr>
        <p:txBody>
          <a:bodyPr wrap="square" rtlCol="0">
            <a:spAutoFit/>
          </a:bodyPr>
          <a:lstStyle/>
          <a:p>
            <a:pPr marL="342900" indent="-342900">
              <a:buFont typeface="+mj-lt"/>
              <a:buAutoNum type="arabicPeriod"/>
            </a:pPr>
            <a:r>
              <a:rPr lang="en-US" b="1" dirty="0" smtClean="0">
                <a:solidFill>
                  <a:srgbClr val="C00000"/>
                </a:solidFill>
              </a:rPr>
              <a:t>Clearly found some evidence about the existence of concept drift</a:t>
            </a:r>
          </a:p>
          <a:p>
            <a:pPr marL="342900" indent="-342900">
              <a:buFont typeface="+mj-lt"/>
              <a:buAutoNum type="arabicPeriod"/>
            </a:pPr>
            <a:r>
              <a:rPr lang="en-US" b="1" dirty="0" smtClean="0">
                <a:solidFill>
                  <a:srgbClr val="C00000"/>
                </a:solidFill>
              </a:rPr>
              <a:t>Our algorithm is robust because it not only better adapts to concept drift (upper row) but also performs well without concept drift (lower row).</a:t>
            </a:r>
            <a:endParaRPr lang="en-US" b="1" dirty="0">
              <a:solidFill>
                <a:srgbClr val="C00000"/>
              </a:solidFill>
            </a:endParaRPr>
          </a:p>
        </p:txBody>
      </p:sp>
    </p:spTree>
    <p:extLst>
      <p:ext uri="{BB962C8B-B14F-4D97-AF65-F5344CB8AC3E}">
        <p14:creationId xmlns:p14="http://schemas.microsoft.com/office/powerpoint/2010/main" val="42444694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9098" y="1237646"/>
            <a:ext cx="10205674" cy="400110"/>
          </a:xfrm>
          <a:prstGeom prst="rect">
            <a:avLst/>
          </a:prstGeom>
          <a:noFill/>
        </p:spPr>
        <p:txBody>
          <a:bodyPr wrap="square" rtlCol="0">
            <a:spAutoFit/>
          </a:bodyPr>
          <a:lstStyle/>
          <a:p>
            <a:r>
              <a:rPr lang="en-US" sz="2000" b="1" u="sng" dirty="0" smtClean="0"/>
              <a:t>Streaming Network Sampling</a:t>
            </a:r>
            <a:endParaRPr lang="en-US" sz="2000" b="1" u="sng" dirty="0" smtClean="0"/>
          </a:p>
        </p:txBody>
      </p:sp>
      <p:pic>
        <p:nvPicPr>
          <p:cNvPr id="4" name="Picture 3"/>
          <p:cNvPicPr>
            <a:picLocks noChangeAspect="1"/>
          </p:cNvPicPr>
          <p:nvPr/>
        </p:nvPicPr>
        <p:blipFill rotWithShape="1">
          <a:blip r:embed="rId2"/>
          <a:srcRect r="49925"/>
          <a:stretch/>
        </p:blipFill>
        <p:spPr>
          <a:xfrm>
            <a:off x="277340" y="1800311"/>
            <a:ext cx="4860743" cy="2237787"/>
          </a:xfrm>
          <a:prstGeom prst="rect">
            <a:avLst/>
          </a:prstGeom>
        </p:spPr>
      </p:pic>
      <p:pic>
        <p:nvPicPr>
          <p:cNvPr id="8" name="Picture 7"/>
          <p:cNvPicPr>
            <a:picLocks noChangeAspect="1"/>
          </p:cNvPicPr>
          <p:nvPr/>
        </p:nvPicPr>
        <p:blipFill>
          <a:blip r:embed="rId3"/>
          <a:stretch>
            <a:fillRect/>
          </a:stretch>
        </p:blipFill>
        <p:spPr>
          <a:xfrm>
            <a:off x="6449388" y="1794450"/>
            <a:ext cx="3692155" cy="2833513"/>
          </a:xfrm>
          <a:prstGeom prst="rect">
            <a:avLst/>
          </a:prstGeom>
        </p:spPr>
      </p:pic>
      <p:pic>
        <p:nvPicPr>
          <p:cNvPr id="9" name="Picture 8"/>
          <p:cNvPicPr>
            <a:picLocks noChangeAspect="1"/>
          </p:cNvPicPr>
          <p:nvPr/>
        </p:nvPicPr>
        <p:blipFill>
          <a:blip r:embed="rId4"/>
          <a:stretch>
            <a:fillRect/>
          </a:stretch>
        </p:blipFill>
        <p:spPr>
          <a:xfrm>
            <a:off x="291762" y="3932996"/>
            <a:ext cx="4860919" cy="2314723"/>
          </a:xfrm>
          <a:prstGeom prst="rect">
            <a:avLst/>
          </a:prstGeom>
        </p:spPr>
      </p:pic>
      <p:sp>
        <p:nvSpPr>
          <p:cNvPr id="10" name="TextBox 9"/>
          <p:cNvSpPr txBox="1"/>
          <p:nvPr/>
        </p:nvSpPr>
        <p:spPr>
          <a:xfrm>
            <a:off x="277340" y="6321477"/>
            <a:ext cx="4962921" cy="379581"/>
          </a:xfrm>
          <a:prstGeom prst="rect">
            <a:avLst/>
          </a:prstGeom>
          <a:noFill/>
        </p:spPr>
        <p:txBody>
          <a:bodyPr wrap="square" rtlCol="0">
            <a:spAutoFit/>
          </a:bodyPr>
          <a:lstStyle/>
          <a:p>
            <a:pPr algn="ctr"/>
            <a:r>
              <a:rPr lang="en-US" b="1" dirty="0" smtClean="0"/>
              <a:t>F1 </a:t>
            </a:r>
            <a:r>
              <a:rPr lang="en-US" b="1" dirty="0" err="1" smtClean="0"/>
              <a:t>v.s</a:t>
            </a:r>
            <a:r>
              <a:rPr lang="en-US" b="1" dirty="0" smtClean="0"/>
              <a:t>. labeling rate (with varied reservoir size)</a:t>
            </a:r>
            <a:endParaRPr lang="en-US" b="1" dirty="0"/>
          </a:p>
        </p:txBody>
      </p:sp>
      <p:sp>
        <p:nvSpPr>
          <p:cNvPr id="11" name="TextBox 10"/>
          <p:cNvSpPr txBox="1"/>
          <p:nvPr/>
        </p:nvSpPr>
        <p:spPr>
          <a:xfrm>
            <a:off x="5524033" y="4678169"/>
            <a:ext cx="5919880" cy="369332"/>
          </a:xfrm>
          <a:prstGeom prst="rect">
            <a:avLst/>
          </a:prstGeom>
          <a:noFill/>
        </p:spPr>
        <p:txBody>
          <a:bodyPr wrap="square" rtlCol="0">
            <a:spAutoFit/>
          </a:bodyPr>
          <a:lstStyle/>
          <a:p>
            <a:pPr algn="ctr"/>
            <a:r>
              <a:rPr lang="en-US" b="1" dirty="0" smtClean="0"/>
              <a:t>Speedup Performance (Running time </a:t>
            </a:r>
            <a:r>
              <a:rPr lang="en-US" b="1" dirty="0" err="1" smtClean="0"/>
              <a:t>v.s</a:t>
            </a:r>
            <a:r>
              <a:rPr lang="en-US" b="1" dirty="0" smtClean="0"/>
              <a:t>. reservoir size)</a:t>
            </a:r>
            <a:endParaRPr lang="en-US" b="1" dirty="0"/>
          </a:p>
        </p:txBody>
      </p:sp>
      <p:sp>
        <p:nvSpPr>
          <p:cNvPr id="12" name="TextBox 11"/>
          <p:cNvSpPr txBox="1"/>
          <p:nvPr/>
        </p:nvSpPr>
        <p:spPr>
          <a:xfrm>
            <a:off x="5751150" y="5387125"/>
            <a:ext cx="6159861" cy="646331"/>
          </a:xfrm>
          <a:prstGeom prst="rect">
            <a:avLst/>
          </a:prstGeom>
          <a:noFill/>
        </p:spPr>
        <p:txBody>
          <a:bodyPr wrap="square" rtlCol="0">
            <a:spAutoFit/>
          </a:bodyPr>
          <a:lstStyle/>
          <a:p>
            <a:r>
              <a:rPr lang="en-US" b="1" dirty="0" smtClean="0">
                <a:solidFill>
                  <a:srgbClr val="C00000"/>
                </a:solidFill>
              </a:rPr>
              <a:t>The decrease of the reservoir size leads to minor decrease in performance but significantly less running time.</a:t>
            </a:r>
            <a:endParaRPr lang="en-US" b="1" dirty="0">
              <a:solidFill>
                <a:srgbClr val="C00000"/>
              </a:solidFill>
            </a:endParaRPr>
          </a:p>
        </p:txBody>
      </p:sp>
    </p:spTree>
    <p:extLst>
      <p:ext uri="{BB962C8B-B14F-4D97-AF65-F5344CB8AC3E}">
        <p14:creationId xmlns:p14="http://schemas.microsoft.com/office/powerpoint/2010/main" val="20531143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9098" y="1237646"/>
            <a:ext cx="10205674" cy="400110"/>
          </a:xfrm>
          <a:prstGeom prst="rect">
            <a:avLst/>
          </a:prstGeom>
          <a:noFill/>
        </p:spPr>
        <p:txBody>
          <a:bodyPr wrap="square" rtlCol="0">
            <a:spAutoFit/>
          </a:bodyPr>
          <a:lstStyle/>
          <a:p>
            <a:r>
              <a:rPr lang="en-US" sz="2000" b="1" u="sng" dirty="0" smtClean="0"/>
              <a:t>Streaming Network Sampling</a:t>
            </a:r>
            <a:endParaRPr lang="en-US" sz="2000" b="1" u="sng" dirty="0" smtClean="0"/>
          </a:p>
        </p:txBody>
      </p:sp>
      <p:pic>
        <p:nvPicPr>
          <p:cNvPr id="3" name="Picture 2"/>
          <p:cNvPicPr>
            <a:picLocks noChangeAspect="1"/>
          </p:cNvPicPr>
          <p:nvPr/>
        </p:nvPicPr>
        <p:blipFill>
          <a:blip r:embed="rId2"/>
          <a:stretch>
            <a:fillRect/>
          </a:stretch>
        </p:blipFill>
        <p:spPr>
          <a:xfrm>
            <a:off x="481696" y="1778115"/>
            <a:ext cx="11370928" cy="2512975"/>
          </a:xfrm>
          <a:prstGeom prst="rect">
            <a:avLst/>
          </a:prstGeom>
        </p:spPr>
      </p:pic>
      <p:sp>
        <p:nvSpPr>
          <p:cNvPr id="5" name="TextBox 4"/>
          <p:cNvSpPr txBox="1"/>
          <p:nvPr/>
        </p:nvSpPr>
        <p:spPr>
          <a:xfrm>
            <a:off x="686051" y="4554968"/>
            <a:ext cx="9677696" cy="646331"/>
          </a:xfrm>
          <a:prstGeom prst="rect">
            <a:avLst/>
          </a:prstGeom>
          <a:noFill/>
        </p:spPr>
        <p:txBody>
          <a:bodyPr wrap="square" rtlCol="0">
            <a:spAutoFit/>
          </a:bodyPr>
          <a:lstStyle/>
          <a:p>
            <a:r>
              <a:rPr lang="en-US" dirty="0" smtClean="0"/>
              <a:t>We fix the labeling rate, and compare different streaming network sampling algorithms with varied reservoir sizes.</a:t>
            </a:r>
            <a:endParaRPr lang="en-US" dirty="0"/>
          </a:p>
        </p:txBody>
      </p:sp>
    </p:spTree>
    <p:extLst>
      <p:ext uri="{BB962C8B-B14F-4D97-AF65-F5344CB8AC3E}">
        <p14:creationId xmlns:p14="http://schemas.microsoft.com/office/powerpoint/2010/main" val="41781962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Experiments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9098" y="1237646"/>
            <a:ext cx="10205674" cy="400110"/>
          </a:xfrm>
          <a:prstGeom prst="rect">
            <a:avLst/>
          </a:prstGeom>
          <a:noFill/>
        </p:spPr>
        <p:txBody>
          <a:bodyPr wrap="square" rtlCol="0">
            <a:spAutoFit/>
          </a:bodyPr>
          <a:lstStyle/>
          <a:p>
            <a:r>
              <a:rPr lang="en-US" sz="2000" b="1" u="sng" dirty="0" smtClean="0"/>
              <a:t>Performance of Hybrid Approach</a:t>
            </a:r>
            <a:endParaRPr lang="en-US" sz="2000" b="1" u="sng" dirty="0" smtClean="0"/>
          </a:p>
        </p:txBody>
      </p:sp>
      <p:pic>
        <p:nvPicPr>
          <p:cNvPr id="4" name="Picture 3"/>
          <p:cNvPicPr>
            <a:picLocks noChangeAspect="1"/>
          </p:cNvPicPr>
          <p:nvPr/>
        </p:nvPicPr>
        <p:blipFill>
          <a:blip r:embed="rId2"/>
          <a:stretch>
            <a:fillRect/>
          </a:stretch>
        </p:blipFill>
        <p:spPr>
          <a:xfrm>
            <a:off x="335727" y="1736331"/>
            <a:ext cx="11283348" cy="1984392"/>
          </a:xfrm>
          <a:prstGeom prst="rect">
            <a:avLst/>
          </a:prstGeom>
        </p:spPr>
      </p:pic>
      <p:sp>
        <p:nvSpPr>
          <p:cNvPr id="8" name="TextBox 7"/>
          <p:cNvSpPr txBox="1"/>
          <p:nvPr/>
        </p:nvSpPr>
        <p:spPr>
          <a:xfrm>
            <a:off x="686051" y="4233784"/>
            <a:ext cx="9677696" cy="646331"/>
          </a:xfrm>
          <a:prstGeom prst="rect">
            <a:avLst/>
          </a:prstGeom>
          <a:noFill/>
        </p:spPr>
        <p:txBody>
          <a:bodyPr wrap="square" rtlCol="0">
            <a:spAutoFit/>
          </a:bodyPr>
          <a:lstStyle/>
          <a:p>
            <a:r>
              <a:rPr lang="en-US" dirty="0" smtClean="0"/>
              <a:t>We fix the labeling rate and reservoir size, and compare different combinations of active query algorithms and network sampling algorithms.</a:t>
            </a:r>
            <a:endParaRPr lang="en-US" dirty="0"/>
          </a:p>
        </p:txBody>
      </p:sp>
    </p:spTree>
    <p:extLst>
      <p:ext uri="{BB962C8B-B14F-4D97-AF65-F5344CB8AC3E}">
        <p14:creationId xmlns:p14="http://schemas.microsoft.com/office/powerpoint/2010/main" val="31789359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Conclusions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05003" y="1518323"/>
            <a:ext cx="9604713" cy="3182410"/>
          </a:xfrm>
          <a:prstGeom prst="rect">
            <a:avLst/>
          </a:prstGeom>
          <a:noFill/>
        </p:spPr>
        <p:txBody>
          <a:bodyPr wrap="square" rtlCol="0">
            <a:spAutoFit/>
          </a:bodyPr>
          <a:lstStyle/>
          <a:p>
            <a:pPr marL="285750" indent="-285750">
              <a:lnSpc>
                <a:spcPct val="120000"/>
              </a:lnSpc>
              <a:buFont typeface="Wingdings" charset="2"/>
              <a:buChar char="Ø"/>
            </a:pPr>
            <a:r>
              <a:rPr lang="en-US" sz="2400" dirty="0" smtClean="0"/>
              <a:t>Formulate a novel problem of active learning for streaming networked data</a:t>
            </a:r>
          </a:p>
          <a:p>
            <a:pPr marL="285750" indent="-285750">
              <a:lnSpc>
                <a:spcPct val="120000"/>
              </a:lnSpc>
              <a:buFont typeface="Wingdings" charset="2"/>
              <a:buChar char="Ø"/>
            </a:pPr>
            <a:r>
              <a:rPr lang="en-US" sz="2400" dirty="0" smtClean="0"/>
              <a:t>Propose a streaming active query algorithm based on the structural variability</a:t>
            </a:r>
          </a:p>
          <a:p>
            <a:pPr marL="285750" indent="-285750">
              <a:lnSpc>
                <a:spcPct val="120000"/>
              </a:lnSpc>
              <a:buFont typeface="Wingdings" charset="2"/>
              <a:buChar char="Ø"/>
            </a:pPr>
            <a:r>
              <a:rPr lang="en-US" sz="2400" dirty="0" smtClean="0"/>
              <a:t>Design a network sampling algorithm to handle large volume of streaming data</a:t>
            </a:r>
          </a:p>
          <a:p>
            <a:pPr marL="285750" indent="-285750">
              <a:lnSpc>
                <a:spcPct val="120000"/>
              </a:lnSpc>
              <a:buFont typeface="Wingdings" charset="2"/>
              <a:buChar char="Ø"/>
            </a:pPr>
            <a:r>
              <a:rPr lang="en-US" sz="2400" dirty="0" smtClean="0"/>
              <a:t>Empirically evaluate the effectiveness and efficiency of our algorithm</a:t>
            </a:r>
            <a:endParaRPr lang="en-US" sz="2400" dirty="0"/>
          </a:p>
        </p:txBody>
      </p:sp>
    </p:spTree>
    <p:extLst>
      <p:ext uri="{BB962C8B-B14F-4D97-AF65-F5344CB8AC3E}">
        <p14:creationId xmlns:p14="http://schemas.microsoft.com/office/powerpoint/2010/main" val="231853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Problem Formulation</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19" y="1978388"/>
            <a:ext cx="6450239" cy="3493174"/>
          </a:xfrm>
          <a:prstGeom prst="rect">
            <a:avLst/>
          </a:prstGeom>
        </p:spPr>
      </p:pic>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Streaming Networked Data</a:t>
            </a:r>
            <a:endParaRPr lang="zh-CN" altLang="en-US" sz="2000" b="1" u="sng" dirty="0"/>
          </a:p>
        </p:txBody>
      </p:sp>
      <p:sp>
        <p:nvSpPr>
          <p:cNvPr id="9" name="文本框 8"/>
          <p:cNvSpPr txBox="1"/>
          <p:nvPr/>
        </p:nvSpPr>
        <p:spPr>
          <a:xfrm>
            <a:off x="538618" y="5674290"/>
            <a:ext cx="10321447" cy="369332"/>
          </a:xfrm>
          <a:prstGeom prst="rect">
            <a:avLst/>
          </a:prstGeom>
          <a:noFill/>
        </p:spPr>
        <p:txBody>
          <a:bodyPr wrap="square" rtlCol="0">
            <a:spAutoFit/>
          </a:bodyPr>
          <a:lstStyle/>
          <a:p>
            <a:r>
              <a:rPr lang="en-US" altLang="zh-CN" dirty="0" smtClean="0"/>
              <a:t>When a new instances     arrives, new edges are added to connect the new instance and existing instances.</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2474111093"/>
              </p:ext>
            </p:extLst>
          </p:nvPr>
        </p:nvGraphicFramePr>
        <p:xfrm>
          <a:off x="2733457" y="5705417"/>
          <a:ext cx="225470" cy="338205"/>
        </p:xfrm>
        <a:graphic>
          <a:graphicData uri="http://schemas.openxmlformats.org/presentationml/2006/ole">
            <mc:AlternateContent xmlns:mc="http://schemas.openxmlformats.org/markup-compatibility/2006">
              <mc:Choice xmlns:v="urn:schemas-microsoft-com:vml" Requires="v">
                <p:oleObj spid="_x0000_s1188"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2733457" y="5705417"/>
                        <a:ext cx="225470" cy="338205"/>
                      </a:xfrm>
                      <a:prstGeom prst="rect">
                        <a:avLst/>
                      </a:prstGeom>
                    </p:spPr>
                  </p:pic>
                </p:oleObj>
              </mc:Fallback>
            </mc:AlternateContent>
          </a:graphicData>
        </a:graphic>
      </p:graphicFrame>
    </p:spTree>
    <p:extLst>
      <p:ext uri="{BB962C8B-B14F-4D97-AF65-F5344CB8AC3E}">
        <p14:creationId xmlns:p14="http://schemas.microsoft.com/office/powerpoint/2010/main" val="31069293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088" y="1778696"/>
            <a:ext cx="9068844" cy="646331"/>
          </a:xfrm>
          <a:prstGeom prst="rect">
            <a:avLst/>
          </a:prstGeom>
          <a:noFill/>
        </p:spPr>
        <p:txBody>
          <a:bodyPr wrap="square" rtlCol="0">
            <a:spAutoFit/>
          </a:bodyPr>
          <a:lstStyle/>
          <a:p>
            <a:r>
              <a:rPr lang="en-US" altLang="zh-CN" sz="3600" b="1" dirty="0" smtClean="0"/>
              <a:t>Thanks</a:t>
            </a:r>
            <a:endParaRPr lang="zh-CN" altLang="en-US" sz="3600" b="1" dirty="0"/>
          </a:p>
        </p:txBody>
      </p:sp>
      <p:cxnSp>
        <p:nvCxnSpPr>
          <p:cNvPr id="6" name="直接连接符 5"/>
          <p:cNvCxnSpPr/>
          <p:nvPr/>
        </p:nvCxnSpPr>
        <p:spPr>
          <a:xfrm>
            <a:off x="532356" y="2605414"/>
            <a:ext cx="953230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64088" y="3278593"/>
            <a:ext cx="8668011" cy="461665"/>
          </a:xfrm>
          <a:prstGeom prst="rect">
            <a:avLst/>
          </a:prstGeom>
          <a:noFill/>
        </p:spPr>
        <p:txBody>
          <a:bodyPr wrap="square" rtlCol="0">
            <a:spAutoFit/>
          </a:bodyPr>
          <a:lstStyle/>
          <a:p>
            <a:r>
              <a:rPr lang="en-US" altLang="zh-CN" sz="2400" dirty="0" err="1" smtClean="0"/>
              <a:t>Zhilin</a:t>
            </a:r>
            <a:r>
              <a:rPr lang="en-US" altLang="zh-CN" sz="2400" dirty="0" smtClean="0"/>
              <a:t> Yang, </a:t>
            </a:r>
            <a:r>
              <a:rPr lang="en-US" altLang="zh-CN" sz="2400" dirty="0" err="1" smtClean="0"/>
              <a:t>Jie</a:t>
            </a:r>
            <a:r>
              <a:rPr lang="en-US" altLang="zh-CN" sz="2400" dirty="0" smtClean="0"/>
              <a:t> Tang, </a:t>
            </a:r>
            <a:r>
              <a:rPr lang="en-US" altLang="zh-CN" sz="2400" dirty="0" err="1" smtClean="0"/>
              <a:t>Yutao</a:t>
            </a:r>
            <a:r>
              <a:rPr lang="en-US" altLang="zh-CN" sz="2400" dirty="0" smtClean="0"/>
              <a:t> Zhang</a:t>
            </a:r>
            <a:endParaRPr lang="zh-CN" altLang="en-US" sz="2400" dirty="0"/>
          </a:p>
        </p:txBody>
      </p:sp>
      <p:sp>
        <p:nvSpPr>
          <p:cNvPr id="8" name="文本框 7"/>
          <p:cNvSpPr txBox="1"/>
          <p:nvPr/>
        </p:nvSpPr>
        <p:spPr>
          <a:xfrm>
            <a:off x="764089" y="3920646"/>
            <a:ext cx="8668011" cy="369332"/>
          </a:xfrm>
          <a:prstGeom prst="rect">
            <a:avLst/>
          </a:prstGeom>
          <a:noFill/>
        </p:spPr>
        <p:txBody>
          <a:bodyPr wrap="square" rtlCol="0">
            <a:spAutoFit/>
          </a:bodyPr>
          <a:lstStyle/>
          <a:p>
            <a:r>
              <a:rPr lang="en-US" altLang="zh-CN" dirty="0" smtClean="0"/>
              <a:t>Computer Science Department, </a:t>
            </a:r>
            <a:r>
              <a:rPr lang="en-US" altLang="zh-CN" dirty="0" smtClean="0"/>
              <a:t>Tsinghua University</a:t>
            </a:r>
            <a:endParaRPr lang="zh-CN" altLang="en-US" dirty="0"/>
          </a:p>
        </p:txBody>
      </p:sp>
    </p:spTree>
    <p:extLst>
      <p:ext uri="{BB962C8B-B14F-4D97-AF65-F5344CB8AC3E}">
        <p14:creationId xmlns:p14="http://schemas.microsoft.com/office/powerpoint/2010/main" val="26736598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Problem Formulation</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8" y="1365337"/>
            <a:ext cx="10762163" cy="4708981"/>
          </a:xfrm>
          <a:prstGeom prst="rect">
            <a:avLst/>
          </a:prstGeom>
          <a:noFill/>
        </p:spPr>
        <p:txBody>
          <a:bodyPr wrap="square" rtlCol="0">
            <a:spAutoFit/>
          </a:bodyPr>
          <a:lstStyle/>
          <a:p>
            <a:r>
              <a:rPr lang="en-US" altLang="zh-CN" sz="2000" b="1" u="sng" dirty="0" smtClean="0"/>
              <a:t>Active Learning for Streaming Networked Data</a:t>
            </a:r>
          </a:p>
          <a:p>
            <a:endParaRPr lang="en-US" altLang="zh-CN" sz="2000" b="1" u="sng" dirty="0"/>
          </a:p>
          <a:p>
            <a:r>
              <a:rPr lang="en-US" altLang="zh-CN" sz="2000" dirty="0" smtClean="0"/>
              <a:t>Our output is a data stream</a:t>
            </a:r>
            <a:r>
              <a:rPr lang="en-US" altLang="zh-CN" sz="2000" b="1" dirty="0"/>
              <a:t> </a:t>
            </a:r>
            <a:r>
              <a:rPr lang="en-US" altLang="zh-CN" sz="2000" b="1" dirty="0" smtClean="0"/>
              <a:t>                      </a:t>
            </a:r>
            <a:r>
              <a:rPr lang="en-US" altLang="zh-CN" sz="2000" dirty="0" smtClean="0"/>
              <a:t>. At any time, we maintain a classifier       based on arrived instances.</a:t>
            </a:r>
          </a:p>
          <a:p>
            <a:endParaRPr lang="en-US" altLang="zh-CN" sz="2000" b="1" dirty="0"/>
          </a:p>
          <a:p>
            <a:r>
              <a:rPr lang="en-US" altLang="zh-CN" sz="2000" dirty="0" smtClean="0"/>
              <a:t>At any time      , we go through the following steps:</a:t>
            </a:r>
          </a:p>
          <a:p>
            <a:pPr marL="457200" indent="-457200">
              <a:buAutoNum type="arabicPeriod"/>
            </a:pPr>
            <a:r>
              <a:rPr lang="en-US" altLang="zh-CN" sz="2000" dirty="0" smtClean="0"/>
              <a:t>Predict the label for       based on </a:t>
            </a:r>
          </a:p>
          <a:p>
            <a:pPr marL="457200" indent="-457200">
              <a:buAutoNum type="arabicPeriod"/>
            </a:pPr>
            <a:r>
              <a:rPr lang="en-US" altLang="zh-CN" sz="2000" dirty="0" smtClean="0"/>
              <a:t>Decide whether to query for the true label</a:t>
            </a:r>
          </a:p>
          <a:p>
            <a:pPr marL="457200" indent="-457200">
              <a:buAutoNum type="arabicPeriod"/>
            </a:pPr>
            <a:r>
              <a:rPr lang="en-US" altLang="zh-CN" sz="2000" dirty="0" smtClean="0"/>
              <a:t>Update the model to be</a:t>
            </a:r>
          </a:p>
          <a:p>
            <a:pPr marL="457200" indent="-457200">
              <a:buAutoNum type="arabicPeriod"/>
            </a:pPr>
            <a:endParaRPr lang="en-US" altLang="zh-CN" sz="2000" dirty="0"/>
          </a:p>
          <a:p>
            <a:endParaRPr lang="en-US" altLang="zh-CN" sz="2000" dirty="0" smtClean="0"/>
          </a:p>
          <a:p>
            <a:endParaRPr lang="en-US" altLang="zh-CN" sz="2000" dirty="0"/>
          </a:p>
          <a:p>
            <a:endParaRPr lang="en-US" altLang="zh-CN" sz="2000" dirty="0" smtClean="0"/>
          </a:p>
          <a:p>
            <a:pPr marL="457200" indent="-457200">
              <a:buAutoNum type="arabicPeriod"/>
            </a:pPr>
            <a:endParaRPr lang="en-US" altLang="zh-CN" sz="2000" dirty="0"/>
          </a:p>
          <a:p>
            <a:r>
              <a:rPr lang="en-US" altLang="zh-CN" sz="2000" b="1" dirty="0" smtClean="0">
                <a:solidFill>
                  <a:srgbClr val="C00000"/>
                </a:solidFill>
              </a:rPr>
              <a:t>Our goal is to use a small number of queries, to </a:t>
            </a:r>
            <a:r>
              <a:rPr lang="en-US" altLang="zh-CN" sz="2000" b="1" dirty="0" smtClean="0">
                <a:solidFill>
                  <a:srgbClr val="C00000"/>
                </a:solidFill>
              </a:rPr>
              <a:t>control (minimize) </a:t>
            </a:r>
            <a:r>
              <a:rPr lang="en-US" altLang="zh-CN" sz="2000" b="1" dirty="0" smtClean="0">
                <a:solidFill>
                  <a:srgbClr val="C00000"/>
                </a:solidFill>
              </a:rPr>
              <a:t>the accumulative error rate. </a:t>
            </a:r>
            <a:endParaRPr lang="en-US" altLang="zh-CN" sz="2000" b="1" dirty="0">
              <a:solidFill>
                <a:srgbClr val="C00000"/>
              </a:solidFill>
            </a:endParaRPr>
          </a:p>
        </p:txBody>
      </p:sp>
      <p:graphicFrame>
        <p:nvGraphicFramePr>
          <p:cNvPr id="21" name="对象 3"/>
          <p:cNvGraphicFramePr>
            <a:graphicFrameLocks noChangeAspect="1"/>
          </p:cNvGraphicFramePr>
          <p:nvPr>
            <p:extLst>
              <p:ext uri="{D42A27DB-BD31-4B8C-83A1-F6EECF244321}">
                <p14:modId xmlns:p14="http://schemas.microsoft.com/office/powerpoint/2010/main" val="729372082"/>
              </p:ext>
            </p:extLst>
          </p:nvPr>
        </p:nvGraphicFramePr>
        <p:xfrm>
          <a:off x="3589444" y="1945718"/>
          <a:ext cx="1231067" cy="449813"/>
        </p:xfrm>
        <a:graphic>
          <a:graphicData uri="http://schemas.openxmlformats.org/presentationml/2006/ole">
            <mc:AlternateContent xmlns:mc="http://schemas.openxmlformats.org/markup-compatibility/2006">
              <mc:Choice xmlns:v="urn:schemas-microsoft-com:vml" Requires="v">
                <p:oleObj spid="_x0000_s40971" name="Equation" r:id="rId4" imgW="660240" imgH="241200" progId="Equation.DSMT4">
                  <p:embed/>
                </p:oleObj>
              </mc:Choice>
              <mc:Fallback>
                <p:oleObj name="Equation" r:id="rId4" imgW="660240" imgH="241200" progId="Equation.DSMT4">
                  <p:embed/>
                  <p:pic>
                    <p:nvPicPr>
                      <p:cNvPr id="0" name=""/>
                      <p:cNvPicPr/>
                      <p:nvPr/>
                    </p:nvPicPr>
                    <p:blipFill>
                      <a:blip r:embed="rId5"/>
                      <a:stretch>
                        <a:fillRect/>
                      </a:stretch>
                    </p:blipFill>
                    <p:spPr>
                      <a:xfrm>
                        <a:off x="3589444" y="1945718"/>
                        <a:ext cx="1231067" cy="4498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94976037"/>
              </p:ext>
            </p:extLst>
          </p:nvPr>
        </p:nvGraphicFramePr>
        <p:xfrm>
          <a:off x="8670360" y="1940504"/>
          <a:ext cx="349250" cy="465137"/>
        </p:xfrm>
        <a:graphic>
          <a:graphicData uri="http://schemas.openxmlformats.org/presentationml/2006/ole">
            <mc:AlternateContent xmlns:mc="http://schemas.openxmlformats.org/markup-compatibility/2006">
              <mc:Choice xmlns:v="urn:schemas-microsoft-com:vml" Requires="v">
                <p:oleObj spid="_x0000_s40972" name="Equation" r:id="rId6" imgW="152400" imgH="203200" progId="Equation.DSMT4">
                  <p:embed/>
                </p:oleObj>
              </mc:Choice>
              <mc:Fallback>
                <p:oleObj name="Equation" r:id="rId6" imgW="152400" imgH="203200" progId="Equation.DSMT4">
                  <p:embed/>
                  <p:pic>
                    <p:nvPicPr>
                      <p:cNvPr id="0" name=""/>
                      <p:cNvPicPr/>
                      <p:nvPr/>
                    </p:nvPicPr>
                    <p:blipFill>
                      <a:blip r:embed="rId7"/>
                      <a:stretch>
                        <a:fillRect/>
                      </a:stretch>
                    </p:blipFill>
                    <p:spPr>
                      <a:xfrm>
                        <a:off x="8670360" y="1940504"/>
                        <a:ext cx="349250" cy="465137"/>
                      </a:xfrm>
                      <a:prstGeom prst="rect">
                        <a:avLst/>
                      </a:prstGeom>
                    </p:spPr>
                  </p:pic>
                </p:oleObj>
              </mc:Fallback>
            </mc:AlternateContent>
          </a:graphicData>
        </a:graphic>
      </p:graphicFrame>
      <p:graphicFrame>
        <p:nvGraphicFramePr>
          <p:cNvPr id="22" name="对象 16"/>
          <p:cNvGraphicFramePr>
            <a:graphicFrameLocks noChangeAspect="1"/>
          </p:cNvGraphicFramePr>
          <p:nvPr>
            <p:extLst>
              <p:ext uri="{D42A27DB-BD31-4B8C-83A1-F6EECF244321}">
                <p14:modId xmlns:p14="http://schemas.microsoft.com/office/powerpoint/2010/main" val="1906589801"/>
              </p:ext>
            </p:extLst>
          </p:nvPr>
        </p:nvGraphicFramePr>
        <p:xfrm>
          <a:off x="1905327" y="2809610"/>
          <a:ext cx="269875" cy="541338"/>
        </p:xfrm>
        <a:graphic>
          <a:graphicData uri="http://schemas.openxmlformats.org/presentationml/2006/ole">
            <mc:AlternateContent xmlns:mc="http://schemas.openxmlformats.org/markup-compatibility/2006">
              <mc:Choice xmlns:v="urn:schemas-microsoft-com:vml" Requires="v">
                <p:oleObj spid="_x0000_s40973" name="Equation" r:id="rId8" imgW="114120" imgH="228600" progId="Equation.DSMT4">
                  <p:embed/>
                </p:oleObj>
              </mc:Choice>
              <mc:Fallback>
                <p:oleObj name="Equation" r:id="rId8" imgW="114120" imgH="228600" progId="Equation.DSMT4">
                  <p:embed/>
                  <p:pic>
                    <p:nvPicPr>
                      <p:cNvPr id="0" name=""/>
                      <p:cNvPicPr/>
                      <p:nvPr/>
                    </p:nvPicPr>
                    <p:blipFill>
                      <a:blip r:embed="rId9"/>
                      <a:stretch>
                        <a:fillRect/>
                      </a:stretch>
                    </p:blipFill>
                    <p:spPr>
                      <a:xfrm>
                        <a:off x="1905327" y="2809610"/>
                        <a:ext cx="269875" cy="541338"/>
                      </a:xfrm>
                      <a:prstGeom prst="rect">
                        <a:avLst/>
                      </a:prstGeom>
                    </p:spPr>
                  </p:pic>
                </p:oleObj>
              </mc:Fallback>
            </mc:AlternateContent>
          </a:graphicData>
        </a:graphic>
      </p:graphicFrame>
      <p:graphicFrame>
        <p:nvGraphicFramePr>
          <p:cNvPr id="26" name="对象 10"/>
          <p:cNvGraphicFramePr>
            <a:graphicFrameLocks noChangeAspect="1"/>
          </p:cNvGraphicFramePr>
          <p:nvPr>
            <p:extLst>
              <p:ext uri="{D42A27DB-BD31-4B8C-83A1-F6EECF244321}">
                <p14:modId xmlns:p14="http://schemas.microsoft.com/office/powerpoint/2010/main" val="3151223451"/>
              </p:ext>
            </p:extLst>
          </p:nvPr>
        </p:nvGraphicFramePr>
        <p:xfrm>
          <a:off x="3130909" y="3123074"/>
          <a:ext cx="360471" cy="540707"/>
        </p:xfrm>
        <a:graphic>
          <a:graphicData uri="http://schemas.openxmlformats.org/presentationml/2006/ole">
            <mc:AlternateContent xmlns:mc="http://schemas.openxmlformats.org/markup-compatibility/2006">
              <mc:Choice xmlns:v="urn:schemas-microsoft-com:vml" Requires="v">
                <p:oleObj spid="_x0000_s40974" name="Equation" r:id="rId10" imgW="152280" imgH="228600" progId="Equation.DSMT4">
                  <p:embed/>
                </p:oleObj>
              </mc:Choice>
              <mc:Fallback>
                <p:oleObj name="Equation" r:id="rId10" imgW="152280" imgH="228600" progId="Equation.DSMT4">
                  <p:embed/>
                  <p:pic>
                    <p:nvPicPr>
                      <p:cNvPr id="0" name=""/>
                      <p:cNvPicPr/>
                      <p:nvPr/>
                    </p:nvPicPr>
                    <p:blipFill>
                      <a:blip r:embed="rId11"/>
                      <a:stretch>
                        <a:fillRect/>
                      </a:stretch>
                    </p:blipFill>
                    <p:spPr>
                      <a:xfrm>
                        <a:off x="3130909" y="3123074"/>
                        <a:ext cx="360471" cy="540707"/>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892578784"/>
              </p:ext>
            </p:extLst>
          </p:nvPr>
        </p:nvGraphicFramePr>
        <p:xfrm>
          <a:off x="4535062" y="3175000"/>
          <a:ext cx="523875" cy="465138"/>
        </p:xfrm>
        <a:graphic>
          <a:graphicData uri="http://schemas.openxmlformats.org/presentationml/2006/ole">
            <mc:AlternateContent xmlns:mc="http://schemas.openxmlformats.org/markup-compatibility/2006">
              <mc:Choice xmlns:v="urn:schemas-microsoft-com:vml" Requires="v">
                <p:oleObj spid="_x0000_s40975" name="Equation" r:id="rId12" imgW="228600" imgH="203200" progId="Equation.DSMT4">
                  <p:embed/>
                </p:oleObj>
              </mc:Choice>
              <mc:Fallback>
                <p:oleObj name="Equation" r:id="rId12" imgW="228600" imgH="203200" progId="Equation.DSMT4">
                  <p:embed/>
                  <p:pic>
                    <p:nvPicPr>
                      <p:cNvPr id="0" name=""/>
                      <p:cNvPicPr/>
                      <p:nvPr/>
                    </p:nvPicPr>
                    <p:blipFill>
                      <a:blip r:embed="rId13"/>
                      <a:stretch>
                        <a:fillRect/>
                      </a:stretch>
                    </p:blipFill>
                    <p:spPr>
                      <a:xfrm>
                        <a:off x="4535062" y="3175000"/>
                        <a:ext cx="523875" cy="465138"/>
                      </a:xfrm>
                      <a:prstGeom prst="rect">
                        <a:avLst/>
                      </a:prstGeom>
                    </p:spPr>
                  </p:pic>
                </p:oleObj>
              </mc:Fallback>
            </mc:AlternateContent>
          </a:graphicData>
        </a:graphic>
      </p:graphicFrame>
      <p:graphicFrame>
        <p:nvGraphicFramePr>
          <p:cNvPr id="29" name="对象 20"/>
          <p:cNvGraphicFramePr>
            <a:graphicFrameLocks noChangeAspect="1"/>
          </p:cNvGraphicFramePr>
          <p:nvPr>
            <p:extLst>
              <p:ext uri="{D42A27DB-BD31-4B8C-83A1-F6EECF244321}">
                <p14:modId xmlns:p14="http://schemas.microsoft.com/office/powerpoint/2010/main" val="1818860866"/>
              </p:ext>
            </p:extLst>
          </p:nvPr>
        </p:nvGraphicFramePr>
        <p:xfrm>
          <a:off x="5477129" y="3449611"/>
          <a:ext cx="361950" cy="541338"/>
        </p:xfrm>
        <a:graphic>
          <a:graphicData uri="http://schemas.openxmlformats.org/presentationml/2006/ole">
            <mc:AlternateContent xmlns:mc="http://schemas.openxmlformats.org/markup-compatibility/2006">
              <mc:Choice xmlns:v="urn:schemas-microsoft-com:vml" Requires="v">
                <p:oleObj spid="_x0000_s40976" name="Equation" r:id="rId14" imgW="152280" imgH="228600" progId="Equation.DSMT4">
                  <p:embed/>
                </p:oleObj>
              </mc:Choice>
              <mc:Fallback>
                <p:oleObj name="Equation" r:id="rId14" imgW="152280" imgH="228600" progId="Equation.DSMT4">
                  <p:embed/>
                  <p:pic>
                    <p:nvPicPr>
                      <p:cNvPr id="0" name=""/>
                      <p:cNvPicPr/>
                      <p:nvPr/>
                    </p:nvPicPr>
                    <p:blipFill>
                      <a:blip r:embed="rId15"/>
                      <a:stretch>
                        <a:fillRect/>
                      </a:stretch>
                    </p:blipFill>
                    <p:spPr>
                      <a:xfrm>
                        <a:off x="5477129" y="3449611"/>
                        <a:ext cx="361950" cy="5413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188826011"/>
              </p:ext>
            </p:extLst>
          </p:nvPr>
        </p:nvGraphicFramePr>
        <p:xfrm>
          <a:off x="3612565" y="3824540"/>
          <a:ext cx="349250" cy="465137"/>
        </p:xfrm>
        <a:graphic>
          <a:graphicData uri="http://schemas.openxmlformats.org/presentationml/2006/ole">
            <mc:AlternateContent xmlns:mc="http://schemas.openxmlformats.org/markup-compatibility/2006">
              <mc:Choice xmlns:v="urn:schemas-microsoft-com:vml" Requires="v">
                <p:oleObj spid="_x0000_s40977" name="Equation" r:id="rId16" imgW="152400" imgH="203200" progId="Equation.DSMT4">
                  <p:embed/>
                </p:oleObj>
              </mc:Choice>
              <mc:Fallback>
                <p:oleObj name="Equation" r:id="rId16" imgW="152400" imgH="203200" progId="Equation.DSMT4">
                  <p:embed/>
                  <p:pic>
                    <p:nvPicPr>
                      <p:cNvPr id="0" name=""/>
                      <p:cNvPicPr/>
                      <p:nvPr/>
                    </p:nvPicPr>
                    <p:blipFill>
                      <a:blip r:embed="rId7"/>
                      <a:stretch>
                        <a:fillRect/>
                      </a:stretch>
                    </p:blipFill>
                    <p:spPr>
                      <a:xfrm>
                        <a:off x="3612565" y="3824540"/>
                        <a:ext cx="349250" cy="465137"/>
                      </a:xfrm>
                      <a:prstGeom prst="rect">
                        <a:avLst/>
                      </a:prstGeom>
                    </p:spPr>
                  </p:pic>
                </p:oleObj>
              </mc:Fallback>
            </mc:AlternateContent>
          </a:graphicData>
        </a:graphic>
      </p:graphicFrame>
      <p:pic>
        <p:nvPicPr>
          <p:cNvPr id="31" name="图片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99313" y="2396867"/>
            <a:ext cx="5166657" cy="2798041"/>
          </a:xfrm>
          <a:prstGeom prst="rect">
            <a:avLst/>
          </a:prstGeom>
        </p:spPr>
      </p:pic>
      <p:sp>
        <p:nvSpPr>
          <p:cNvPr id="3" name="Rectangle 2"/>
          <p:cNvSpPr/>
          <p:nvPr/>
        </p:nvSpPr>
        <p:spPr>
          <a:xfrm>
            <a:off x="491067" y="3539067"/>
            <a:ext cx="5435600" cy="389466"/>
          </a:xfrm>
          <a:prstGeom prst="rect">
            <a:avLst/>
          </a:prstGeom>
          <a:noFill/>
          <a:ln w="28575"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10643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Challenges</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Challenges</a:t>
            </a:r>
            <a:endParaRPr lang="zh-CN" altLang="en-US" sz="2000" b="1" u="sng" dirty="0"/>
          </a:p>
        </p:txBody>
      </p:sp>
      <p:sp>
        <p:nvSpPr>
          <p:cNvPr id="5" name="文本框 4"/>
          <p:cNvSpPr txBox="1"/>
          <p:nvPr/>
        </p:nvSpPr>
        <p:spPr>
          <a:xfrm>
            <a:off x="1052186" y="1978388"/>
            <a:ext cx="9106422" cy="369332"/>
          </a:xfrm>
          <a:prstGeom prst="rect">
            <a:avLst/>
          </a:prstGeom>
          <a:noFill/>
        </p:spPr>
        <p:txBody>
          <a:bodyPr wrap="square" rtlCol="0">
            <a:spAutoFit/>
          </a:bodyPr>
          <a:lstStyle/>
          <a:p>
            <a:r>
              <a:rPr lang="en-US" altLang="zh-CN" b="1" i="1" dirty="0" smtClean="0"/>
              <a:t>Concept drift.</a:t>
            </a:r>
            <a:endParaRPr lang="zh-CN" altLang="en-US" b="1" i="1" dirty="0"/>
          </a:p>
        </p:txBody>
      </p:sp>
      <p:sp>
        <p:nvSpPr>
          <p:cNvPr id="9" name="文本框 8"/>
          <p:cNvSpPr txBox="1"/>
          <p:nvPr/>
        </p:nvSpPr>
        <p:spPr>
          <a:xfrm>
            <a:off x="1716066" y="2392472"/>
            <a:ext cx="7853819" cy="646331"/>
          </a:xfrm>
          <a:prstGeom prst="rect">
            <a:avLst/>
          </a:prstGeom>
          <a:noFill/>
        </p:spPr>
        <p:txBody>
          <a:bodyPr wrap="square" rtlCol="0">
            <a:spAutoFit/>
          </a:bodyPr>
          <a:lstStyle/>
          <a:p>
            <a:r>
              <a:rPr lang="en-US" altLang="zh-CN" dirty="0" smtClean="0"/>
              <a:t>The distribution of input data and network structure change over time as we are handling streaming data. How to adapt to concept drift?</a:t>
            </a:r>
            <a:endParaRPr lang="zh-CN" altLang="en-US" dirty="0"/>
          </a:p>
        </p:txBody>
      </p:sp>
      <p:sp>
        <p:nvSpPr>
          <p:cNvPr id="12" name="文本框 11"/>
          <p:cNvSpPr txBox="1"/>
          <p:nvPr/>
        </p:nvSpPr>
        <p:spPr>
          <a:xfrm>
            <a:off x="1052186" y="3207341"/>
            <a:ext cx="9106422" cy="369332"/>
          </a:xfrm>
          <a:prstGeom prst="rect">
            <a:avLst/>
          </a:prstGeom>
          <a:noFill/>
        </p:spPr>
        <p:txBody>
          <a:bodyPr wrap="square" rtlCol="0">
            <a:spAutoFit/>
          </a:bodyPr>
          <a:lstStyle/>
          <a:p>
            <a:r>
              <a:rPr lang="en-US" altLang="zh-CN" b="1" i="1" dirty="0" smtClean="0"/>
              <a:t>Network correlation.</a:t>
            </a:r>
            <a:endParaRPr lang="zh-CN" altLang="en-US" b="1" i="1" dirty="0"/>
          </a:p>
        </p:txBody>
      </p:sp>
      <p:sp>
        <p:nvSpPr>
          <p:cNvPr id="13" name="文本框 12"/>
          <p:cNvSpPr txBox="1"/>
          <p:nvPr/>
        </p:nvSpPr>
        <p:spPr>
          <a:xfrm>
            <a:off x="1716066" y="3621425"/>
            <a:ext cx="7853819" cy="646331"/>
          </a:xfrm>
          <a:prstGeom prst="rect">
            <a:avLst/>
          </a:prstGeom>
          <a:noFill/>
        </p:spPr>
        <p:txBody>
          <a:bodyPr wrap="square" rtlCol="0">
            <a:spAutoFit/>
          </a:bodyPr>
          <a:lstStyle/>
          <a:p>
            <a:r>
              <a:rPr lang="en-US" altLang="zh-CN" dirty="0" smtClean="0"/>
              <a:t>In the networked data, there is correlation among instances. How to model the correlation in the streaming data?</a:t>
            </a:r>
            <a:endParaRPr lang="zh-CN" altLang="en-US" dirty="0"/>
          </a:p>
        </p:txBody>
      </p:sp>
      <p:sp>
        <p:nvSpPr>
          <p:cNvPr id="14" name="文本框 13"/>
          <p:cNvSpPr txBox="1"/>
          <p:nvPr/>
        </p:nvSpPr>
        <p:spPr>
          <a:xfrm>
            <a:off x="1052186" y="4436294"/>
            <a:ext cx="9106422" cy="369332"/>
          </a:xfrm>
          <a:prstGeom prst="rect">
            <a:avLst/>
          </a:prstGeom>
          <a:noFill/>
        </p:spPr>
        <p:txBody>
          <a:bodyPr wrap="square" rtlCol="0">
            <a:spAutoFit/>
          </a:bodyPr>
          <a:lstStyle/>
          <a:p>
            <a:r>
              <a:rPr lang="en-US" altLang="zh-CN" b="1" i="1" dirty="0" smtClean="0"/>
              <a:t>Online query.</a:t>
            </a:r>
            <a:endParaRPr lang="zh-CN" altLang="en-US" b="1" i="1" dirty="0"/>
          </a:p>
        </p:txBody>
      </p:sp>
      <p:sp>
        <p:nvSpPr>
          <p:cNvPr id="15" name="文本框 14"/>
          <p:cNvSpPr txBox="1"/>
          <p:nvPr/>
        </p:nvSpPr>
        <p:spPr>
          <a:xfrm>
            <a:off x="1716066" y="4850378"/>
            <a:ext cx="7853819" cy="923330"/>
          </a:xfrm>
          <a:prstGeom prst="rect">
            <a:avLst/>
          </a:prstGeom>
          <a:noFill/>
        </p:spPr>
        <p:txBody>
          <a:bodyPr wrap="square" rtlCol="0">
            <a:spAutoFit/>
          </a:bodyPr>
          <a:lstStyle/>
          <a:p>
            <a:r>
              <a:rPr lang="en-US" altLang="zh-CN" dirty="0" smtClean="0"/>
              <a:t>We must decide whether to query an instance </a:t>
            </a:r>
            <a:r>
              <a:rPr lang="en-US" altLang="zh-CN" dirty="0" smtClean="0"/>
              <a:t>at </a:t>
            </a:r>
            <a:r>
              <a:rPr lang="en-US" altLang="zh-CN" dirty="0" smtClean="0"/>
              <a:t>the time of its appearance, which makes it infeasible to optimize a global objective function. How to develop online query algorithms?</a:t>
            </a:r>
            <a:endParaRPr lang="zh-CN" altLang="en-US" dirty="0"/>
          </a:p>
        </p:txBody>
      </p:sp>
    </p:spTree>
    <p:extLst>
      <p:ext uri="{BB962C8B-B14F-4D97-AF65-F5344CB8AC3E}">
        <p14:creationId xmlns:p14="http://schemas.microsoft.com/office/powerpoint/2010/main" val="2803877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Modeling Networked Data</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Time-Dependent Network</a:t>
            </a:r>
            <a:endParaRPr lang="zh-CN" altLang="en-US" sz="2000" b="1" u="sng" dirty="0"/>
          </a:p>
        </p:txBody>
      </p:sp>
      <p:sp>
        <p:nvSpPr>
          <p:cNvPr id="3" name="文本框 2"/>
          <p:cNvSpPr txBox="1"/>
          <p:nvPr/>
        </p:nvSpPr>
        <p:spPr>
          <a:xfrm>
            <a:off x="1114816" y="1966586"/>
            <a:ext cx="7828768" cy="646331"/>
          </a:xfrm>
          <a:prstGeom prst="rect">
            <a:avLst/>
          </a:prstGeom>
          <a:noFill/>
        </p:spPr>
        <p:txBody>
          <a:bodyPr wrap="square" rtlCol="0">
            <a:spAutoFit/>
          </a:bodyPr>
          <a:lstStyle/>
          <a:p>
            <a:r>
              <a:rPr lang="en-US" altLang="zh-CN" dirty="0" smtClean="0"/>
              <a:t>At any time     , we can construct a time-dependent network      based on all the arrived instances before and at time    .</a:t>
            </a: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2528076229"/>
              </p:ext>
            </p:extLst>
          </p:nvPr>
        </p:nvGraphicFramePr>
        <p:xfrm>
          <a:off x="2298438" y="1914262"/>
          <a:ext cx="244505" cy="490449"/>
        </p:xfrm>
        <a:graphic>
          <a:graphicData uri="http://schemas.openxmlformats.org/presentationml/2006/ole">
            <mc:AlternateContent xmlns:mc="http://schemas.openxmlformats.org/markup-compatibility/2006">
              <mc:Choice xmlns:v="urn:schemas-microsoft-com:vml" Requires="v">
                <p:oleObj spid="_x0000_s38581" name="Equation" r:id="rId4" imgW="114120" imgH="228600" progId="Equation.DSMT4">
                  <p:embed/>
                </p:oleObj>
              </mc:Choice>
              <mc:Fallback>
                <p:oleObj name="Equation" r:id="rId4" imgW="114120" imgH="228600" progId="Equation.DSMT4">
                  <p:embed/>
                  <p:pic>
                    <p:nvPicPr>
                      <p:cNvPr id="0" name=""/>
                      <p:cNvPicPr/>
                      <p:nvPr/>
                    </p:nvPicPr>
                    <p:blipFill>
                      <a:blip r:embed="rId5"/>
                      <a:stretch>
                        <a:fillRect/>
                      </a:stretch>
                    </p:blipFill>
                    <p:spPr>
                      <a:xfrm>
                        <a:off x="2298438" y="1914262"/>
                        <a:ext cx="244505" cy="49044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77179414"/>
              </p:ext>
            </p:extLst>
          </p:nvPr>
        </p:nvGraphicFramePr>
        <p:xfrm>
          <a:off x="6787976" y="1976264"/>
          <a:ext cx="274638" cy="354012"/>
        </p:xfrm>
        <a:graphic>
          <a:graphicData uri="http://schemas.openxmlformats.org/presentationml/2006/ole">
            <mc:AlternateContent xmlns:mc="http://schemas.openxmlformats.org/markup-compatibility/2006">
              <mc:Choice xmlns:v="urn:schemas-microsoft-com:vml" Requires="v">
                <p:oleObj spid="_x0000_s38582"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6787976" y="1976264"/>
                        <a:ext cx="274638" cy="35401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595638923"/>
              </p:ext>
            </p:extLst>
          </p:nvPr>
        </p:nvGraphicFramePr>
        <p:xfrm>
          <a:off x="4559226" y="2184023"/>
          <a:ext cx="244505" cy="490449"/>
        </p:xfrm>
        <a:graphic>
          <a:graphicData uri="http://schemas.openxmlformats.org/presentationml/2006/ole">
            <mc:AlternateContent xmlns:mc="http://schemas.openxmlformats.org/markup-compatibility/2006">
              <mc:Choice xmlns:v="urn:schemas-microsoft-com:vml" Requires="v">
                <p:oleObj spid="_x0000_s38583" name="Equation" r:id="rId8" imgW="114120" imgH="228600" progId="Equation.DSMT4">
                  <p:embed/>
                </p:oleObj>
              </mc:Choice>
              <mc:Fallback>
                <p:oleObj name="Equation" r:id="rId8" imgW="114120" imgH="228600" progId="Equation.DSMT4">
                  <p:embed/>
                  <p:pic>
                    <p:nvPicPr>
                      <p:cNvPr id="0" name=""/>
                      <p:cNvPicPr/>
                      <p:nvPr/>
                    </p:nvPicPr>
                    <p:blipFill>
                      <a:blip r:embed="rId5"/>
                      <a:stretch>
                        <a:fillRect/>
                      </a:stretch>
                    </p:blipFill>
                    <p:spPr>
                      <a:xfrm>
                        <a:off x="4559226" y="2184023"/>
                        <a:ext cx="244505" cy="49044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64637678"/>
              </p:ext>
            </p:extLst>
          </p:nvPr>
        </p:nvGraphicFramePr>
        <p:xfrm>
          <a:off x="3555224" y="2674472"/>
          <a:ext cx="3232752" cy="626758"/>
        </p:xfrm>
        <a:graphic>
          <a:graphicData uri="http://schemas.openxmlformats.org/presentationml/2006/ole">
            <mc:AlternateContent xmlns:mc="http://schemas.openxmlformats.org/markup-compatibility/2006">
              <mc:Choice xmlns:v="urn:schemas-microsoft-com:vml" Requires="v">
                <p:oleObj spid="_x0000_s38584" name="Equation" r:id="rId9" imgW="1244520" imgH="241200" progId="Equation.DSMT4">
                  <p:embed/>
                </p:oleObj>
              </mc:Choice>
              <mc:Fallback>
                <p:oleObj name="Equation" r:id="rId9" imgW="1244520" imgH="241200" progId="Equation.DSMT4">
                  <p:embed/>
                  <p:pic>
                    <p:nvPicPr>
                      <p:cNvPr id="0" name=""/>
                      <p:cNvPicPr/>
                      <p:nvPr/>
                    </p:nvPicPr>
                    <p:blipFill>
                      <a:blip r:embed="rId10"/>
                      <a:stretch>
                        <a:fillRect/>
                      </a:stretch>
                    </p:blipFill>
                    <p:spPr>
                      <a:xfrm>
                        <a:off x="3555224" y="2674472"/>
                        <a:ext cx="3232752" cy="62675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769507542"/>
              </p:ext>
            </p:extLst>
          </p:nvPr>
        </p:nvGraphicFramePr>
        <p:xfrm>
          <a:off x="1541463" y="3324225"/>
          <a:ext cx="450850" cy="541338"/>
        </p:xfrm>
        <a:graphic>
          <a:graphicData uri="http://schemas.openxmlformats.org/presentationml/2006/ole">
            <mc:AlternateContent xmlns:mc="http://schemas.openxmlformats.org/markup-compatibility/2006">
              <mc:Choice xmlns:v="urn:schemas-microsoft-com:vml" Requires="v">
                <p:oleObj spid="_x0000_s38585" name="Equation" r:id="rId11" imgW="190440" imgH="228600" progId="Equation.DSMT4">
                  <p:embed/>
                </p:oleObj>
              </mc:Choice>
              <mc:Fallback>
                <p:oleObj name="Equation" r:id="rId11" imgW="190440" imgH="228600" progId="Equation.DSMT4">
                  <p:embed/>
                  <p:pic>
                    <p:nvPicPr>
                      <p:cNvPr id="0" name=""/>
                      <p:cNvPicPr/>
                      <p:nvPr/>
                    </p:nvPicPr>
                    <p:blipFill>
                      <a:blip r:embed="rId12"/>
                      <a:stretch>
                        <a:fillRect/>
                      </a:stretch>
                    </p:blipFill>
                    <p:spPr>
                      <a:xfrm>
                        <a:off x="1541463" y="3324225"/>
                        <a:ext cx="450850" cy="541338"/>
                      </a:xfrm>
                      <a:prstGeom prst="rect">
                        <a:avLst/>
                      </a:prstGeom>
                    </p:spPr>
                  </p:pic>
                </p:oleObj>
              </mc:Fallback>
            </mc:AlternateContent>
          </a:graphicData>
        </a:graphic>
      </p:graphicFrame>
      <p:sp>
        <p:nvSpPr>
          <p:cNvPr id="19" name="文本框 18"/>
          <p:cNvSpPr txBox="1"/>
          <p:nvPr/>
        </p:nvSpPr>
        <p:spPr>
          <a:xfrm>
            <a:off x="2808999" y="3427107"/>
            <a:ext cx="6948776" cy="369332"/>
          </a:xfrm>
          <a:prstGeom prst="rect">
            <a:avLst/>
          </a:prstGeom>
          <a:noFill/>
        </p:spPr>
        <p:txBody>
          <a:bodyPr wrap="square" rtlCol="0">
            <a:spAutoFit/>
          </a:bodyPr>
          <a:lstStyle/>
          <a:p>
            <a:r>
              <a:rPr lang="en-US" altLang="zh-CN" dirty="0" smtClean="0"/>
              <a:t>A matrix, with an element      indicating the       feature of instance</a:t>
            </a:r>
            <a:endParaRPr lang="zh-CN" altLang="en-US" dirty="0"/>
          </a:p>
        </p:txBody>
      </p:sp>
      <p:graphicFrame>
        <p:nvGraphicFramePr>
          <p:cNvPr id="21" name="对象 20"/>
          <p:cNvGraphicFramePr>
            <a:graphicFrameLocks noChangeAspect="1"/>
          </p:cNvGraphicFramePr>
          <p:nvPr>
            <p:extLst>
              <p:ext uri="{D42A27DB-BD31-4B8C-83A1-F6EECF244321}">
                <p14:modId xmlns:p14="http://schemas.microsoft.com/office/powerpoint/2010/main" val="2944488511"/>
              </p:ext>
            </p:extLst>
          </p:nvPr>
        </p:nvGraphicFramePr>
        <p:xfrm>
          <a:off x="1555750" y="3819525"/>
          <a:ext cx="419100" cy="541338"/>
        </p:xfrm>
        <a:graphic>
          <a:graphicData uri="http://schemas.openxmlformats.org/presentationml/2006/ole">
            <mc:AlternateContent xmlns:mc="http://schemas.openxmlformats.org/markup-compatibility/2006">
              <mc:Choice xmlns:v="urn:schemas-microsoft-com:vml" Requires="v">
                <p:oleObj spid="_x0000_s38586" name="Equation" r:id="rId13" imgW="177480" imgH="228600" progId="Equation.DSMT4">
                  <p:embed/>
                </p:oleObj>
              </mc:Choice>
              <mc:Fallback>
                <p:oleObj name="Equation" r:id="rId13" imgW="177480" imgH="228600" progId="Equation.DSMT4">
                  <p:embed/>
                  <p:pic>
                    <p:nvPicPr>
                      <p:cNvPr id="0" name=""/>
                      <p:cNvPicPr/>
                      <p:nvPr/>
                    </p:nvPicPr>
                    <p:blipFill>
                      <a:blip r:embed="rId14"/>
                      <a:stretch>
                        <a:fillRect/>
                      </a:stretch>
                    </p:blipFill>
                    <p:spPr>
                      <a:xfrm>
                        <a:off x="1555750" y="3819525"/>
                        <a:ext cx="419100" cy="541338"/>
                      </a:xfrm>
                      <a:prstGeom prst="rect">
                        <a:avLst/>
                      </a:prstGeom>
                    </p:spPr>
                  </p:pic>
                </p:oleObj>
              </mc:Fallback>
            </mc:AlternateContent>
          </a:graphicData>
        </a:graphic>
      </p:graphicFrame>
      <p:sp>
        <p:nvSpPr>
          <p:cNvPr id="22" name="文本框 21"/>
          <p:cNvSpPr txBox="1"/>
          <p:nvPr/>
        </p:nvSpPr>
        <p:spPr>
          <a:xfrm>
            <a:off x="2808999" y="3917975"/>
            <a:ext cx="5885996" cy="369332"/>
          </a:xfrm>
          <a:prstGeom prst="rect">
            <a:avLst/>
          </a:prstGeom>
          <a:noFill/>
        </p:spPr>
        <p:txBody>
          <a:bodyPr wrap="square" rtlCol="0">
            <a:spAutoFit/>
          </a:bodyPr>
          <a:lstStyle/>
          <a:p>
            <a:r>
              <a:rPr lang="en-US" altLang="zh-CN" dirty="0" smtClean="0"/>
              <a:t>The set of all edges between instances.</a:t>
            </a:r>
            <a:endParaRPr lang="zh-CN" altLang="en-US" dirty="0"/>
          </a:p>
        </p:txBody>
      </p:sp>
      <p:graphicFrame>
        <p:nvGraphicFramePr>
          <p:cNvPr id="26" name="对象 25"/>
          <p:cNvGraphicFramePr>
            <a:graphicFrameLocks noChangeAspect="1"/>
          </p:cNvGraphicFramePr>
          <p:nvPr>
            <p:extLst>
              <p:ext uri="{D42A27DB-BD31-4B8C-83A1-F6EECF244321}">
                <p14:modId xmlns:p14="http://schemas.microsoft.com/office/powerpoint/2010/main" val="2985142181"/>
              </p:ext>
            </p:extLst>
          </p:nvPr>
        </p:nvGraphicFramePr>
        <p:xfrm>
          <a:off x="1541463" y="4321175"/>
          <a:ext cx="450850" cy="571500"/>
        </p:xfrm>
        <a:graphic>
          <a:graphicData uri="http://schemas.openxmlformats.org/presentationml/2006/ole">
            <mc:AlternateContent xmlns:mc="http://schemas.openxmlformats.org/markup-compatibility/2006">
              <mc:Choice xmlns:v="urn:schemas-microsoft-com:vml" Requires="v">
                <p:oleObj spid="_x0000_s38587" name="Equation" r:id="rId15" imgW="190440" imgH="241200" progId="Equation.DSMT4">
                  <p:embed/>
                </p:oleObj>
              </mc:Choice>
              <mc:Fallback>
                <p:oleObj name="Equation" r:id="rId15" imgW="190440" imgH="241200" progId="Equation.DSMT4">
                  <p:embed/>
                  <p:pic>
                    <p:nvPicPr>
                      <p:cNvPr id="0" name=""/>
                      <p:cNvPicPr/>
                      <p:nvPr/>
                    </p:nvPicPr>
                    <p:blipFill>
                      <a:blip r:embed="rId16"/>
                      <a:stretch>
                        <a:fillRect/>
                      </a:stretch>
                    </p:blipFill>
                    <p:spPr>
                      <a:xfrm>
                        <a:off x="1541463" y="4321175"/>
                        <a:ext cx="450850" cy="571500"/>
                      </a:xfrm>
                      <a:prstGeom prst="rect">
                        <a:avLst/>
                      </a:prstGeom>
                    </p:spPr>
                  </p:pic>
                </p:oleObj>
              </mc:Fallback>
            </mc:AlternateContent>
          </a:graphicData>
        </a:graphic>
      </p:graphicFrame>
      <p:sp>
        <p:nvSpPr>
          <p:cNvPr id="27" name="文本框 26"/>
          <p:cNvSpPr txBox="1"/>
          <p:nvPr/>
        </p:nvSpPr>
        <p:spPr>
          <a:xfrm>
            <a:off x="2808999" y="4421369"/>
            <a:ext cx="7186770" cy="369332"/>
          </a:xfrm>
          <a:prstGeom prst="rect">
            <a:avLst/>
          </a:prstGeom>
          <a:noFill/>
        </p:spPr>
        <p:txBody>
          <a:bodyPr wrap="square" rtlCol="0">
            <a:spAutoFit/>
          </a:bodyPr>
          <a:lstStyle/>
          <a:p>
            <a:r>
              <a:rPr lang="en-US" altLang="zh-CN" dirty="0" smtClean="0"/>
              <a:t>A set of labels of instances that we have already actively queried before.</a:t>
            </a:r>
            <a:endParaRPr lang="zh-CN" altLang="en-US" dirty="0"/>
          </a:p>
        </p:txBody>
      </p:sp>
      <p:graphicFrame>
        <p:nvGraphicFramePr>
          <p:cNvPr id="28" name="对象 27"/>
          <p:cNvGraphicFramePr>
            <a:graphicFrameLocks noChangeAspect="1"/>
          </p:cNvGraphicFramePr>
          <p:nvPr>
            <p:extLst>
              <p:ext uri="{D42A27DB-BD31-4B8C-83A1-F6EECF244321}">
                <p14:modId xmlns:p14="http://schemas.microsoft.com/office/powerpoint/2010/main" val="2688708184"/>
              </p:ext>
            </p:extLst>
          </p:nvPr>
        </p:nvGraphicFramePr>
        <p:xfrm>
          <a:off x="1519238" y="4776788"/>
          <a:ext cx="482600" cy="571500"/>
        </p:xfrm>
        <a:graphic>
          <a:graphicData uri="http://schemas.openxmlformats.org/presentationml/2006/ole">
            <mc:AlternateContent xmlns:mc="http://schemas.openxmlformats.org/markup-compatibility/2006">
              <mc:Choice xmlns:v="urn:schemas-microsoft-com:vml" Requires="v">
                <p:oleObj spid="_x0000_s38588" name="Equation" r:id="rId17" imgW="203040" imgH="241200" progId="Equation.DSMT4">
                  <p:embed/>
                </p:oleObj>
              </mc:Choice>
              <mc:Fallback>
                <p:oleObj name="Equation" r:id="rId17" imgW="203040" imgH="241200" progId="Equation.DSMT4">
                  <p:embed/>
                  <p:pic>
                    <p:nvPicPr>
                      <p:cNvPr id="0" name=""/>
                      <p:cNvPicPr/>
                      <p:nvPr/>
                    </p:nvPicPr>
                    <p:blipFill>
                      <a:blip r:embed="rId18"/>
                      <a:stretch>
                        <a:fillRect/>
                      </a:stretch>
                    </p:blipFill>
                    <p:spPr>
                      <a:xfrm>
                        <a:off x="1519238" y="4776788"/>
                        <a:ext cx="482600" cy="571500"/>
                      </a:xfrm>
                      <a:prstGeom prst="rect">
                        <a:avLst/>
                      </a:prstGeom>
                    </p:spPr>
                  </p:pic>
                </p:oleObj>
              </mc:Fallback>
            </mc:AlternateContent>
          </a:graphicData>
        </a:graphic>
      </p:graphicFrame>
      <p:sp>
        <p:nvSpPr>
          <p:cNvPr id="29" name="文本框 28"/>
          <p:cNvSpPr txBox="1"/>
          <p:nvPr/>
        </p:nvSpPr>
        <p:spPr>
          <a:xfrm>
            <a:off x="2808998" y="4907877"/>
            <a:ext cx="7186771" cy="369332"/>
          </a:xfrm>
          <a:prstGeom prst="rect">
            <a:avLst/>
          </a:prstGeom>
          <a:noFill/>
        </p:spPr>
        <p:txBody>
          <a:bodyPr wrap="square" rtlCol="0">
            <a:spAutoFit/>
          </a:bodyPr>
          <a:lstStyle/>
          <a:p>
            <a:r>
              <a:rPr lang="en-US" altLang="zh-CN" dirty="0" smtClean="0"/>
              <a:t>A set of unknown labels for all the other instances.</a:t>
            </a:r>
            <a:endParaRPr lang="zh-CN" altLang="en-US" dirty="0"/>
          </a:p>
        </p:txBody>
      </p:sp>
      <p:graphicFrame>
        <p:nvGraphicFramePr>
          <p:cNvPr id="30" name="对象 29"/>
          <p:cNvGraphicFramePr>
            <a:graphicFrameLocks noChangeAspect="1"/>
          </p:cNvGraphicFramePr>
          <p:nvPr>
            <p:extLst>
              <p:ext uri="{D42A27DB-BD31-4B8C-83A1-F6EECF244321}">
                <p14:modId xmlns:p14="http://schemas.microsoft.com/office/powerpoint/2010/main" val="1420123771"/>
              </p:ext>
            </p:extLst>
          </p:nvPr>
        </p:nvGraphicFramePr>
        <p:xfrm>
          <a:off x="5290964" y="3364978"/>
          <a:ext cx="334682" cy="456513"/>
        </p:xfrm>
        <a:graphic>
          <a:graphicData uri="http://schemas.openxmlformats.org/presentationml/2006/ole">
            <mc:AlternateContent xmlns:mc="http://schemas.openxmlformats.org/markup-compatibility/2006">
              <mc:Choice xmlns:v="urn:schemas-microsoft-com:vml" Requires="v">
                <p:oleObj spid="_x0000_s38589" name="Equation" r:id="rId19" imgW="177480" imgH="241200" progId="Equation.DSMT4">
                  <p:embed/>
                </p:oleObj>
              </mc:Choice>
              <mc:Fallback>
                <p:oleObj name="Equation" r:id="rId19" imgW="177480" imgH="241200" progId="Equation.DSMT4">
                  <p:embed/>
                  <p:pic>
                    <p:nvPicPr>
                      <p:cNvPr id="0" name=""/>
                      <p:cNvPicPr/>
                      <p:nvPr/>
                    </p:nvPicPr>
                    <p:blipFill>
                      <a:blip r:embed="rId20"/>
                      <a:stretch>
                        <a:fillRect/>
                      </a:stretch>
                    </p:blipFill>
                    <p:spPr>
                      <a:xfrm>
                        <a:off x="5290964" y="3364978"/>
                        <a:ext cx="334682" cy="456513"/>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036447735"/>
              </p:ext>
            </p:extLst>
          </p:nvPr>
        </p:nvGraphicFramePr>
        <p:xfrm>
          <a:off x="6858522" y="3379788"/>
          <a:ext cx="381000" cy="431800"/>
        </p:xfrm>
        <a:graphic>
          <a:graphicData uri="http://schemas.openxmlformats.org/presentationml/2006/ole">
            <mc:AlternateContent xmlns:mc="http://schemas.openxmlformats.org/markup-compatibility/2006">
              <mc:Choice xmlns:v="urn:schemas-microsoft-com:vml" Requires="v">
                <p:oleObj spid="_x0000_s38590" name="Equation" r:id="rId21" imgW="203040" imgH="228600" progId="Equation.DSMT4">
                  <p:embed/>
                </p:oleObj>
              </mc:Choice>
              <mc:Fallback>
                <p:oleObj name="Equation" r:id="rId21" imgW="203040" imgH="228600" progId="Equation.DSMT4">
                  <p:embed/>
                  <p:pic>
                    <p:nvPicPr>
                      <p:cNvPr id="0" name=""/>
                      <p:cNvPicPr/>
                      <p:nvPr/>
                    </p:nvPicPr>
                    <p:blipFill>
                      <a:blip r:embed="rId22"/>
                      <a:stretch>
                        <a:fillRect/>
                      </a:stretch>
                    </p:blipFill>
                    <p:spPr>
                      <a:xfrm>
                        <a:off x="6858522" y="3379788"/>
                        <a:ext cx="381000" cy="431800"/>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1299214299"/>
              </p:ext>
            </p:extLst>
          </p:nvPr>
        </p:nvGraphicFramePr>
        <p:xfrm>
          <a:off x="9023002" y="3391074"/>
          <a:ext cx="285750" cy="431800"/>
        </p:xfrm>
        <a:graphic>
          <a:graphicData uri="http://schemas.openxmlformats.org/presentationml/2006/ole">
            <mc:AlternateContent xmlns:mc="http://schemas.openxmlformats.org/markup-compatibility/2006">
              <mc:Choice xmlns:v="urn:schemas-microsoft-com:vml" Requires="v">
                <p:oleObj spid="_x0000_s38591" name="Equation" r:id="rId23" imgW="152280" imgH="228600" progId="Equation.DSMT4">
                  <p:embed/>
                </p:oleObj>
              </mc:Choice>
              <mc:Fallback>
                <p:oleObj name="Equation" r:id="rId23" imgW="152280" imgH="228600" progId="Equation.DSMT4">
                  <p:embed/>
                  <p:pic>
                    <p:nvPicPr>
                      <p:cNvPr id="0" name=""/>
                      <p:cNvPicPr/>
                      <p:nvPr/>
                    </p:nvPicPr>
                    <p:blipFill>
                      <a:blip r:embed="rId24"/>
                      <a:stretch>
                        <a:fillRect/>
                      </a:stretch>
                    </p:blipFill>
                    <p:spPr>
                      <a:xfrm>
                        <a:off x="9023002" y="3391074"/>
                        <a:ext cx="285750" cy="431800"/>
                      </a:xfrm>
                      <a:prstGeom prst="rect">
                        <a:avLst/>
                      </a:prstGeom>
                    </p:spPr>
                  </p:pic>
                </p:oleObj>
              </mc:Fallback>
            </mc:AlternateContent>
          </a:graphicData>
        </a:graphic>
      </p:graphicFrame>
    </p:spTree>
    <p:extLst>
      <p:ext uri="{BB962C8B-B14F-4D97-AF65-F5344CB8AC3E}">
        <p14:creationId xmlns:p14="http://schemas.microsoft.com/office/powerpoint/2010/main" val="29489927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Modeling Networked Data</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The Basic Model: Markov Random Field</a:t>
            </a:r>
            <a:endParaRPr lang="zh-CN" altLang="en-US" sz="2000" b="1" u="sng" dirty="0"/>
          </a:p>
        </p:txBody>
      </p:sp>
      <p:sp>
        <p:nvSpPr>
          <p:cNvPr id="3" name="文本框 2"/>
          <p:cNvSpPr txBox="1"/>
          <p:nvPr/>
        </p:nvSpPr>
        <p:spPr>
          <a:xfrm>
            <a:off x="1114816" y="1966586"/>
            <a:ext cx="7828768" cy="369332"/>
          </a:xfrm>
          <a:prstGeom prst="rect">
            <a:avLst/>
          </a:prstGeom>
          <a:noFill/>
        </p:spPr>
        <p:txBody>
          <a:bodyPr wrap="square" rtlCol="0">
            <a:spAutoFit/>
          </a:bodyPr>
          <a:lstStyle/>
          <a:p>
            <a:r>
              <a:rPr lang="en-US" altLang="zh-CN" dirty="0" smtClean="0"/>
              <a:t>Given the graph       , we can write the energy as</a:t>
            </a:r>
            <a:endParaRPr lang="zh-CN" altLang="en-US" dirty="0"/>
          </a:p>
        </p:txBody>
      </p:sp>
      <p:graphicFrame>
        <p:nvGraphicFramePr>
          <p:cNvPr id="24" name="对象 23"/>
          <p:cNvGraphicFramePr>
            <a:graphicFrameLocks noChangeAspect="1"/>
          </p:cNvGraphicFramePr>
          <p:nvPr>
            <p:extLst>
              <p:ext uri="{D42A27DB-BD31-4B8C-83A1-F6EECF244321}">
                <p14:modId xmlns:p14="http://schemas.microsoft.com/office/powerpoint/2010/main" val="111096676"/>
              </p:ext>
            </p:extLst>
          </p:nvPr>
        </p:nvGraphicFramePr>
        <p:xfrm>
          <a:off x="2712690" y="1939577"/>
          <a:ext cx="334962" cy="431800"/>
        </p:xfrm>
        <a:graphic>
          <a:graphicData uri="http://schemas.openxmlformats.org/presentationml/2006/ole">
            <mc:AlternateContent xmlns:mc="http://schemas.openxmlformats.org/markup-compatibility/2006">
              <mc:Choice xmlns:v="urn:schemas-microsoft-com:vml" Requires="v">
                <p:oleObj spid="_x0000_s5768" name="Equation" r:id="rId4" imgW="177480" imgH="228600" progId="Equation.DSMT4">
                  <p:embed/>
                </p:oleObj>
              </mc:Choice>
              <mc:Fallback>
                <p:oleObj name="Equation" r:id="rId4" imgW="177480" imgH="228600" progId="Equation.DSMT4">
                  <p:embed/>
                  <p:pic>
                    <p:nvPicPr>
                      <p:cNvPr id="0" name=""/>
                      <p:cNvPicPr/>
                      <p:nvPr/>
                    </p:nvPicPr>
                    <p:blipFill>
                      <a:blip r:embed="rId5"/>
                      <a:stretch>
                        <a:fillRect/>
                      </a:stretch>
                    </p:blipFill>
                    <p:spPr>
                      <a:xfrm>
                        <a:off x="2712690" y="1939577"/>
                        <a:ext cx="334962"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38559410"/>
              </p:ext>
            </p:extLst>
          </p:nvPr>
        </p:nvGraphicFramePr>
        <p:xfrm>
          <a:off x="1690752" y="2562999"/>
          <a:ext cx="8123242" cy="833945"/>
        </p:xfrm>
        <a:graphic>
          <a:graphicData uri="http://schemas.openxmlformats.org/presentationml/2006/ole">
            <mc:AlternateContent xmlns:mc="http://schemas.openxmlformats.org/markup-compatibility/2006">
              <mc:Choice xmlns:v="urn:schemas-microsoft-com:vml" Requires="v">
                <p:oleObj spid="_x0000_s5769" name="Equation" r:id="rId6" imgW="3340080" imgH="342720" progId="Equation.DSMT4">
                  <p:embed/>
                </p:oleObj>
              </mc:Choice>
              <mc:Fallback>
                <p:oleObj name="Equation" r:id="rId6" imgW="3340080" imgH="342720" progId="Equation.DSMT4">
                  <p:embed/>
                  <p:pic>
                    <p:nvPicPr>
                      <p:cNvPr id="0" name=""/>
                      <p:cNvPicPr/>
                      <p:nvPr/>
                    </p:nvPicPr>
                    <p:blipFill>
                      <a:blip r:embed="rId7"/>
                      <a:stretch>
                        <a:fillRect/>
                      </a:stretch>
                    </p:blipFill>
                    <p:spPr>
                      <a:xfrm>
                        <a:off x="1690752" y="2562999"/>
                        <a:ext cx="8123242" cy="833945"/>
                      </a:xfrm>
                      <a:prstGeom prst="rect">
                        <a:avLst/>
                      </a:prstGeom>
                    </p:spPr>
                  </p:pic>
                </p:oleObj>
              </mc:Fallback>
            </mc:AlternateContent>
          </a:graphicData>
        </a:graphic>
      </p:graphicFrame>
      <p:sp>
        <p:nvSpPr>
          <p:cNvPr id="5" name="矩形 4"/>
          <p:cNvSpPr/>
          <p:nvPr/>
        </p:nvSpPr>
        <p:spPr>
          <a:xfrm>
            <a:off x="2292263" y="2562999"/>
            <a:ext cx="420427" cy="7188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99807" y="3395145"/>
            <a:ext cx="2104373" cy="646331"/>
          </a:xfrm>
          <a:prstGeom prst="rect">
            <a:avLst/>
          </a:prstGeom>
          <a:noFill/>
        </p:spPr>
        <p:txBody>
          <a:bodyPr wrap="square" rtlCol="0">
            <a:spAutoFit/>
          </a:bodyPr>
          <a:lstStyle/>
          <a:p>
            <a:r>
              <a:rPr lang="en-US" altLang="zh-CN" b="1" dirty="0" smtClean="0">
                <a:solidFill>
                  <a:srgbClr val="C00000"/>
                </a:solidFill>
              </a:rPr>
              <a:t>True labels of queried instances</a:t>
            </a:r>
            <a:endParaRPr lang="zh-CN" altLang="en-US" b="1" dirty="0">
              <a:solidFill>
                <a:srgbClr val="C00000"/>
              </a:solidFill>
            </a:endParaRPr>
          </a:p>
        </p:txBody>
      </p:sp>
      <p:sp>
        <p:nvSpPr>
          <p:cNvPr id="25" name="矩形 24"/>
          <p:cNvSpPr/>
          <p:nvPr/>
        </p:nvSpPr>
        <p:spPr>
          <a:xfrm>
            <a:off x="5632701" y="2562999"/>
            <a:ext cx="1745129" cy="7188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447208" y="3537809"/>
            <a:ext cx="2104373" cy="646331"/>
          </a:xfrm>
          <a:prstGeom prst="rect">
            <a:avLst/>
          </a:prstGeom>
          <a:noFill/>
        </p:spPr>
        <p:txBody>
          <a:bodyPr wrap="square" rtlCol="0">
            <a:spAutoFit/>
          </a:bodyPr>
          <a:lstStyle/>
          <a:p>
            <a:r>
              <a:rPr lang="en-US" altLang="zh-CN" b="1" dirty="0" smtClean="0">
                <a:solidFill>
                  <a:srgbClr val="C00000"/>
                </a:solidFill>
              </a:rPr>
              <a:t>The energy defined for instance</a:t>
            </a:r>
            <a:endParaRPr lang="zh-CN" altLang="en-US" b="1" dirty="0">
              <a:solidFill>
                <a:srgbClr val="C00000"/>
              </a:solidFill>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1012517508"/>
              </p:ext>
            </p:extLst>
          </p:nvPr>
        </p:nvGraphicFramePr>
        <p:xfrm>
          <a:off x="6719751" y="3799173"/>
          <a:ext cx="285750" cy="431800"/>
        </p:xfrm>
        <a:graphic>
          <a:graphicData uri="http://schemas.openxmlformats.org/presentationml/2006/ole">
            <mc:AlternateContent xmlns:mc="http://schemas.openxmlformats.org/markup-compatibility/2006">
              <mc:Choice xmlns:v="urn:schemas-microsoft-com:vml" Requires="v">
                <p:oleObj spid="_x0000_s5770" name="Equation" r:id="rId8" imgW="152280" imgH="228600" progId="Equation.DSMT4">
                  <p:embed/>
                </p:oleObj>
              </mc:Choice>
              <mc:Fallback>
                <p:oleObj name="Equation" r:id="rId8" imgW="152280" imgH="228600" progId="Equation.DSMT4">
                  <p:embed/>
                  <p:pic>
                    <p:nvPicPr>
                      <p:cNvPr id="0" name=""/>
                      <p:cNvPicPr/>
                      <p:nvPr/>
                    </p:nvPicPr>
                    <p:blipFill>
                      <a:blip r:embed="rId9"/>
                      <a:stretch>
                        <a:fillRect/>
                      </a:stretch>
                    </p:blipFill>
                    <p:spPr>
                      <a:xfrm>
                        <a:off x="6719751" y="3799173"/>
                        <a:ext cx="285750" cy="431800"/>
                      </a:xfrm>
                      <a:prstGeom prst="rect">
                        <a:avLst/>
                      </a:prstGeom>
                    </p:spPr>
                  </p:pic>
                </p:oleObj>
              </mc:Fallback>
            </mc:AlternateContent>
          </a:graphicData>
        </a:graphic>
      </p:graphicFrame>
      <p:sp>
        <p:nvSpPr>
          <p:cNvPr id="36" name="矩形 35"/>
          <p:cNvSpPr/>
          <p:nvPr/>
        </p:nvSpPr>
        <p:spPr>
          <a:xfrm>
            <a:off x="8610617" y="2620561"/>
            <a:ext cx="1203378" cy="7188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265752" y="3523379"/>
            <a:ext cx="2104373" cy="923330"/>
          </a:xfrm>
          <a:prstGeom prst="rect">
            <a:avLst/>
          </a:prstGeom>
          <a:noFill/>
        </p:spPr>
        <p:txBody>
          <a:bodyPr wrap="square" rtlCol="0">
            <a:spAutoFit/>
          </a:bodyPr>
          <a:lstStyle/>
          <a:p>
            <a:r>
              <a:rPr lang="en-US" altLang="zh-CN" b="1" dirty="0" smtClean="0">
                <a:solidFill>
                  <a:srgbClr val="C00000"/>
                </a:solidFill>
              </a:rPr>
              <a:t>The energy associated with the edge</a:t>
            </a:r>
            <a:endParaRPr lang="zh-CN" altLang="en-US" b="1" dirty="0">
              <a:solidFill>
                <a:srgbClr val="C00000"/>
              </a:solidFill>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3285044734"/>
              </p:ext>
            </p:extLst>
          </p:nvPr>
        </p:nvGraphicFramePr>
        <p:xfrm>
          <a:off x="8867422" y="4076801"/>
          <a:ext cx="1714500" cy="455613"/>
        </p:xfrm>
        <a:graphic>
          <a:graphicData uri="http://schemas.openxmlformats.org/presentationml/2006/ole">
            <mc:AlternateContent xmlns:mc="http://schemas.openxmlformats.org/markup-compatibility/2006">
              <mc:Choice xmlns:v="urn:schemas-microsoft-com:vml" Requires="v">
                <p:oleObj spid="_x0000_s5771" name="Equation" r:id="rId10" imgW="914400" imgH="241200" progId="Equation.DSMT4">
                  <p:embed/>
                </p:oleObj>
              </mc:Choice>
              <mc:Fallback>
                <p:oleObj name="Equation" r:id="rId10" imgW="914400" imgH="241200" progId="Equation.DSMT4">
                  <p:embed/>
                  <p:pic>
                    <p:nvPicPr>
                      <p:cNvPr id="0" name=""/>
                      <p:cNvPicPr/>
                      <p:nvPr/>
                    </p:nvPicPr>
                    <p:blipFill>
                      <a:blip r:embed="rId11"/>
                      <a:stretch>
                        <a:fillRect/>
                      </a:stretch>
                    </p:blipFill>
                    <p:spPr>
                      <a:xfrm>
                        <a:off x="8867422" y="4076801"/>
                        <a:ext cx="1714500" cy="455613"/>
                      </a:xfrm>
                      <a:prstGeom prst="rect">
                        <a:avLst/>
                      </a:prstGeom>
                    </p:spPr>
                  </p:pic>
                </p:oleObj>
              </mc:Fallback>
            </mc:AlternateContent>
          </a:graphicData>
        </a:graphic>
      </p:graphicFrame>
    </p:spTree>
    <p:extLst>
      <p:ext uri="{BB962C8B-B14F-4D97-AF65-F5344CB8AC3E}">
        <p14:creationId xmlns:p14="http://schemas.microsoft.com/office/powerpoint/2010/main" val="263910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Modeling Networked Data</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Model Inference</a:t>
            </a:r>
            <a:endParaRPr lang="zh-CN" altLang="en-US" sz="2000" b="1" u="sng" dirty="0"/>
          </a:p>
        </p:txBody>
      </p:sp>
      <p:sp>
        <p:nvSpPr>
          <p:cNvPr id="3" name="文本框 2"/>
          <p:cNvSpPr txBox="1"/>
          <p:nvPr/>
        </p:nvSpPr>
        <p:spPr>
          <a:xfrm>
            <a:off x="1028218" y="1649126"/>
            <a:ext cx="7828768" cy="369332"/>
          </a:xfrm>
          <a:prstGeom prst="rect">
            <a:avLst/>
          </a:prstGeom>
          <a:noFill/>
        </p:spPr>
        <p:txBody>
          <a:bodyPr wrap="square" rtlCol="0">
            <a:spAutoFit/>
          </a:bodyPr>
          <a:lstStyle/>
          <a:p>
            <a:r>
              <a:rPr lang="en-US" altLang="zh-CN" dirty="0" smtClean="0"/>
              <a:t>We try to assign labels to         such that we can minimize the following energy </a:t>
            </a:r>
            <a:endParaRPr lang="zh-CN" altLang="en-US" dirty="0"/>
          </a:p>
        </p:txBody>
      </p:sp>
      <p:graphicFrame>
        <p:nvGraphicFramePr>
          <p:cNvPr id="19" name="对象 27"/>
          <p:cNvGraphicFramePr>
            <a:graphicFrameLocks noChangeAspect="1"/>
          </p:cNvGraphicFramePr>
          <p:nvPr>
            <p:extLst>
              <p:ext uri="{D42A27DB-BD31-4B8C-83A1-F6EECF244321}">
                <p14:modId xmlns:p14="http://schemas.microsoft.com/office/powerpoint/2010/main" val="2206863648"/>
              </p:ext>
            </p:extLst>
          </p:nvPr>
        </p:nvGraphicFramePr>
        <p:xfrm>
          <a:off x="3453214" y="1529977"/>
          <a:ext cx="482600" cy="571500"/>
        </p:xfrm>
        <a:graphic>
          <a:graphicData uri="http://schemas.openxmlformats.org/presentationml/2006/ole">
            <mc:AlternateContent xmlns:mc="http://schemas.openxmlformats.org/markup-compatibility/2006">
              <mc:Choice xmlns:v="urn:schemas-microsoft-com:vml" Requires="v">
                <p:oleObj spid="_x0000_s9775" name="Equation" r:id="rId4" imgW="203040" imgH="241200" progId="Equation.DSMT4">
                  <p:embed/>
                </p:oleObj>
              </mc:Choice>
              <mc:Fallback>
                <p:oleObj name="Equation" r:id="rId4" imgW="203040" imgH="241200" progId="Equation.DSMT4">
                  <p:embed/>
                  <p:pic>
                    <p:nvPicPr>
                      <p:cNvPr id="0" name=""/>
                      <p:cNvPicPr/>
                      <p:nvPr/>
                    </p:nvPicPr>
                    <p:blipFill>
                      <a:blip r:embed="rId5"/>
                      <a:stretch>
                        <a:fillRect/>
                      </a:stretch>
                    </p:blipFill>
                    <p:spPr>
                      <a:xfrm>
                        <a:off x="3453214" y="1529977"/>
                        <a:ext cx="482600" cy="571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0613560"/>
              </p:ext>
            </p:extLst>
          </p:nvPr>
        </p:nvGraphicFramePr>
        <p:xfrm>
          <a:off x="4080078" y="2171966"/>
          <a:ext cx="2546751" cy="656379"/>
        </p:xfrm>
        <a:graphic>
          <a:graphicData uri="http://schemas.openxmlformats.org/presentationml/2006/ole">
            <mc:AlternateContent xmlns:mc="http://schemas.openxmlformats.org/markup-compatibility/2006">
              <mc:Choice xmlns:v="urn:schemas-microsoft-com:vml" Requires="v">
                <p:oleObj spid="_x0000_s9776" name="Equation" r:id="rId6" imgW="1231900" imgH="317500" progId="Equation.DSMT4">
                  <p:embed/>
                </p:oleObj>
              </mc:Choice>
              <mc:Fallback>
                <p:oleObj name="Equation" r:id="rId6" imgW="1231900" imgH="317500" progId="Equation.DSMT4">
                  <p:embed/>
                  <p:pic>
                    <p:nvPicPr>
                      <p:cNvPr id="0" name=""/>
                      <p:cNvPicPr/>
                      <p:nvPr/>
                    </p:nvPicPr>
                    <p:blipFill>
                      <a:blip r:embed="rId7"/>
                      <a:stretch>
                        <a:fillRect/>
                      </a:stretch>
                    </p:blipFill>
                    <p:spPr>
                      <a:xfrm>
                        <a:off x="4080078" y="2171966"/>
                        <a:ext cx="2546751" cy="656379"/>
                      </a:xfrm>
                      <a:prstGeom prst="rect">
                        <a:avLst/>
                      </a:prstGeom>
                    </p:spPr>
                  </p:pic>
                </p:oleObj>
              </mc:Fallback>
            </mc:AlternateContent>
          </a:graphicData>
        </a:graphic>
      </p:graphicFrame>
      <p:sp>
        <p:nvSpPr>
          <p:cNvPr id="10" name="TextBox 9"/>
          <p:cNvSpPr txBox="1"/>
          <p:nvPr/>
        </p:nvSpPr>
        <p:spPr>
          <a:xfrm>
            <a:off x="1053583" y="2886067"/>
            <a:ext cx="8659604" cy="923330"/>
          </a:xfrm>
          <a:prstGeom prst="rect">
            <a:avLst/>
          </a:prstGeom>
          <a:noFill/>
        </p:spPr>
        <p:txBody>
          <a:bodyPr wrap="square" rtlCol="0">
            <a:spAutoFit/>
          </a:bodyPr>
          <a:lstStyle/>
          <a:p>
            <a:r>
              <a:rPr lang="en-US" altLang="zh-CN" dirty="0" smtClean="0"/>
              <a:t>Usually intractable to directly solve the above problem.</a:t>
            </a:r>
          </a:p>
          <a:p>
            <a:r>
              <a:rPr lang="en-US" dirty="0" smtClean="0"/>
              <a:t>Apply dual decomposition [17] to decompose the original problems into a set of tractable </a:t>
            </a:r>
            <a:r>
              <a:rPr lang="en-US" dirty="0" err="1" smtClean="0"/>
              <a:t>subproblems</a:t>
            </a:r>
            <a:r>
              <a:rPr lang="en-US" dirty="0" smtClean="0"/>
              <a:t>. The dual optimization problem is as follows: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366061047"/>
              </p:ext>
            </p:extLst>
          </p:nvPr>
        </p:nvGraphicFramePr>
        <p:xfrm>
          <a:off x="2352831" y="3781810"/>
          <a:ext cx="7979945" cy="850322"/>
        </p:xfrm>
        <a:graphic>
          <a:graphicData uri="http://schemas.openxmlformats.org/presentationml/2006/ole">
            <mc:AlternateContent xmlns:mc="http://schemas.openxmlformats.org/markup-compatibility/2006">
              <mc:Choice xmlns:v="urn:schemas-microsoft-com:vml" Requires="v">
                <p:oleObj spid="_x0000_s9777" name="Equation" r:id="rId8" imgW="3098800" imgH="330200" progId="Equation.DSMT4">
                  <p:embed/>
                </p:oleObj>
              </mc:Choice>
              <mc:Fallback>
                <p:oleObj name="Equation" r:id="rId8" imgW="3098800" imgH="330200" progId="Equation.DSMT4">
                  <p:embed/>
                  <p:pic>
                    <p:nvPicPr>
                      <p:cNvPr id="0" name=""/>
                      <p:cNvPicPr/>
                      <p:nvPr/>
                    </p:nvPicPr>
                    <p:blipFill>
                      <a:blip r:embed="rId9"/>
                      <a:stretch>
                        <a:fillRect/>
                      </a:stretch>
                    </p:blipFill>
                    <p:spPr>
                      <a:xfrm>
                        <a:off x="2352831" y="3781810"/>
                        <a:ext cx="7979945" cy="850322"/>
                      </a:xfrm>
                      <a:prstGeom prst="rect">
                        <a:avLst/>
                      </a:prstGeom>
                    </p:spPr>
                  </p:pic>
                </p:oleObj>
              </mc:Fallback>
            </mc:AlternateContent>
          </a:graphicData>
        </a:graphic>
      </p:graphicFrame>
      <p:sp>
        <p:nvSpPr>
          <p:cNvPr id="4" name="Rectangle 3"/>
          <p:cNvSpPr/>
          <p:nvPr/>
        </p:nvSpPr>
        <p:spPr>
          <a:xfrm>
            <a:off x="5412250" y="4184794"/>
            <a:ext cx="793797" cy="476199"/>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TextBox 10"/>
          <p:cNvSpPr txBox="1"/>
          <p:nvPr/>
        </p:nvSpPr>
        <p:spPr>
          <a:xfrm>
            <a:off x="4834948" y="4646566"/>
            <a:ext cx="2265930" cy="369332"/>
          </a:xfrm>
          <a:prstGeom prst="rect">
            <a:avLst/>
          </a:prstGeom>
          <a:noFill/>
        </p:spPr>
        <p:txBody>
          <a:bodyPr wrap="square" rtlCol="0">
            <a:spAutoFit/>
          </a:bodyPr>
          <a:lstStyle/>
          <a:p>
            <a:r>
              <a:rPr lang="en-US" b="1" dirty="0" smtClean="0">
                <a:solidFill>
                  <a:srgbClr val="C00000"/>
                </a:solidFill>
              </a:rPr>
              <a:t>Local optimization</a:t>
            </a:r>
            <a:endParaRPr lang="en-US" b="1" dirty="0">
              <a:solidFill>
                <a:srgbClr val="C00000"/>
              </a:solidFill>
            </a:endParaRPr>
          </a:p>
        </p:txBody>
      </p:sp>
      <p:sp>
        <p:nvSpPr>
          <p:cNvPr id="13" name="Rectangle 12"/>
          <p:cNvSpPr/>
          <p:nvPr/>
        </p:nvSpPr>
        <p:spPr>
          <a:xfrm>
            <a:off x="7663747" y="3852897"/>
            <a:ext cx="1183479" cy="764806"/>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9028491" y="3846564"/>
            <a:ext cx="1183479" cy="764806"/>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p:cNvSpPr txBox="1"/>
          <p:nvPr/>
        </p:nvSpPr>
        <p:spPr>
          <a:xfrm>
            <a:off x="8321290" y="4741242"/>
            <a:ext cx="2265930" cy="369332"/>
          </a:xfrm>
          <a:prstGeom prst="rect">
            <a:avLst/>
          </a:prstGeom>
          <a:noFill/>
        </p:spPr>
        <p:txBody>
          <a:bodyPr wrap="square" rtlCol="0">
            <a:spAutoFit/>
          </a:bodyPr>
          <a:lstStyle/>
          <a:p>
            <a:r>
              <a:rPr lang="en-US" b="1" dirty="0" smtClean="0">
                <a:solidFill>
                  <a:srgbClr val="C00000"/>
                </a:solidFill>
              </a:rPr>
              <a:t>Dual variables</a:t>
            </a:r>
            <a:endParaRPr lang="en-US" b="1" dirty="0">
              <a:solidFill>
                <a:srgbClr val="C00000"/>
              </a:solidFill>
            </a:endParaRPr>
          </a:p>
        </p:txBody>
      </p:sp>
      <p:sp>
        <p:nvSpPr>
          <p:cNvPr id="21" name="TextBox 20"/>
          <p:cNvSpPr txBox="1"/>
          <p:nvPr/>
        </p:nvSpPr>
        <p:spPr>
          <a:xfrm>
            <a:off x="1024718" y="6132884"/>
            <a:ext cx="7937970" cy="369332"/>
          </a:xfrm>
          <a:prstGeom prst="rect">
            <a:avLst/>
          </a:prstGeom>
          <a:noFill/>
        </p:spPr>
        <p:txBody>
          <a:bodyPr wrap="square" rtlCol="0">
            <a:spAutoFit/>
          </a:bodyPr>
          <a:lstStyle/>
          <a:p>
            <a:r>
              <a:rPr lang="en-US" dirty="0" smtClean="0"/>
              <a:t>We can solve the above objective function with projected </a:t>
            </a:r>
            <a:r>
              <a:rPr lang="en-US" dirty="0" err="1" smtClean="0"/>
              <a:t>subgradient</a:t>
            </a:r>
            <a:r>
              <a:rPr lang="en-US" dirty="0" smtClean="0"/>
              <a:t> [13].</a:t>
            </a:r>
            <a:endParaRPr lang="en-US" dirty="0"/>
          </a:p>
        </p:txBody>
      </p:sp>
      <p:sp>
        <p:nvSpPr>
          <p:cNvPr id="22" name="TextBox 21"/>
          <p:cNvSpPr txBox="1"/>
          <p:nvPr/>
        </p:nvSpPr>
        <p:spPr>
          <a:xfrm>
            <a:off x="1053582" y="5209345"/>
            <a:ext cx="3463842" cy="369332"/>
          </a:xfrm>
          <a:prstGeom prst="rect">
            <a:avLst/>
          </a:prstGeom>
          <a:noFill/>
        </p:spPr>
        <p:txBody>
          <a:bodyPr wrap="square" rtlCol="0">
            <a:spAutoFit/>
          </a:bodyPr>
          <a:lstStyle/>
          <a:p>
            <a:r>
              <a:rPr lang="en-US" dirty="0" smtClean="0"/>
              <a:t>Subject to</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1298000343"/>
              </p:ext>
            </p:extLst>
          </p:nvPr>
        </p:nvGraphicFramePr>
        <p:xfrm>
          <a:off x="2378186" y="5325844"/>
          <a:ext cx="2904171" cy="656595"/>
        </p:xfrm>
        <a:graphic>
          <a:graphicData uri="http://schemas.openxmlformats.org/presentationml/2006/ole">
            <mc:AlternateContent xmlns:mc="http://schemas.openxmlformats.org/markup-compatibility/2006">
              <mc:Choice xmlns:v="urn:schemas-microsoft-com:vml" Requires="v">
                <p:oleObj spid="_x0000_s9778" name="Equation" r:id="rId10" imgW="1460500" imgH="330200" progId="Equation.DSMT4">
                  <p:embed/>
                </p:oleObj>
              </mc:Choice>
              <mc:Fallback>
                <p:oleObj name="Equation" r:id="rId10" imgW="1460500" imgH="330200" progId="Equation.DSMT4">
                  <p:embed/>
                  <p:pic>
                    <p:nvPicPr>
                      <p:cNvPr id="0" name=""/>
                      <p:cNvPicPr/>
                      <p:nvPr/>
                    </p:nvPicPr>
                    <p:blipFill>
                      <a:blip r:embed="rId11"/>
                      <a:stretch>
                        <a:fillRect/>
                      </a:stretch>
                    </p:blipFill>
                    <p:spPr>
                      <a:xfrm>
                        <a:off x="2378186" y="5325844"/>
                        <a:ext cx="2904171" cy="656595"/>
                      </a:xfrm>
                      <a:prstGeom prst="rect">
                        <a:avLst/>
                      </a:prstGeom>
                    </p:spPr>
                  </p:pic>
                </p:oleObj>
              </mc:Fallback>
            </mc:AlternateContent>
          </a:graphicData>
        </a:graphic>
      </p:graphicFrame>
      <p:sp>
        <p:nvSpPr>
          <p:cNvPr id="24" name="Rectangle 23"/>
          <p:cNvSpPr/>
          <p:nvPr/>
        </p:nvSpPr>
        <p:spPr>
          <a:xfrm>
            <a:off x="2323660" y="5267059"/>
            <a:ext cx="3045294" cy="750376"/>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TextBox 24"/>
          <p:cNvSpPr txBox="1"/>
          <p:nvPr/>
        </p:nvSpPr>
        <p:spPr>
          <a:xfrm>
            <a:off x="5449194" y="5506051"/>
            <a:ext cx="2265930" cy="369332"/>
          </a:xfrm>
          <a:prstGeom prst="rect">
            <a:avLst/>
          </a:prstGeom>
          <a:noFill/>
        </p:spPr>
        <p:txBody>
          <a:bodyPr wrap="square" rtlCol="0">
            <a:spAutoFit/>
          </a:bodyPr>
          <a:lstStyle/>
          <a:p>
            <a:r>
              <a:rPr lang="en-US" b="1" dirty="0" smtClean="0">
                <a:solidFill>
                  <a:srgbClr val="C00000"/>
                </a:solidFill>
              </a:rPr>
              <a:t>Global constraint</a:t>
            </a:r>
            <a:endParaRPr lang="en-US" b="1" dirty="0">
              <a:solidFill>
                <a:srgbClr val="C00000"/>
              </a:solidFill>
            </a:endParaRPr>
          </a:p>
        </p:txBody>
      </p:sp>
    </p:spTree>
    <p:extLst>
      <p:ext uri="{BB962C8B-B14F-4D97-AF65-F5344CB8AC3E}">
        <p14:creationId xmlns:p14="http://schemas.microsoft.com/office/powerpoint/2010/main" val="17504901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619" y="488515"/>
            <a:ext cx="7077206" cy="523220"/>
          </a:xfrm>
          <a:prstGeom prst="rect">
            <a:avLst/>
          </a:prstGeom>
          <a:noFill/>
        </p:spPr>
        <p:txBody>
          <a:bodyPr wrap="square" rtlCol="0">
            <a:spAutoFit/>
          </a:bodyPr>
          <a:lstStyle/>
          <a:p>
            <a:r>
              <a:rPr lang="en-US" altLang="zh-CN" sz="2800" b="1" dirty="0" smtClean="0"/>
              <a:t>Modeling Networked Data</a:t>
            </a:r>
            <a:endParaRPr lang="zh-CN" altLang="en-US" sz="2800" b="1" dirty="0"/>
          </a:p>
        </p:txBody>
      </p:sp>
      <p:cxnSp>
        <p:nvCxnSpPr>
          <p:cNvPr id="6" name="直接连接符 5"/>
          <p:cNvCxnSpPr/>
          <p:nvPr/>
        </p:nvCxnSpPr>
        <p:spPr>
          <a:xfrm>
            <a:off x="444674" y="1152395"/>
            <a:ext cx="88559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8619" y="1365337"/>
            <a:ext cx="5574082" cy="400110"/>
          </a:xfrm>
          <a:prstGeom prst="rect">
            <a:avLst/>
          </a:prstGeom>
          <a:noFill/>
        </p:spPr>
        <p:txBody>
          <a:bodyPr wrap="square" rtlCol="0">
            <a:spAutoFit/>
          </a:bodyPr>
          <a:lstStyle/>
          <a:p>
            <a:r>
              <a:rPr lang="en-US" altLang="zh-CN" sz="2000" b="1" u="sng" dirty="0" smtClean="0"/>
              <a:t>Model Learning</a:t>
            </a:r>
            <a:endParaRPr lang="zh-CN" altLang="en-US" sz="2000" b="1" u="sng" dirty="0"/>
          </a:p>
        </p:txBody>
      </p:sp>
      <p:sp>
        <p:nvSpPr>
          <p:cNvPr id="14" name="TextBox 13"/>
          <p:cNvSpPr txBox="1"/>
          <p:nvPr/>
        </p:nvSpPr>
        <p:spPr>
          <a:xfrm>
            <a:off x="1212344" y="1890369"/>
            <a:ext cx="10030708" cy="369332"/>
          </a:xfrm>
          <a:prstGeom prst="rect">
            <a:avLst/>
          </a:prstGeom>
          <a:noFill/>
        </p:spPr>
        <p:txBody>
          <a:bodyPr wrap="square" rtlCol="0">
            <a:spAutoFit/>
          </a:bodyPr>
          <a:lstStyle/>
          <a:p>
            <a:r>
              <a:rPr lang="en-US" dirty="0" smtClean="0"/>
              <a:t>Applying max margin learning paradigm, the objective function for parameter learning is written as</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60395063"/>
              </p:ext>
            </p:extLst>
          </p:nvPr>
        </p:nvGraphicFramePr>
        <p:xfrm>
          <a:off x="4052888" y="2306638"/>
          <a:ext cx="2717800" cy="925512"/>
        </p:xfrm>
        <a:graphic>
          <a:graphicData uri="http://schemas.openxmlformats.org/presentationml/2006/ole">
            <mc:AlternateContent xmlns:mc="http://schemas.openxmlformats.org/markup-compatibility/2006">
              <mc:Choice xmlns:v="urn:schemas-microsoft-com:vml" Requires="v">
                <p:oleObj spid="_x0000_s12566" name="Equation" r:id="rId4" imgW="1155700" imgH="393700" progId="Equation.3">
                  <p:embed/>
                </p:oleObj>
              </mc:Choice>
              <mc:Fallback>
                <p:oleObj name="Equation" r:id="rId4" imgW="1155700" imgH="393700" progId="Equation.3">
                  <p:embed/>
                  <p:pic>
                    <p:nvPicPr>
                      <p:cNvPr id="0" name=""/>
                      <p:cNvPicPr/>
                      <p:nvPr/>
                    </p:nvPicPr>
                    <p:blipFill>
                      <a:blip r:embed="rId5"/>
                      <a:stretch>
                        <a:fillRect/>
                      </a:stretch>
                    </p:blipFill>
                    <p:spPr>
                      <a:xfrm>
                        <a:off x="4052888" y="2306638"/>
                        <a:ext cx="2717800" cy="925512"/>
                      </a:xfrm>
                      <a:prstGeom prst="rect">
                        <a:avLst/>
                      </a:prstGeom>
                    </p:spPr>
                  </p:pic>
                </p:oleObj>
              </mc:Fallback>
            </mc:AlternateContent>
          </a:graphicData>
        </a:graphic>
      </p:graphicFrame>
      <p:sp>
        <p:nvSpPr>
          <p:cNvPr id="22" name="TextBox 21"/>
          <p:cNvSpPr txBox="1"/>
          <p:nvPr/>
        </p:nvSpPr>
        <p:spPr>
          <a:xfrm>
            <a:off x="1298941" y="3246817"/>
            <a:ext cx="2366958" cy="369332"/>
          </a:xfrm>
          <a:prstGeom prst="rect">
            <a:avLst/>
          </a:prstGeom>
          <a:noFill/>
        </p:spPr>
        <p:txBody>
          <a:bodyPr wrap="square" rtlCol="0">
            <a:spAutoFit/>
          </a:bodyPr>
          <a:lstStyle/>
          <a:p>
            <a:r>
              <a:rPr lang="en-US" altLang="zh-CN" dirty="0" smtClean="0"/>
              <a:t>where</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3408389662"/>
              </p:ext>
            </p:extLst>
          </p:nvPr>
        </p:nvGraphicFramePr>
        <p:xfrm>
          <a:off x="2514600" y="3675063"/>
          <a:ext cx="7729538" cy="769937"/>
        </p:xfrm>
        <a:graphic>
          <a:graphicData uri="http://schemas.openxmlformats.org/presentationml/2006/ole">
            <mc:AlternateContent xmlns:mc="http://schemas.openxmlformats.org/markup-compatibility/2006">
              <mc:Choice xmlns:v="urn:schemas-microsoft-com:vml" Requires="v">
                <p:oleObj spid="_x0000_s12567" name="Equation" r:id="rId6" imgW="3441700" imgH="342900" progId="Equation.3">
                  <p:embed/>
                </p:oleObj>
              </mc:Choice>
              <mc:Fallback>
                <p:oleObj name="Equation" r:id="rId6" imgW="3441700" imgH="342900" progId="Equation.3">
                  <p:embed/>
                  <p:pic>
                    <p:nvPicPr>
                      <p:cNvPr id="0" name=""/>
                      <p:cNvPicPr/>
                      <p:nvPr/>
                    </p:nvPicPr>
                    <p:blipFill>
                      <a:blip r:embed="rId7"/>
                      <a:stretch>
                        <a:fillRect/>
                      </a:stretch>
                    </p:blipFill>
                    <p:spPr>
                      <a:xfrm>
                        <a:off x="2514600" y="3675063"/>
                        <a:ext cx="7729538" cy="769937"/>
                      </a:xfrm>
                      <a:prstGeom prst="rect">
                        <a:avLst/>
                      </a:prstGeom>
                    </p:spPr>
                  </p:pic>
                </p:oleObj>
              </mc:Fallback>
            </mc:AlternateContent>
          </a:graphicData>
        </a:graphic>
      </p:graphicFrame>
      <p:sp>
        <p:nvSpPr>
          <p:cNvPr id="24" name="Rectangle 23"/>
          <p:cNvSpPr/>
          <p:nvPr/>
        </p:nvSpPr>
        <p:spPr>
          <a:xfrm>
            <a:off x="2381391" y="3809599"/>
            <a:ext cx="461845" cy="562782"/>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TextBox 24"/>
          <p:cNvSpPr txBox="1"/>
          <p:nvPr/>
        </p:nvSpPr>
        <p:spPr>
          <a:xfrm>
            <a:off x="1284508" y="4473393"/>
            <a:ext cx="2006141" cy="369332"/>
          </a:xfrm>
          <a:prstGeom prst="rect">
            <a:avLst/>
          </a:prstGeom>
          <a:noFill/>
        </p:spPr>
        <p:txBody>
          <a:bodyPr wrap="square" rtlCol="0">
            <a:spAutoFit/>
          </a:bodyPr>
          <a:lstStyle/>
          <a:p>
            <a:r>
              <a:rPr lang="en-US" b="1" dirty="0" smtClean="0">
                <a:solidFill>
                  <a:srgbClr val="C00000"/>
                </a:solidFill>
              </a:rPr>
              <a:t>A slack variable</a:t>
            </a:r>
            <a:endParaRPr lang="en-US" b="1" dirty="0">
              <a:solidFill>
                <a:srgbClr val="C00000"/>
              </a:solidFill>
            </a:endParaRPr>
          </a:p>
        </p:txBody>
      </p:sp>
      <p:sp>
        <p:nvSpPr>
          <p:cNvPr id="26" name="Rectangle 25"/>
          <p:cNvSpPr/>
          <p:nvPr/>
        </p:nvSpPr>
        <p:spPr>
          <a:xfrm>
            <a:off x="4474129" y="3679726"/>
            <a:ext cx="3983418" cy="851388"/>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TextBox 26"/>
          <p:cNvSpPr txBox="1"/>
          <p:nvPr/>
        </p:nvSpPr>
        <p:spPr>
          <a:xfrm>
            <a:off x="4583230" y="4669083"/>
            <a:ext cx="3758855" cy="646331"/>
          </a:xfrm>
          <a:prstGeom prst="rect">
            <a:avLst/>
          </a:prstGeom>
          <a:noFill/>
        </p:spPr>
        <p:txBody>
          <a:bodyPr wrap="square" rtlCol="0">
            <a:spAutoFit/>
          </a:bodyPr>
          <a:lstStyle/>
          <a:p>
            <a:r>
              <a:rPr lang="en-US" b="1" dirty="0" smtClean="0">
                <a:solidFill>
                  <a:srgbClr val="C00000"/>
                </a:solidFill>
              </a:rPr>
              <a:t>The margin between two configurations</a:t>
            </a:r>
            <a:endParaRPr lang="en-US" b="1" dirty="0">
              <a:solidFill>
                <a:srgbClr val="C00000"/>
              </a:solidFill>
            </a:endParaRPr>
          </a:p>
        </p:txBody>
      </p:sp>
      <p:sp>
        <p:nvSpPr>
          <p:cNvPr id="28" name="Rectangle 27"/>
          <p:cNvSpPr/>
          <p:nvPr/>
        </p:nvSpPr>
        <p:spPr>
          <a:xfrm>
            <a:off x="8760632" y="3679726"/>
            <a:ext cx="1298941" cy="836958"/>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TextBox 28"/>
          <p:cNvSpPr txBox="1"/>
          <p:nvPr/>
        </p:nvSpPr>
        <p:spPr>
          <a:xfrm>
            <a:off x="8797571" y="4553641"/>
            <a:ext cx="2006141" cy="923330"/>
          </a:xfrm>
          <a:prstGeom prst="rect">
            <a:avLst/>
          </a:prstGeom>
          <a:noFill/>
        </p:spPr>
        <p:txBody>
          <a:bodyPr wrap="square" rtlCol="0">
            <a:spAutoFit/>
          </a:bodyPr>
          <a:lstStyle/>
          <a:p>
            <a:r>
              <a:rPr lang="en-US" b="1" dirty="0" smtClean="0">
                <a:solidFill>
                  <a:srgbClr val="C00000"/>
                </a:solidFill>
              </a:rPr>
              <a:t>Dissimilarity measure between two configurations</a:t>
            </a:r>
            <a:endParaRPr lang="en-US" b="1" dirty="0">
              <a:solidFill>
                <a:srgbClr val="C00000"/>
              </a:solidFill>
            </a:endParaRPr>
          </a:p>
        </p:txBody>
      </p:sp>
    </p:spTree>
    <p:extLst>
      <p:ext uri="{BB962C8B-B14F-4D97-AF65-F5344CB8AC3E}">
        <p14:creationId xmlns:p14="http://schemas.microsoft.com/office/powerpoint/2010/main" val="31790799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Custom 1">
      <a:dk1>
        <a:sysClr val="windowText" lastClr="000000"/>
      </a:dk1>
      <a:lt1>
        <a:sysClr val="window" lastClr="FFFFFF"/>
      </a:lt1>
      <a:dk2>
        <a:srgbClr val="C00000"/>
      </a:dk2>
      <a:lt2>
        <a:srgbClr val="FFFFFF"/>
      </a:lt2>
      <a:accent1>
        <a:srgbClr val="FFFFFF"/>
      </a:accent1>
      <a:accent2>
        <a:srgbClr val="C00000"/>
      </a:accent2>
      <a:accent3>
        <a:srgbClr val="DC0000"/>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1537</TotalTime>
  <Words>3225</Words>
  <Application>Microsoft Macintosh PowerPoint</Application>
  <PresentationFormat>Custom</PresentationFormat>
  <Paragraphs>274</Paragraphs>
  <Slides>30</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主题</vt:lpstr>
      <vt:lpstr>Equation</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kimiyoung</dc:creator>
  <cp:lastModifiedBy>Zhilin Yang</cp:lastModifiedBy>
  <cp:revision>146</cp:revision>
  <dcterms:created xsi:type="dcterms:W3CDTF">2014-08-10T05:04:32Z</dcterms:created>
  <dcterms:modified xsi:type="dcterms:W3CDTF">2014-11-05T08:05:03Z</dcterms:modified>
</cp:coreProperties>
</file>