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3.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58" r:id="rId5"/>
    <p:sldId id="260" r:id="rId6"/>
    <p:sldId id="262" r:id="rId7"/>
    <p:sldId id="263" r:id="rId8"/>
    <p:sldId id="261" r:id="rId9"/>
    <p:sldId id="264" r:id="rId10"/>
    <p:sldId id="266" r:id="rId11"/>
    <p:sldId id="274" r:id="rId12"/>
    <p:sldId id="270" r:id="rId13"/>
    <p:sldId id="271" r:id="rId14"/>
    <p:sldId id="290" r:id="rId15"/>
    <p:sldId id="272"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68" r:id="rId32"/>
    <p:sldId id="26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iyoung" initials="K.young" lastIdx="1" clrIdx="0">
    <p:extLst>
      <p:ext uri="{19B8F6BF-5375-455C-9EA6-DF929625EA0E}">
        <p15:presenceInfo xmlns:p15="http://schemas.microsoft.com/office/powerpoint/2012/main" xmlns="" userId="kimiyou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BABAB"/>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1" autoAdjust="0"/>
    <p:restoredTop sz="77385" autoAdjust="0"/>
  </p:normalViewPr>
  <p:slideViewPr>
    <p:cSldViewPr snapToGrid="0">
      <p:cViewPr varScale="1">
        <p:scale>
          <a:sx n="72" d="100"/>
          <a:sy n="72" d="100"/>
        </p:scale>
        <p:origin x="-128" y="-752"/>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790" y="3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image" Target="../media/image15.wmf"/><Relationship Id="rId1" Type="http://schemas.openxmlformats.org/officeDocument/2006/relationships/image" Target="../media/image10.wmf"/><Relationship Id="rId2"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BDD4E-D64A-4169-856C-F7DFC7ADC433}" type="datetimeFigureOut">
              <a:rPr lang="zh-CN" altLang="en-US" smtClean="0"/>
              <a:t>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41AA0-7042-463A-A51D-D949487FFB70}" type="slidenum">
              <a:rPr lang="zh-CN" altLang="en-US" smtClean="0"/>
              <a:t>‹#›</a:t>
            </a:fld>
            <a:endParaRPr lang="zh-CN" altLang="en-US"/>
          </a:p>
        </p:txBody>
      </p:sp>
    </p:spTree>
    <p:extLst>
      <p:ext uri="{BB962C8B-B14F-4D97-AF65-F5344CB8AC3E}">
        <p14:creationId xmlns:p14="http://schemas.microsoft.com/office/powerpoint/2010/main" val="408523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Good </a:t>
            </a:r>
            <a:r>
              <a:rPr lang="en-US" altLang="zh-CN" dirty="0" smtClean="0"/>
              <a:t>afternoon</a:t>
            </a:r>
            <a:r>
              <a:rPr lang="en-US" altLang="zh-CN" baseline="0" dirty="0" smtClean="0"/>
              <a:t>, everyone. My name is </a:t>
            </a:r>
            <a:r>
              <a:rPr lang="en-US" altLang="zh-CN" baseline="0" dirty="0" err="1" smtClean="0"/>
              <a:t>Zhilin</a:t>
            </a:r>
            <a:r>
              <a:rPr lang="en-US" altLang="zh-CN" baseline="0" dirty="0" smtClean="0"/>
              <a:t> </a:t>
            </a:r>
            <a:r>
              <a:rPr lang="en-US" altLang="zh-CN" baseline="0" dirty="0" smtClean="0"/>
              <a:t>Yang and I </a:t>
            </a:r>
            <a:r>
              <a:rPr lang="en-US" altLang="zh-CN" baseline="0" dirty="0" smtClean="0"/>
              <a:t>am from Tsinghua University. </a:t>
            </a:r>
            <a:endParaRPr lang="en-US" altLang="zh-CN" baseline="0" dirty="0" smtClean="0"/>
          </a:p>
          <a:p>
            <a:r>
              <a:rPr lang="en-US" altLang="zh-CN" baseline="0" dirty="0" smtClean="0"/>
              <a:t>In this talk, I am going to talk about Active </a:t>
            </a:r>
            <a:r>
              <a:rPr lang="en-US" altLang="zh-CN" baseline="0" dirty="0" smtClean="0"/>
              <a:t>Learning for Networked Data Based on Non-progressive Diffusion Model</a:t>
            </a:r>
            <a:r>
              <a:rPr lang="en-US" altLang="zh-CN" baseline="0" dirty="0" smtClean="0"/>
              <a:t>.</a:t>
            </a:r>
          </a:p>
          <a:p>
            <a:r>
              <a:rPr lang="en-US" altLang="zh-CN" baseline="0" dirty="0" smtClean="0"/>
              <a:t>This is a joint work with Jie Tang, Bin </a:t>
            </a:r>
            <a:r>
              <a:rPr lang="en-US" altLang="zh-CN" baseline="0" dirty="0" err="1" smtClean="0"/>
              <a:t>Xu</a:t>
            </a:r>
            <a:r>
              <a:rPr lang="en-US" altLang="zh-CN" baseline="0" dirty="0" smtClean="0"/>
              <a:t>, and </a:t>
            </a:r>
            <a:r>
              <a:rPr lang="en-US" altLang="zh-CN" baseline="0" dirty="0" err="1" smtClean="0"/>
              <a:t>Chuxiao</a:t>
            </a:r>
            <a:r>
              <a:rPr lang="en-US" altLang="zh-CN" baseline="0" dirty="0" smtClean="0"/>
              <a:t> Xing.</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a:t>
            </a:fld>
            <a:endParaRPr lang="zh-CN" altLang="en-US"/>
          </a:p>
        </p:txBody>
      </p:sp>
    </p:spTree>
    <p:extLst>
      <p:ext uri="{BB962C8B-B14F-4D97-AF65-F5344CB8AC3E}">
        <p14:creationId xmlns:p14="http://schemas.microsoft.com/office/powerpoint/2010/main" val="2401876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formulate the problem of batch mode active learning for networked data.  Given a graph, we</a:t>
            </a:r>
            <a:r>
              <a:rPr lang="en-US" altLang="zh-CN" baseline="0" dirty="0" smtClean="0"/>
              <a:t> have [click] unlabeled instances [click] labeled instances [click] labels of labeled instances [click] edges [click] and feature matrix.  [click] Our objective is to [click] select a subset of unlabeled instances to query, such that [click] the utility function is maximized, while [click] the number of queried instances does not exceed the labeling budget. Here the utility function is general definition and can be instantiated in many different ways.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10</a:t>
            </a:fld>
            <a:endParaRPr lang="zh-CN" altLang="en-US"/>
          </a:p>
        </p:txBody>
      </p:sp>
    </p:spTree>
    <p:extLst>
      <p:ext uri="{BB962C8B-B14F-4D97-AF65-F5344CB8AC3E}">
        <p14:creationId xmlns:p14="http://schemas.microsoft.com/office/powerpoint/2010/main" val="54194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use factor graph model to model network correlation among instances. Factor</a:t>
            </a:r>
            <a:r>
              <a:rPr lang="en-US" altLang="zh-CN" baseline="0" dirty="0" smtClean="0"/>
              <a:t> graph is bipartite graph. [click] Variables nodes are instances. [click] Factor nodes represent the correlation between instances.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11</a:t>
            </a:fld>
            <a:endParaRPr lang="zh-CN" altLang="en-US"/>
          </a:p>
        </p:txBody>
      </p:sp>
    </p:spTree>
    <p:extLst>
      <p:ext uri="{BB962C8B-B14F-4D97-AF65-F5344CB8AC3E}">
        <p14:creationId xmlns:p14="http://schemas.microsoft.com/office/powerpoint/2010/main" val="245205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 factor graph model, the joint probability can be written as a factorization of local factor functions and edge factor functions. [click]</a:t>
            </a:r>
            <a:r>
              <a:rPr lang="en-US" altLang="zh-CN" baseline="0" dirty="0" smtClean="0"/>
              <a:t> and we derive the log likelihood of labeled instances.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12</a:t>
            </a:fld>
            <a:endParaRPr lang="zh-CN" altLang="en-US"/>
          </a:p>
        </p:txBody>
      </p:sp>
    </p:spTree>
    <p:extLst>
      <p:ext uri="{BB962C8B-B14F-4D97-AF65-F5344CB8AC3E}">
        <p14:creationId xmlns:p14="http://schemas.microsoft.com/office/powerpoint/2010/main" val="1033280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[click] We use gradient descent to learn the model parameters. [click]</a:t>
            </a:r>
            <a:r>
              <a:rPr lang="en-US" altLang="zh-CN" baseline="0" dirty="0" smtClean="0"/>
              <a:t> And we calculate the expectations by Loopy Belief Propagation. LBP in short. LBP is performed by message passing between the factor nodes and the variables nodes. So the updating rules of LBP contain two parts: [click] message from variable to factor [click] and message from factor to variable.</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13</a:t>
            </a:fld>
            <a:endParaRPr lang="zh-CN" altLang="en-US"/>
          </a:p>
        </p:txBody>
      </p:sp>
    </p:spTree>
    <p:extLst>
      <p:ext uri="{BB962C8B-B14F-4D97-AF65-F5344CB8AC3E}">
        <p14:creationId xmlns:p14="http://schemas.microsoft.com/office/powerpoint/2010/main" val="1670354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illustrate the intuition of our approach.  Given the networked data,</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15</a:t>
            </a:fld>
            <a:endParaRPr lang="zh-CN" altLang="en-US"/>
          </a:p>
        </p:txBody>
      </p:sp>
    </p:spTree>
    <p:extLst>
      <p:ext uri="{BB962C8B-B14F-4D97-AF65-F5344CB8AC3E}">
        <p14:creationId xmlns:p14="http://schemas.microsoft.com/office/powerpoint/2010/main" val="3762495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Suppose</a:t>
            </a:r>
            <a:r>
              <a:rPr lang="en-US" altLang="zh-CN" baseline="0" dirty="0" smtClean="0"/>
              <a:t> we label one of the instances. The labeling information will be propagated in the network.</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16</a:t>
            </a:fld>
            <a:endParaRPr lang="zh-CN" altLang="en-US"/>
          </a:p>
        </p:txBody>
      </p:sp>
    </p:spTree>
    <p:extLst>
      <p:ext uri="{BB962C8B-B14F-4D97-AF65-F5344CB8AC3E}">
        <p14:creationId xmlns:p14="http://schemas.microsoft.com/office/powerpoint/2010/main" val="2280518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17</a:t>
            </a:fld>
            <a:endParaRPr lang="zh-CN" altLang="en-US"/>
          </a:p>
        </p:txBody>
      </p:sp>
    </p:spTree>
    <p:extLst>
      <p:ext uri="{BB962C8B-B14F-4D97-AF65-F5344CB8AC3E}">
        <p14:creationId xmlns:p14="http://schemas.microsoft.com/office/powerpoint/2010/main" val="365900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Besides labeling information, statistical biases are also propagated in the network. Statistical biases are intrinsically distributed</a:t>
            </a:r>
            <a:r>
              <a:rPr lang="en-US" altLang="zh-CN" baseline="0" dirty="0" smtClean="0"/>
              <a:t> in the network. So our intuition is to maximize the ripple effects of the labeling information.</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18</a:t>
            </a:fld>
            <a:endParaRPr lang="zh-CN" altLang="en-US"/>
          </a:p>
        </p:txBody>
      </p:sp>
    </p:spTree>
    <p:extLst>
      <p:ext uri="{BB962C8B-B14F-4D97-AF65-F5344CB8AC3E}">
        <p14:creationId xmlns:p14="http://schemas.microsoft.com/office/powerpoint/2010/main" val="1353041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model the ripple effects of labeling information</a:t>
            </a:r>
            <a:r>
              <a:rPr lang="en-US" altLang="zh-CN" baseline="0" dirty="0" smtClean="0"/>
              <a:t>, we first introduce the diffusion model. In this work, we focus on linear threshold model. [click] In the linear threshold model, each instance has a threshold. [click] each instance at some time has two statuses, active or inactive. [click] each instance has a set of neighboring instances. There are two types of linear threshold model. [click] progressive diffusion model and non-progressive diffusion model. [click] In both two models, the status of an instance is dependent on the statuses of its neighbors in last time stamp. The difference is: in progressive diffusion model, once activated, an instance will remain active in the following time stamps. In non-progressive diffusion model, an instance will alternate between two statuses.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19</a:t>
            </a:fld>
            <a:endParaRPr lang="zh-CN" altLang="en-US"/>
          </a:p>
        </p:txBody>
      </p:sp>
    </p:spTree>
    <p:extLst>
      <p:ext uri="{BB962C8B-B14F-4D97-AF65-F5344CB8AC3E}">
        <p14:creationId xmlns:p14="http://schemas.microsoft.com/office/powerpoint/2010/main" val="1094338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a:t>
            </a:r>
            <a:r>
              <a:rPr lang="en-US" altLang="zh-CN" baseline="0" dirty="0" smtClean="0"/>
              <a:t> case, an instance may be dominated by statistical bias or labeling information. Based on diffusion model, if an instance is dominated by labeling information, it is active. If an instance is dominated by statistical bias, it is inactive. Because an instance can revert its status in both directions, we use non-progressive diffusion model. [click] then our goal is, based on non-progressive diffusion model, maximize the number of activated instances in the end. [click] moreover, because the labeling budget is limited, we aim to activate the most uncertain instances!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20</a:t>
            </a:fld>
            <a:endParaRPr lang="zh-CN" altLang="en-US"/>
          </a:p>
        </p:txBody>
      </p:sp>
    </p:spTree>
    <p:extLst>
      <p:ext uri="{BB962C8B-B14F-4D97-AF65-F5344CB8AC3E}">
        <p14:creationId xmlns:p14="http://schemas.microsoft.com/office/powerpoint/2010/main" val="76343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a:t>
            </a:r>
            <a:r>
              <a:rPr lang="en-US" altLang="zh-CN" baseline="0" dirty="0" smtClean="0"/>
              <a:t> us start with a simple example. The input of our problem is a networked data, where instances </a:t>
            </a:r>
            <a:r>
              <a:rPr lang="en-US" altLang="zh-CN" baseline="0" dirty="0" smtClean="0"/>
              <a:t>are connected with edges.</a:t>
            </a:r>
          </a:p>
        </p:txBody>
      </p:sp>
      <p:sp>
        <p:nvSpPr>
          <p:cNvPr id="4" name="灯片编号占位符 3"/>
          <p:cNvSpPr>
            <a:spLocks noGrp="1"/>
          </p:cNvSpPr>
          <p:nvPr>
            <p:ph type="sldNum" sz="quarter" idx="10"/>
          </p:nvPr>
        </p:nvSpPr>
        <p:spPr/>
        <p:txBody>
          <a:bodyPr/>
          <a:lstStyle/>
          <a:p>
            <a:fld id="{C6041AA0-7042-463A-A51D-D949487FFB70}" type="slidenum">
              <a:rPr lang="zh-CN" altLang="en-US" smtClean="0"/>
              <a:t>2</a:t>
            </a:fld>
            <a:endParaRPr lang="zh-CN" altLang="en-US"/>
          </a:p>
        </p:txBody>
      </p:sp>
    </p:spTree>
    <p:extLst>
      <p:ext uri="{BB962C8B-B14F-4D97-AF65-F5344CB8AC3E}">
        <p14:creationId xmlns:p14="http://schemas.microsoft.com/office/powerpoint/2010/main" val="340982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instantiate the active learning problem based on non-progressive diffusion model. [click] The utility function is defined as the number of activated instances. [click] Further, we have several</a:t>
            </a:r>
            <a:r>
              <a:rPr lang="en-US" altLang="zh-CN" baseline="0" dirty="0" smtClean="0"/>
              <a:t> constraints.  [click] the first constraint is that we initially activate all queried instances, because they are sources of labeling information. [click] the second constraint is that all instances in V_T should be active after the non-progressive diffusion converges. [click]  the third constraint is that we aim to activate the most uncertain instances. [click] the fourth constraint is that the objective is based on the non-progressive diffusion model.</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21</a:t>
            </a:fld>
            <a:endParaRPr lang="zh-CN" altLang="en-US"/>
          </a:p>
        </p:txBody>
      </p:sp>
    </p:spTree>
    <p:extLst>
      <p:ext uri="{BB962C8B-B14F-4D97-AF65-F5344CB8AC3E}">
        <p14:creationId xmlns:p14="http://schemas.microsoft.com/office/powerpoint/2010/main" val="864220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try to solve the problem first</a:t>
            </a:r>
            <a:r>
              <a:rPr lang="en-US" altLang="zh-CN" baseline="0" dirty="0" smtClean="0"/>
              <a:t> by reduction. The original problem is that we fix V_S and maximize V_T. The reduced problem is that we fix V_T and minimize V_S, with the constraints inherited. We can first enumerate V_T by bisection, and the solve the reduced problem.</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22</a:t>
            </a:fld>
            <a:endParaRPr lang="zh-CN" altLang="en-US"/>
          </a:p>
        </p:txBody>
      </p:sp>
    </p:spTree>
    <p:extLst>
      <p:ext uri="{BB962C8B-B14F-4D97-AF65-F5344CB8AC3E}">
        <p14:creationId xmlns:p14="http://schemas.microsoft.com/office/powerpoint/2010/main" val="687709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try to solve the reduced problem. The key idea is that we find a superset </a:t>
            </a:r>
            <a:r>
              <a:rPr lang="en-US" altLang="zh-CN" dirty="0" err="1" smtClean="0"/>
              <a:t>V_tau</a:t>
            </a:r>
            <a:r>
              <a:rPr lang="en-US" altLang="zh-CN" dirty="0" smtClean="0"/>
              <a:t>, such that there exists a subset V_S,</a:t>
            </a:r>
            <a:r>
              <a:rPr lang="en-US" altLang="zh-CN" baseline="0" dirty="0" smtClean="0"/>
              <a:t> that if we initially activate V_S, we can activate </a:t>
            </a:r>
            <a:r>
              <a:rPr lang="en-US" altLang="zh-CN" baseline="0" dirty="0" err="1" smtClean="0"/>
              <a:t>V_tau</a:t>
            </a:r>
            <a:r>
              <a:rPr lang="en-US" altLang="zh-CN" baseline="0" dirty="0" smtClean="0"/>
              <a:t> finally.</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23</a:t>
            </a:fld>
            <a:endParaRPr lang="zh-CN" altLang="en-US"/>
          </a:p>
        </p:txBody>
      </p:sp>
    </p:spTree>
    <p:extLst>
      <p:ext uri="{BB962C8B-B14F-4D97-AF65-F5344CB8AC3E}">
        <p14:creationId xmlns:p14="http://schemas.microsoft.com/office/powerpoint/2010/main" val="2674280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illustrate the procedure of our proposed algorithm here. The input is the size of V_T and the thresholds for each instance, and the output is the V_S that we select to query. We first initialize V_T to be top k uncertain instances. We repeatedly enlarge V_T by greedily select low-threshold instances. After the iteration converges, each instance v in V_T has at least t(v) neighbors in V_T. After convergence, we greedily select low-degree instances from V_T to form the queried instance set.</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24</a:t>
            </a:fld>
            <a:endParaRPr lang="zh-CN" altLang="en-US"/>
          </a:p>
        </p:txBody>
      </p:sp>
    </p:spTree>
    <p:extLst>
      <p:ext uri="{BB962C8B-B14F-4D97-AF65-F5344CB8AC3E}">
        <p14:creationId xmlns:p14="http://schemas.microsoft.com/office/powerpoint/2010/main" val="2873179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provide theoretical</a:t>
            </a:r>
            <a:r>
              <a:rPr lang="en-US" altLang="zh-CN" baseline="0" dirty="0" smtClean="0"/>
              <a:t> analysis about our proposed algorithm. Our algorithm will converge within O V_U – V_T time. And if the algorithm converges, we are guaranteed to find a feasible solution V_S. That is, if initially label all instances in V_S, we will activate V_T finally. We also prove the approximation ratio for our algorithm. Due to time limit, we omit the detailed proof here.</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25</a:t>
            </a:fld>
            <a:endParaRPr lang="zh-CN" altLang="en-US"/>
          </a:p>
        </p:txBody>
      </p:sp>
    </p:spTree>
    <p:extLst>
      <p:ext uri="{BB962C8B-B14F-4D97-AF65-F5344CB8AC3E}">
        <p14:creationId xmlns:p14="http://schemas.microsoft.com/office/powerpoint/2010/main" val="447036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empirically</a:t>
            </a:r>
            <a:r>
              <a:rPr lang="en-US" altLang="zh-CN" baseline="0" dirty="0" smtClean="0"/>
              <a:t> evaluate the performance of our active learning algorithm on four datasets of different genres, including coauthor, Slashdot, mobile and </a:t>
            </a:r>
            <a:r>
              <a:rPr lang="en-US" altLang="zh-CN" baseline="0" dirty="0" err="1" smtClean="0"/>
              <a:t>enron</a:t>
            </a:r>
            <a:r>
              <a:rPr lang="en-US" altLang="zh-CN" baseline="0" dirty="0" smtClean="0"/>
              <a:t>. We compare our methods with algorithms proposed in related work, maximum uncertainty and random selection.</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26</a:t>
            </a:fld>
            <a:endParaRPr lang="zh-CN" altLang="en-US"/>
          </a:p>
        </p:txBody>
      </p:sp>
    </p:spTree>
    <p:extLst>
      <p:ext uri="{BB962C8B-B14F-4D97-AF65-F5344CB8AC3E}">
        <p14:creationId xmlns:p14="http://schemas.microsoft.com/office/powerpoint/2010/main" val="111640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our major experimental results. Each</a:t>
            </a:r>
            <a:r>
              <a:rPr lang="en-US" altLang="zh-CN" baseline="0" dirty="0" smtClean="0"/>
              <a:t> column represents a dataset. The first row is Accuracy and the second row is F1 score. We observe that our algorithm outperform comparison methods consistently on four datasets.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27</a:t>
            </a:fld>
            <a:endParaRPr lang="zh-CN" altLang="en-US"/>
          </a:p>
        </p:txBody>
      </p:sp>
    </p:spTree>
    <p:extLst>
      <p:ext uri="{BB962C8B-B14F-4D97-AF65-F5344CB8AC3E}">
        <p14:creationId xmlns:p14="http://schemas.microsoft.com/office/powerpoint/2010/main" val="3062409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are studies on both</a:t>
            </a:r>
            <a:r>
              <a:rPr lang="en-US" altLang="zh-CN" baseline="0" dirty="0" smtClean="0"/>
              <a:t> active learning for networked data and diffusion model. Or work is the first to connect active learning for networked data to non-progressive diffusion model</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28</a:t>
            </a:fld>
            <a:endParaRPr lang="zh-CN" altLang="en-US"/>
          </a:p>
        </p:txBody>
      </p:sp>
    </p:spTree>
    <p:extLst>
      <p:ext uri="{BB962C8B-B14F-4D97-AF65-F5344CB8AC3E}">
        <p14:creationId xmlns:p14="http://schemas.microsoft.com/office/powerpoint/2010/main" val="977960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 work, we connect active learning for</a:t>
            </a:r>
            <a:r>
              <a:rPr lang="en-US" altLang="zh-CN" baseline="0" dirty="0" smtClean="0"/>
              <a:t> networked data to non-progressive diffusion model, an precisely formulate the problem of active learning for networked data based on the non-progressive diffusion model. And then we propose an algorithm to solve the problem and theoretically guarantee and convergence, correctness and approximation ratio of the algorithm. We empirically evaluate the performance of the algorithm on four datasets of different genres.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29</a:t>
            </a:fld>
            <a:endParaRPr lang="zh-CN" altLang="en-US"/>
          </a:p>
        </p:txBody>
      </p:sp>
    </p:spTree>
    <p:extLst>
      <p:ext uri="{BB962C8B-B14F-4D97-AF65-F5344CB8AC3E}">
        <p14:creationId xmlns:p14="http://schemas.microsoft.com/office/powerpoint/2010/main" val="3090335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are currently working on active learning for streaming networked data. It is more challenging because data distribution and network structure are changing over time. We think active learning for streaming data, especially for streaming networked data, represents a new and important research direction.</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30</a:t>
            </a:fld>
            <a:endParaRPr lang="zh-CN" altLang="en-US"/>
          </a:p>
        </p:txBody>
      </p:sp>
    </p:spTree>
    <p:extLst>
      <p:ext uri="{BB962C8B-B14F-4D97-AF65-F5344CB8AC3E}">
        <p14:creationId xmlns:p14="http://schemas.microsoft.com/office/powerpoint/2010/main" val="420808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Each</a:t>
            </a:r>
            <a:r>
              <a:rPr lang="en-US" altLang="zh-CN" baseline="0" dirty="0" smtClean="0"/>
              <a:t> edge represents a correlation between two instances.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3</a:t>
            </a:fld>
            <a:endParaRPr lang="zh-CN" altLang="en-US"/>
          </a:p>
        </p:txBody>
      </p:sp>
    </p:spTree>
    <p:extLst>
      <p:ext uri="{BB962C8B-B14F-4D97-AF65-F5344CB8AC3E}">
        <p14:creationId xmlns:p14="http://schemas.microsoft.com/office/powerpoint/2010/main" val="648518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Also</a:t>
            </a:r>
            <a:r>
              <a:rPr lang="en-US" altLang="zh-CN" baseline="0" dirty="0" smtClean="0"/>
              <a:t>, I want to advertise myself as well. My name is </a:t>
            </a:r>
            <a:r>
              <a:rPr lang="en-US" altLang="zh-CN" baseline="0" dirty="0" err="1" smtClean="0"/>
              <a:t>Zhilin</a:t>
            </a:r>
            <a:r>
              <a:rPr lang="en-US" altLang="zh-CN" baseline="0" dirty="0" smtClean="0"/>
              <a:t> Yang. I am a 3</a:t>
            </a:r>
            <a:r>
              <a:rPr lang="en-US" altLang="zh-CN" baseline="30000" dirty="0" smtClean="0"/>
              <a:t>rd</a:t>
            </a:r>
            <a:r>
              <a:rPr lang="en-US" altLang="zh-CN" baseline="0" dirty="0" smtClean="0"/>
              <a:t> year undergraduate student at Tsinghua University. I will be applying for PhD programs this year. My research interests fall in data mining and machine learning. If you are interested in working with me, feel free to contact me.</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31</a:t>
            </a:fld>
            <a:endParaRPr lang="zh-CN" altLang="en-US"/>
          </a:p>
        </p:txBody>
      </p:sp>
    </p:spTree>
    <p:extLst>
      <p:ext uri="{BB962C8B-B14F-4D97-AF65-F5344CB8AC3E}">
        <p14:creationId xmlns:p14="http://schemas.microsoft.com/office/powerpoint/2010/main" val="3119045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32</a:t>
            </a:fld>
            <a:endParaRPr lang="zh-CN" altLang="en-US"/>
          </a:p>
        </p:txBody>
      </p:sp>
    </p:spTree>
    <p:extLst>
      <p:ext uri="{BB962C8B-B14F-4D97-AF65-F5344CB8AC3E}">
        <p14:creationId xmlns:p14="http://schemas.microsoft.com/office/powerpoint/2010/main" val="341343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goal is to classify the instances. If all instances are unlabeled, we don’t have</a:t>
            </a:r>
            <a:r>
              <a:rPr lang="en-US" altLang="zh-CN" baseline="0" dirty="0" smtClean="0"/>
              <a:t> much information to train an accurate classifier. In our settings, instances are partially labeled.</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4</a:t>
            </a:fld>
            <a:endParaRPr lang="zh-CN" altLang="en-US"/>
          </a:p>
        </p:txBody>
      </p:sp>
    </p:spTree>
    <p:extLst>
      <p:ext uri="{BB962C8B-B14F-4D97-AF65-F5344CB8AC3E}">
        <p14:creationId xmlns:p14="http://schemas.microsoft.com/office/powerpoint/2010/main" val="16322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are allowed</a:t>
            </a:r>
            <a:r>
              <a:rPr lang="en-US" altLang="zh-CN" baseline="0" dirty="0" smtClean="0"/>
              <a:t> to actively query the label of instances.</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5</a:t>
            </a:fld>
            <a:endParaRPr lang="zh-CN" altLang="en-US"/>
          </a:p>
        </p:txBody>
      </p:sp>
    </p:spTree>
    <p:extLst>
      <p:ext uri="{BB962C8B-B14F-4D97-AF65-F5344CB8AC3E}">
        <p14:creationId xmlns:p14="http://schemas.microsoft.com/office/powerpoint/2010/main" val="27345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retrieve the label of the queried instance, and update the classifier.</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6</a:t>
            </a:fld>
            <a:endParaRPr lang="zh-CN" altLang="en-US"/>
          </a:p>
        </p:txBody>
      </p:sp>
    </p:spTree>
    <p:extLst>
      <p:ext uri="{BB962C8B-B14F-4D97-AF65-F5344CB8AC3E}">
        <p14:creationId xmlns:p14="http://schemas.microsoft.com/office/powerpoint/2010/main" val="411541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the number of queried instances is</a:t>
            </a:r>
            <a:r>
              <a:rPr lang="en-US" altLang="zh-CN" baseline="0" dirty="0" smtClean="0"/>
              <a:t> limited because</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7</a:t>
            </a:fld>
            <a:endParaRPr lang="zh-CN" altLang="en-US"/>
          </a:p>
        </p:txBody>
      </p:sp>
    </p:spTree>
    <p:extLst>
      <p:ext uri="{BB962C8B-B14F-4D97-AF65-F5344CB8AC3E}">
        <p14:creationId xmlns:p14="http://schemas.microsoft.com/office/powerpoint/2010/main" val="44832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 is expensive to query for labels. [click] we may ask questions</a:t>
            </a:r>
            <a:r>
              <a:rPr lang="en-US" altLang="zh-CN" baseline="0" dirty="0" smtClean="0"/>
              <a:t> like: which instances we select to query? How many instances do we need to query, for an accurate classifier? [click] so this is the problem of active learning for networked data.</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8</a:t>
            </a:fld>
            <a:endParaRPr lang="zh-CN" altLang="en-US"/>
          </a:p>
        </p:txBody>
      </p:sp>
    </p:spTree>
    <p:extLst>
      <p:ext uri="{BB962C8B-B14F-4D97-AF65-F5344CB8AC3E}">
        <p14:creationId xmlns:p14="http://schemas.microsoft.com/office/powerpoint/2010/main" val="43869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terms</a:t>
            </a:r>
            <a:r>
              <a:rPr lang="en-US" altLang="zh-CN" baseline="0" dirty="0" smtClean="0"/>
              <a:t> of active learning for networked data, challenges include: [click] how to leverage network correlation among instances? We should consider the ripple effects of querying an instance. We may not select highly uncertainty but isolated instances. [click] how to query in a batch mode? To avoid frequently querying experts, we need to query in a batch mode.</a:t>
            </a:r>
            <a:endParaRPr lang="zh-CN" altLang="en-US" dirty="0"/>
          </a:p>
        </p:txBody>
      </p:sp>
      <p:sp>
        <p:nvSpPr>
          <p:cNvPr id="4" name="灯片编号占位符 3"/>
          <p:cNvSpPr>
            <a:spLocks noGrp="1"/>
          </p:cNvSpPr>
          <p:nvPr>
            <p:ph type="sldNum" sz="quarter" idx="10"/>
          </p:nvPr>
        </p:nvSpPr>
        <p:spPr/>
        <p:txBody>
          <a:bodyPr/>
          <a:lstStyle/>
          <a:p>
            <a:fld id="{C6041AA0-7042-463A-A51D-D949487FFB70}" type="slidenum">
              <a:rPr lang="zh-CN" altLang="en-US" smtClean="0"/>
              <a:t>9</a:t>
            </a:fld>
            <a:endParaRPr lang="zh-CN" altLang="en-US"/>
          </a:p>
        </p:txBody>
      </p:sp>
    </p:spTree>
    <p:extLst>
      <p:ext uri="{BB962C8B-B14F-4D97-AF65-F5344CB8AC3E}">
        <p14:creationId xmlns:p14="http://schemas.microsoft.com/office/powerpoint/2010/main" val="369563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286132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194452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5711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41323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244186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159625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206830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361692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136498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18660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465706-B4F4-4E80-9080-080EFC149F59}" type="datetimeFigureOut">
              <a:rPr lang="zh-CN" altLang="en-US" smtClean="0"/>
              <a:t>2/26/14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3772167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65706-B4F4-4E80-9080-080EFC149F59}" type="datetimeFigureOut">
              <a:rPr lang="zh-CN" altLang="en-US" smtClean="0"/>
              <a:t>2/26/14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56C81-C287-497A-9AC4-CDB905564A66}" type="slidenum">
              <a:rPr lang="zh-CN" altLang="en-US" smtClean="0"/>
              <a:t>‹#›</a:t>
            </a:fld>
            <a:endParaRPr lang="zh-CN" altLang="en-US"/>
          </a:p>
        </p:txBody>
      </p:sp>
    </p:spTree>
    <p:extLst>
      <p:ext uri="{BB962C8B-B14F-4D97-AF65-F5344CB8AC3E}">
        <p14:creationId xmlns:p14="http://schemas.microsoft.com/office/powerpoint/2010/main" val="4038975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image" Target="../media/image4.png"/><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10"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bin"/><Relationship Id="rId5" Type="http://schemas.openxmlformats.org/officeDocument/2006/relationships/image" Target="../media/image5.wmf"/><Relationship Id="rId6" Type="http://schemas.openxmlformats.org/officeDocument/2006/relationships/oleObject" Target="../embeddings/oleObject5.bin"/><Relationship Id="rId7"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6.bin"/><Relationship Id="rId5" Type="http://schemas.openxmlformats.org/officeDocument/2006/relationships/image" Target="../media/image7.wmf"/><Relationship Id="rId6" Type="http://schemas.openxmlformats.org/officeDocument/2006/relationships/oleObject" Target="../embeddings/oleObject7.bin"/><Relationship Id="rId7" Type="http://schemas.openxmlformats.org/officeDocument/2006/relationships/image" Target="../media/image8.wmf"/><Relationship Id="rId8" Type="http://schemas.openxmlformats.org/officeDocument/2006/relationships/oleObject" Target="../embeddings/oleObject8.bin"/><Relationship Id="rId9"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1" Type="http://schemas.openxmlformats.org/officeDocument/2006/relationships/image" Target="../media/image13.wmf"/><Relationship Id="rId12" Type="http://schemas.openxmlformats.org/officeDocument/2006/relationships/image" Target="../media/image20.png"/><Relationship Id="rId13" Type="http://schemas.openxmlformats.org/officeDocument/2006/relationships/oleObject" Target="../embeddings/oleObject13.bin"/><Relationship Id="rId14" Type="http://schemas.openxmlformats.org/officeDocument/2006/relationships/image" Target="../media/image14.wmf"/><Relationship Id="rId15" Type="http://schemas.openxmlformats.org/officeDocument/2006/relationships/oleObject" Target="../embeddings/oleObject14.bin"/><Relationship Id="rId16"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10.wmf"/><Relationship Id="rId6" Type="http://schemas.openxmlformats.org/officeDocument/2006/relationships/oleObject" Target="../embeddings/oleObject10.bin"/><Relationship Id="rId7" Type="http://schemas.openxmlformats.org/officeDocument/2006/relationships/image" Target="../media/image11.wmf"/><Relationship Id="rId8" Type="http://schemas.openxmlformats.org/officeDocument/2006/relationships/oleObject" Target="../embeddings/oleObject11.bin"/><Relationship Id="rId9" Type="http://schemas.openxmlformats.org/officeDocument/2006/relationships/image" Target="../media/image12.wmf"/><Relationship Id="rId10"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5.bin"/><Relationship Id="rId5" Type="http://schemas.openxmlformats.org/officeDocument/2006/relationships/image" Target="../media/image16.wmf"/><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oleObject" Target="../embeddings/oleObject16.bin"/><Relationship Id="rId9" Type="http://schemas.openxmlformats.org/officeDocument/2006/relationships/image" Target="../media/image17.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60" y="195437"/>
            <a:ext cx="10133556" cy="2387600"/>
          </a:xfrm>
        </p:spPr>
        <p:txBody>
          <a:bodyPr>
            <a:normAutofit/>
          </a:bodyPr>
          <a:lstStyle/>
          <a:p>
            <a:r>
              <a:rPr lang="en-US" altLang="zh-CN" sz="4400" b="1" dirty="0" smtClean="0"/>
              <a:t>Active Learning for Networked Data Based on Non-progressive Diffusion Model</a:t>
            </a:r>
            <a:endParaRPr lang="zh-CN" altLang="en-US" sz="4400" b="1" dirty="0"/>
          </a:p>
        </p:txBody>
      </p:sp>
      <p:sp>
        <p:nvSpPr>
          <p:cNvPr id="3" name="副标题 2"/>
          <p:cNvSpPr>
            <a:spLocks noGrp="1"/>
          </p:cNvSpPr>
          <p:nvPr>
            <p:ph type="subTitle" idx="1"/>
          </p:nvPr>
        </p:nvSpPr>
        <p:spPr>
          <a:xfrm>
            <a:off x="3323572" y="3668470"/>
            <a:ext cx="7087644" cy="1655762"/>
          </a:xfrm>
        </p:spPr>
        <p:txBody>
          <a:bodyPr>
            <a:normAutofit fontScale="92500"/>
          </a:bodyPr>
          <a:lstStyle/>
          <a:p>
            <a:pPr algn="r"/>
            <a:r>
              <a:rPr lang="en-US" altLang="zh-CN" sz="3200" dirty="0" err="1" smtClean="0"/>
              <a:t>Zhilin</a:t>
            </a:r>
            <a:r>
              <a:rPr lang="en-US" altLang="zh-CN" sz="3200" dirty="0" smtClean="0"/>
              <a:t> Yang, </a:t>
            </a:r>
            <a:r>
              <a:rPr lang="en-US" altLang="zh-CN" sz="3200" dirty="0" err="1" smtClean="0"/>
              <a:t>Jie</a:t>
            </a:r>
            <a:r>
              <a:rPr lang="en-US" altLang="zh-CN" sz="3200" dirty="0" smtClean="0"/>
              <a:t> Tang, Bin </a:t>
            </a:r>
            <a:r>
              <a:rPr lang="en-US" altLang="zh-CN" sz="3200" dirty="0" err="1" smtClean="0"/>
              <a:t>Xu</a:t>
            </a:r>
            <a:r>
              <a:rPr lang="en-US" altLang="zh-CN" sz="3200" dirty="0" smtClean="0"/>
              <a:t>, </a:t>
            </a:r>
            <a:r>
              <a:rPr lang="en-US" altLang="zh-CN" sz="3200" dirty="0" err="1" smtClean="0"/>
              <a:t>Chunxiao</a:t>
            </a:r>
            <a:r>
              <a:rPr lang="en-US" altLang="zh-CN" sz="3200" dirty="0" smtClean="0"/>
              <a:t> Xing</a:t>
            </a:r>
          </a:p>
          <a:p>
            <a:pPr algn="r"/>
            <a:r>
              <a:rPr lang="en-US" altLang="zh-CN" dirty="0" smtClean="0"/>
              <a:t>Dept. of Computer Science and Technology</a:t>
            </a:r>
          </a:p>
          <a:p>
            <a:pPr algn="r"/>
            <a:r>
              <a:rPr lang="en-US" altLang="zh-CN" dirty="0" smtClean="0"/>
              <a:t>Tsinghua University, China</a:t>
            </a:r>
            <a:endParaRPr lang="zh-CN" altLang="en-US" dirty="0"/>
          </a:p>
        </p:txBody>
      </p:sp>
      <p:cxnSp>
        <p:nvCxnSpPr>
          <p:cNvPr id="7" name="直接连接符 6"/>
          <p:cNvCxnSpPr/>
          <p:nvPr/>
        </p:nvCxnSpPr>
        <p:spPr>
          <a:xfrm>
            <a:off x="726510" y="2830882"/>
            <a:ext cx="9582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4758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6" y="237995"/>
            <a:ext cx="11609695" cy="1323439"/>
          </a:xfrm>
          <a:prstGeom prst="rect">
            <a:avLst/>
          </a:prstGeom>
          <a:noFill/>
        </p:spPr>
        <p:txBody>
          <a:bodyPr wrap="square" rtlCol="0">
            <a:spAutoFit/>
          </a:bodyPr>
          <a:lstStyle/>
          <a:p>
            <a:r>
              <a:rPr lang="en-US" altLang="zh-CN" sz="4000" b="1" dirty="0" smtClean="0"/>
              <a:t>Batch </a:t>
            </a:r>
            <a:r>
              <a:rPr lang="en-US" altLang="zh-CN" sz="4000" b="1" dirty="0"/>
              <a:t>Mode Active Learning for Networked Data</a:t>
            </a:r>
          </a:p>
          <a:p>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87828" y="2454284"/>
            <a:ext cx="2106385" cy="461665"/>
          </a:xfrm>
          <a:prstGeom prst="rect">
            <a:avLst/>
          </a:prstGeom>
          <a:noFill/>
        </p:spPr>
        <p:txBody>
          <a:bodyPr wrap="square" rtlCol="0">
            <a:spAutoFit/>
          </a:bodyPr>
          <a:lstStyle/>
          <a:p>
            <a:r>
              <a:rPr lang="en-US" altLang="zh-CN" sz="2400" dirty="0" smtClean="0"/>
              <a:t>Given a graph</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4156443236"/>
              </p:ext>
            </p:extLst>
          </p:nvPr>
        </p:nvGraphicFramePr>
        <p:xfrm>
          <a:off x="2406348" y="2388968"/>
          <a:ext cx="3757575" cy="686480"/>
        </p:xfrm>
        <a:graphic>
          <a:graphicData uri="http://schemas.openxmlformats.org/presentationml/2006/ole">
            <mc:AlternateContent xmlns:mc="http://schemas.openxmlformats.org/markup-compatibility/2006">
              <mc:Choice xmlns:v="urn:schemas-microsoft-com:vml" Requires="v">
                <p:oleObj spid="_x0000_s1357" name="Equation" r:id="rId4" imgW="1320480" imgH="241200" progId="Equation.DSMT4">
                  <p:embed/>
                </p:oleObj>
              </mc:Choice>
              <mc:Fallback>
                <p:oleObj name="Equation" r:id="rId4" imgW="1320480" imgH="241200" progId="Equation.DSMT4">
                  <p:embed/>
                  <p:pic>
                    <p:nvPicPr>
                      <p:cNvPr id="0" name=""/>
                      <p:cNvPicPr/>
                      <p:nvPr/>
                    </p:nvPicPr>
                    <p:blipFill>
                      <a:blip r:embed="rId5"/>
                      <a:stretch>
                        <a:fillRect/>
                      </a:stretch>
                    </p:blipFill>
                    <p:spPr>
                      <a:xfrm>
                        <a:off x="2406348" y="2388968"/>
                        <a:ext cx="3757575" cy="686480"/>
                      </a:xfrm>
                      <a:prstGeom prst="rect">
                        <a:avLst/>
                      </a:prstGeom>
                    </p:spPr>
                  </p:pic>
                </p:oleObj>
              </mc:Fallback>
            </mc:AlternateContent>
          </a:graphicData>
        </a:graphic>
      </p:graphicFrame>
      <p:sp>
        <p:nvSpPr>
          <p:cNvPr id="8" name="矩形 7"/>
          <p:cNvSpPr/>
          <p:nvPr/>
        </p:nvSpPr>
        <p:spPr>
          <a:xfrm>
            <a:off x="3269293" y="2447281"/>
            <a:ext cx="569853" cy="56985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107865" y="3162703"/>
            <a:ext cx="4392386" cy="461665"/>
          </a:xfrm>
          <a:prstGeom prst="rect">
            <a:avLst/>
          </a:prstGeom>
          <a:noFill/>
        </p:spPr>
        <p:txBody>
          <a:bodyPr wrap="square" rtlCol="0">
            <a:spAutoFit/>
          </a:bodyPr>
          <a:lstStyle/>
          <a:p>
            <a:r>
              <a:rPr lang="en-US" altLang="zh-CN" sz="2400" dirty="0" smtClean="0">
                <a:solidFill>
                  <a:srgbClr val="C00000"/>
                </a:solidFill>
              </a:rPr>
              <a:t>Unlabeled instances</a:t>
            </a:r>
            <a:endParaRPr lang="zh-CN" altLang="en-US" sz="2400" dirty="0">
              <a:solidFill>
                <a:srgbClr val="C00000"/>
              </a:solidFill>
            </a:endParaRPr>
          </a:p>
        </p:txBody>
      </p:sp>
      <p:pic>
        <p:nvPicPr>
          <p:cNvPr id="11" name="图片 10"/>
          <p:cNvPicPr>
            <a:picLocks noChangeAspect="1"/>
          </p:cNvPicPr>
          <p:nvPr/>
        </p:nvPicPr>
        <p:blipFill>
          <a:blip r:embed="rId6"/>
          <a:stretch>
            <a:fillRect/>
          </a:stretch>
        </p:blipFill>
        <p:spPr>
          <a:xfrm>
            <a:off x="3830870" y="2418236"/>
            <a:ext cx="627942" cy="627942"/>
          </a:xfrm>
          <a:prstGeom prst="rect">
            <a:avLst/>
          </a:prstGeom>
        </p:spPr>
      </p:pic>
      <p:sp>
        <p:nvSpPr>
          <p:cNvPr id="15" name="文本框 14"/>
          <p:cNvSpPr txBox="1"/>
          <p:nvPr/>
        </p:nvSpPr>
        <p:spPr>
          <a:xfrm>
            <a:off x="5522322" y="3118381"/>
            <a:ext cx="3105045" cy="461665"/>
          </a:xfrm>
          <a:prstGeom prst="rect">
            <a:avLst/>
          </a:prstGeom>
          <a:noFill/>
        </p:spPr>
        <p:txBody>
          <a:bodyPr wrap="square" rtlCol="0">
            <a:spAutoFit/>
          </a:bodyPr>
          <a:lstStyle/>
          <a:p>
            <a:r>
              <a:rPr lang="en-US" altLang="zh-CN" sz="2400" dirty="0" smtClean="0">
                <a:solidFill>
                  <a:srgbClr val="C00000"/>
                </a:solidFill>
              </a:rPr>
              <a:t>Features Matrix</a:t>
            </a:r>
            <a:endParaRPr lang="zh-CN" altLang="en-US" sz="2400" dirty="0">
              <a:solidFill>
                <a:srgbClr val="C00000"/>
              </a:solidFill>
            </a:endParaRPr>
          </a:p>
        </p:txBody>
      </p:sp>
      <p:sp>
        <p:nvSpPr>
          <p:cNvPr id="16" name="文本框 15"/>
          <p:cNvSpPr txBox="1"/>
          <p:nvPr/>
        </p:nvSpPr>
        <p:spPr>
          <a:xfrm>
            <a:off x="3295755" y="3154331"/>
            <a:ext cx="3105045" cy="461665"/>
          </a:xfrm>
          <a:prstGeom prst="rect">
            <a:avLst/>
          </a:prstGeom>
          <a:noFill/>
        </p:spPr>
        <p:txBody>
          <a:bodyPr wrap="square" rtlCol="0">
            <a:spAutoFit/>
          </a:bodyPr>
          <a:lstStyle/>
          <a:p>
            <a:r>
              <a:rPr lang="en-US" altLang="zh-CN" sz="2400" dirty="0" smtClean="0">
                <a:solidFill>
                  <a:srgbClr val="C00000"/>
                </a:solidFill>
              </a:rPr>
              <a:t>Labeled instances</a:t>
            </a:r>
            <a:endParaRPr lang="zh-CN" altLang="en-US" sz="2400" dirty="0">
              <a:solidFill>
                <a:srgbClr val="C00000"/>
              </a:solidFill>
            </a:endParaRPr>
          </a:p>
        </p:txBody>
      </p:sp>
      <p:pic>
        <p:nvPicPr>
          <p:cNvPr id="17" name="图片 16"/>
          <p:cNvPicPr>
            <a:picLocks noChangeAspect="1"/>
          </p:cNvPicPr>
          <p:nvPr/>
        </p:nvPicPr>
        <p:blipFill>
          <a:blip r:embed="rId6"/>
          <a:stretch>
            <a:fillRect/>
          </a:stretch>
        </p:blipFill>
        <p:spPr>
          <a:xfrm>
            <a:off x="4392447" y="2425466"/>
            <a:ext cx="627942" cy="627942"/>
          </a:xfrm>
          <a:prstGeom prst="rect">
            <a:avLst/>
          </a:prstGeom>
        </p:spPr>
      </p:pic>
      <p:sp>
        <p:nvSpPr>
          <p:cNvPr id="18" name="文本框 17"/>
          <p:cNvSpPr txBox="1"/>
          <p:nvPr/>
        </p:nvSpPr>
        <p:spPr>
          <a:xfrm>
            <a:off x="2998350" y="3132691"/>
            <a:ext cx="3507816" cy="461665"/>
          </a:xfrm>
          <a:prstGeom prst="rect">
            <a:avLst/>
          </a:prstGeom>
          <a:noFill/>
        </p:spPr>
        <p:txBody>
          <a:bodyPr wrap="square" rtlCol="0">
            <a:spAutoFit/>
          </a:bodyPr>
          <a:lstStyle/>
          <a:p>
            <a:r>
              <a:rPr lang="en-US" altLang="zh-CN" sz="2400" dirty="0" smtClean="0">
                <a:solidFill>
                  <a:srgbClr val="C00000"/>
                </a:solidFill>
              </a:rPr>
              <a:t>Labels of labeled instances</a:t>
            </a:r>
            <a:endParaRPr lang="zh-CN" altLang="en-US" sz="2400" dirty="0">
              <a:solidFill>
                <a:srgbClr val="C00000"/>
              </a:solidFill>
            </a:endParaRPr>
          </a:p>
        </p:txBody>
      </p:sp>
      <p:pic>
        <p:nvPicPr>
          <p:cNvPr id="19" name="图片 18"/>
          <p:cNvPicPr>
            <a:picLocks noChangeAspect="1"/>
          </p:cNvPicPr>
          <p:nvPr/>
        </p:nvPicPr>
        <p:blipFill>
          <a:blip r:embed="rId6"/>
          <a:stretch>
            <a:fillRect/>
          </a:stretch>
        </p:blipFill>
        <p:spPr>
          <a:xfrm>
            <a:off x="5012113" y="2414796"/>
            <a:ext cx="627942" cy="627942"/>
          </a:xfrm>
          <a:prstGeom prst="rect">
            <a:avLst/>
          </a:prstGeom>
        </p:spPr>
      </p:pic>
      <p:sp>
        <p:nvSpPr>
          <p:cNvPr id="20" name="文本框 19"/>
          <p:cNvSpPr txBox="1"/>
          <p:nvPr/>
        </p:nvSpPr>
        <p:spPr>
          <a:xfrm>
            <a:off x="4933011" y="3192016"/>
            <a:ext cx="3105045" cy="338554"/>
          </a:xfrm>
          <a:prstGeom prst="rect">
            <a:avLst/>
          </a:prstGeom>
          <a:noFill/>
        </p:spPr>
        <p:txBody>
          <a:bodyPr wrap="square" rtlCol="0">
            <a:spAutoFit/>
          </a:bodyPr>
          <a:lstStyle/>
          <a:p>
            <a:r>
              <a:rPr lang="en-US" altLang="zh-CN" sz="2400" baseline="-25000" dirty="0" smtClean="0">
                <a:solidFill>
                  <a:srgbClr val="C00000"/>
                </a:solidFill>
              </a:rPr>
              <a:t>Edges</a:t>
            </a:r>
            <a:endParaRPr lang="zh-CN" altLang="en-US" sz="2400" baseline="-25000" dirty="0">
              <a:solidFill>
                <a:srgbClr val="C00000"/>
              </a:solidFill>
            </a:endParaRPr>
          </a:p>
        </p:txBody>
      </p:sp>
      <p:pic>
        <p:nvPicPr>
          <p:cNvPr id="21" name="图片 20"/>
          <p:cNvPicPr>
            <a:picLocks noChangeAspect="1"/>
          </p:cNvPicPr>
          <p:nvPr/>
        </p:nvPicPr>
        <p:blipFill>
          <a:blip r:embed="rId6"/>
          <a:stretch>
            <a:fillRect/>
          </a:stretch>
        </p:blipFill>
        <p:spPr>
          <a:xfrm>
            <a:off x="5483944" y="2397616"/>
            <a:ext cx="627942" cy="627942"/>
          </a:xfrm>
          <a:prstGeom prst="rect">
            <a:avLst/>
          </a:prstGeom>
        </p:spPr>
      </p:pic>
      <p:sp>
        <p:nvSpPr>
          <p:cNvPr id="22" name="文本框 21"/>
          <p:cNvSpPr txBox="1"/>
          <p:nvPr/>
        </p:nvSpPr>
        <p:spPr>
          <a:xfrm>
            <a:off x="587828" y="3878534"/>
            <a:ext cx="3096084" cy="461665"/>
          </a:xfrm>
          <a:prstGeom prst="rect">
            <a:avLst/>
          </a:prstGeom>
          <a:noFill/>
        </p:spPr>
        <p:txBody>
          <a:bodyPr wrap="square" rtlCol="0">
            <a:spAutoFit/>
          </a:bodyPr>
          <a:lstStyle/>
          <a:p>
            <a:r>
              <a:rPr lang="en-US" altLang="zh-CN" sz="2400" dirty="0" smtClean="0"/>
              <a:t>Our objective is</a:t>
            </a:r>
            <a:endParaRPr lang="zh-CN" altLang="en-US" sz="2400" dirty="0"/>
          </a:p>
        </p:txBody>
      </p:sp>
      <p:graphicFrame>
        <p:nvGraphicFramePr>
          <p:cNvPr id="23" name="对象 22"/>
          <p:cNvGraphicFramePr>
            <a:graphicFrameLocks noChangeAspect="1"/>
          </p:cNvGraphicFramePr>
          <p:nvPr>
            <p:extLst>
              <p:ext uri="{D42A27DB-BD31-4B8C-83A1-F6EECF244321}">
                <p14:modId xmlns:p14="http://schemas.microsoft.com/office/powerpoint/2010/main" val="829890313"/>
              </p:ext>
            </p:extLst>
          </p:nvPr>
        </p:nvGraphicFramePr>
        <p:xfrm>
          <a:off x="1789700" y="4587158"/>
          <a:ext cx="2690772" cy="672693"/>
        </p:xfrm>
        <a:graphic>
          <a:graphicData uri="http://schemas.openxmlformats.org/presentationml/2006/ole">
            <mc:AlternateContent xmlns:mc="http://schemas.openxmlformats.org/markup-compatibility/2006">
              <mc:Choice xmlns:v="urn:schemas-microsoft-com:vml" Requires="v">
                <p:oleObj spid="_x0000_s1358" name="Equation" r:id="rId7" imgW="965160" imgH="241200" progId="Equation.DSMT4">
                  <p:embed/>
                </p:oleObj>
              </mc:Choice>
              <mc:Fallback>
                <p:oleObj name="Equation" r:id="rId7" imgW="965160" imgH="241200" progId="Equation.DSMT4">
                  <p:embed/>
                  <p:pic>
                    <p:nvPicPr>
                      <p:cNvPr id="0" name=""/>
                      <p:cNvPicPr/>
                      <p:nvPr/>
                    </p:nvPicPr>
                    <p:blipFill>
                      <a:blip r:embed="rId8"/>
                      <a:stretch>
                        <a:fillRect/>
                      </a:stretch>
                    </p:blipFill>
                    <p:spPr>
                      <a:xfrm>
                        <a:off x="1789700" y="4587158"/>
                        <a:ext cx="2690772" cy="672693"/>
                      </a:xfrm>
                      <a:prstGeom prst="rect">
                        <a:avLst/>
                      </a:prstGeom>
                    </p:spPr>
                  </p:pic>
                </p:oleObj>
              </mc:Fallback>
            </mc:AlternateContent>
          </a:graphicData>
        </a:graphic>
      </p:graphicFrame>
      <p:sp>
        <p:nvSpPr>
          <p:cNvPr id="24" name="文本框 23"/>
          <p:cNvSpPr txBox="1"/>
          <p:nvPr/>
        </p:nvSpPr>
        <p:spPr>
          <a:xfrm>
            <a:off x="4888994" y="4692671"/>
            <a:ext cx="1511806" cy="461665"/>
          </a:xfrm>
          <a:prstGeom prst="rect">
            <a:avLst/>
          </a:prstGeom>
          <a:noFill/>
        </p:spPr>
        <p:txBody>
          <a:bodyPr wrap="square" rtlCol="0">
            <a:spAutoFit/>
          </a:bodyPr>
          <a:lstStyle/>
          <a:p>
            <a:r>
              <a:rPr lang="en-US" altLang="zh-CN" sz="2400" dirty="0" smtClean="0"/>
              <a:t>Subject to</a:t>
            </a:r>
            <a:endParaRPr lang="zh-CN" altLang="en-US" sz="2400" dirty="0"/>
          </a:p>
        </p:txBody>
      </p:sp>
      <p:graphicFrame>
        <p:nvGraphicFramePr>
          <p:cNvPr id="25" name="对象 24"/>
          <p:cNvGraphicFramePr>
            <a:graphicFrameLocks noChangeAspect="1"/>
          </p:cNvGraphicFramePr>
          <p:nvPr>
            <p:extLst>
              <p:ext uri="{D42A27DB-BD31-4B8C-83A1-F6EECF244321}">
                <p14:modId xmlns:p14="http://schemas.microsoft.com/office/powerpoint/2010/main" val="1878955029"/>
              </p:ext>
            </p:extLst>
          </p:nvPr>
        </p:nvGraphicFramePr>
        <p:xfrm>
          <a:off x="6642902" y="4578693"/>
          <a:ext cx="1608293" cy="681158"/>
        </p:xfrm>
        <a:graphic>
          <a:graphicData uri="http://schemas.openxmlformats.org/presentationml/2006/ole">
            <mc:AlternateContent xmlns:mc="http://schemas.openxmlformats.org/markup-compatibility/2006">
              <mc:Choice xmlns:v="urn:schemas-microsoft-com:vml" Requires="v">
                <p:oleObj spid="_x0000_s1359" name="Equation" r:id="rId9" imgW="495000" imgH="228600" progId="Equation.DSMT4">
                  <p:embed/>
                </p:oleObj>
              </mc:Choice>
              <mc:Fallback>
                <p:oleObj name="Equation" r:id="rId9" imgW="495000" imgH="228600" progId="Equation.DSMT4">
                  <p:embed/>
                  <p:pic>
                    <p:nvPicPr>
                      <p:cNvPr id="0" name=""/>
                      <p:cNvPicPr/>
                      <p:nvPr/>
                    </p:nvPicPr>
                    <p:blipFill>
                      <a:blip r:embed="rId10"/>
                      <a:stretch>
                        <a:fillRect/>
                      </a:stretch>
                    </p:blipFill>
                    <p:spPr>
                      <a:xfrm>
                        <a:off x="6642902" y="4578693"/>
                        <a:ext cx="1608293" cy="681158"/>
                      </a:xfrm>
                      <a:prstGeom prst="rect">
                        <a:avLst/>
                      </a:prstGeom>
                    </p:spPr>
                  </p:pic>
                </p:oleObj>
              </mc:Fallback>
            </mc:AlternateContent>
          </a:graphicData>
        </a:graphic>
      </p:graphicFrame>
      <p:sp>
        <p:nvSpPr>
          <p:cNvPr id="26" name="矩形 25"/>
          <p:cNvSpPr/>
          <p:nvPr/>
        </p:nvSpPr>
        <p:spPr>
          <a:xfrm>
            <a:off x="2406348" y="4919272"/>
            <a:ext cx="1023290" cy="34057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935564" y="5302784"/>
            <a:ext cx="2344602" cy="646331"/>
          </a:xfrm>
          <a:prstGeom prst="rect">
            <a:avLst/>
          </a:prstGeom>
          <a:noFill/>
        </p:spPr>
        <p:txBody>
          <a:bodyPr wrap="square" rtlCol="0">
            <a:spAutoFit/>
          </a:bodyPr>
          <a:lstStyle/>
          <a:p>
            <a:r>
              <a:rPr lang="en-US" altLang="zh-CN" dirty="0" smtClean="0">
                <a:solidFill>
                  <a:srgbClr val="C00000"/>
                </a:solidFill>
              </a:rPr>
              <a:t>A subset of unlabeled instances</a:t>
            </a:r>
            <a:endParaRPr lang="zh-CN" altLang="en-US" dirty="0">
              <a:solidFill>
                <a:srgbClr val="C00000"/>
              </a:solidFill>
            </a:endParaRPr>
          </a:p>
        </p:txBody>
      </p:sp>
      <p:sp>
        <p:nvSpPr>
          <p:cNvPr id="28" name="矩形 27"/>
          <p:cNvSpPr/>
          <p:nvPr/>
        </p:nvSpPr>
        <p:spPr>
          <a:xfrm>
            <a:off x="3269293" y="4587158"/>
            <a:ext cx="1211179" cy="67269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409366" y="5266016"/>
            <a:ext cx="2532190" cy="369332"/>
          </a:xfrm>
          <a:prstGeom prst="rect">
            <a:avLst/>
          </a:prstGeom>
          <a:noFill/>
        </p:spPr>
        <p:txBody>
          <a:bodyPr wrap="square" rtlCol="0">
            <a:spAutoFit/>
          </a:bodyPr>
          <a:lstStyle/>
          <a:p>
            <a:r>
              <a:rPr lang="en-US" altLang="zh-CN" dirty="0" smtClean="0">
                <a:solidFill>
                  <a:srgbClr val="C00000"/>
                </a:solidFill>
              </a:rPr>
              <a:t>The utility function</a:t>
            </a:r>
            <a:endParaRPr lang="zh-CN" altLang="en-US" dirty="0">
              <a:solidFill>
                <a:srgbClr val="C00000"/>
              </a:solidFill>
            </a:endParaRPr>
          </a:p>
        </p:txBody>
      </p:sp>
      <p:sp>
        <p:nvSpPr>
          <p:cNvPr id="30" name="矩形 29"/>
          <p:cNvSpPr/>
          <p:nvPr/>
        </p:nvSpPr>
        <p:spPr>
          <a:xfrm>
            <a:off x="7772400" y="4578693"/>
            <a:ext cx="478795" cy="72409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772400" y="5487450"/>
            <a:ext cx="1763486" cy="369332"/>
          </a:xfrm>
          <a:prstGeom prst="rect">
            <a:avLst/>
          </a:prstGeom>
          <a:noFill/>
        </p:spPr>
        <p:txBody>
          <a:bodyPr wrap="square" rtlCol="0">
            <a:spAutoFit/>
          </a:bodyPr>
          <a:lstStyle/>
          <a:p>
            <a:r>
              <a:rPr lang="en-US" altLang="zh-CN" dirty="0" smtClean="0">
                <a:solidFill>
                  <a:srgbClr val="C00000"/>
                </a:solidFill>
              </a:rPr>
              <a:t>Labeling budget</a:t>
            </a:r>
            <a:endParaRPr lang="zh-CN" altLang="en-US" dirty="0">
              <a:solidFill>
                <a:srgbClr val="C00000"/>
              </a:solidFill>
            </a:endParaRPr>
          </a:p>
        </p:txBody>
      </p:sp>
    </p:spTree>
    <p:extLst>
      <p:ext uri="{BB962C8B-B14F-4D97-AF65-F5344CB8AC3E}">
        <p14:creationId xmlns:p14="http://schemas.microsoft.com/office/powerpoint/2010/main" val="2657401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
                                        </p:tgtEl>
                                        <p:attrNameLst>
                                          <p:attrName>style.visibility</p:attrName>
                                        </p:attrNameLst>
                                      </p:cBhvr>
                                      <p:to>
                                        <p:strVal val="hidden"/>
                                      </p:to>
                                    </p:set>
                                  </p:childTnLst>
                                </p:cTn>
                              </p:par>
                              <p:par>
                                <p:cTn id="61" presetID="2" presetClass="entr" presetSubtype="4"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ppt_x"/>
                                          </p:val>
                                        </p:tav>
                                        <p:tav tm="100000">
                                          <p:val>
                                            <p:strVal val="#ppt_x"/>
                                          </p:val>
                                        </p:tav>
                                      </p:tavLst>
                                    </p:anim>
                                    <p:anim calcmode="lin" valueType="num">
                                      <p:cBhvr additive="base">
                                        <p:cTn id="7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6"/>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7"/>
                                        </p:tgtEl>
                                        <p:attrNameLst>
                                          <p:attrName>style.visibility</p:attrName>
                                        </p:attrNameLst>
                                      </p:cBhvr>
                                      <p:to>
                                        <p:strVal val="hidden"/>
                                      </p:to>
                                    </p:set>
                                  </p:childTnLst>
                                </p:cTn>
                              </p:par>
                              <p:par>
                                <p:cTn id="85" presetID="2" presetClass="entr" presetSubtype="4"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2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9"/>
                                        </p:tgtEl>
                                        <p:attrNameLst>
                                          <p:attrName>style.visibility</p:attrName>
                                        </p:attrNameLst>
                                      </p:cBhvr>
                                      <p:to>
                                        <p:strVal val="hidden"/>
                                      </p:to>
                                    </p:set>
                                  </p:childTnLst>
                                </p:cTn>
                              </p:par>
                              <p:par>
                                <p:cTn id="99" presetID="2" presetClass="entr" presetSubtype="4"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9" grpId="1"/>
      <p:bldP spid="15" grpId="0"/>
      <p:bldP spid="16" grpId="0"/>
      <p:bldP spid="16" grpId="1"/>
      <p:bldP spid="18" grpId="0"/>
      <p:bldP spid="18" grpId="1"/>
      <p:bldP spid="20" grpId="0"/>
      <p:bldP spid="20" grpId="1"/>
      <p:bldP spid="26" grpId="0" animBg="1"/>
      <p:bldP spid="26" grpId="1" animBg="1"/>
      <p:bldP spid="27" grpId="0"/>
      <p:bldP spid="27" grpId="1"/>
      <p:bldP spid="28" grpId="0" animBg="1"/>
      <p:bldP spid="28" grpId="1" animBg="1"/>
      <p:bldP spid="29" grpId="0"/>
      <p:bldP spid="29" grpId="1"/>
      <p:bldP spid="30" grpId="0"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Factor Graph Model</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椭圆 14"/>
          <p:cNvSpPr/>
          <p:nvPr/>
        </p:nvSpPr>
        <p:spPr>
          <a:xfrm>
            <a:off x="1556657" y="47162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椭圆 15"/>
          <p:cNvSpPr/>
          <p:nvPr/>
        </p:nvSpPr>
        <p:spPr>
          <a:xfrm>
            <a:off x="3784709" y="363740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椭圆 16"/>
          <p:cNvSpPr/>
          <p:nvPr/>
        </p:nvSpPr>
        <p:spPr>
          <a:xfrm>
            <a:off x="4119957" y="187525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8" name="椭圆 17"/>
          <p:cNvSpPr/>
          <p:nvPr/>
        </p:nvSpPr>
        <p:spPr>
          <a:xfrm>
            <a:off x="5441714" y="542652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椭圆 18"/>
          <p:cNvSpPr/>
          <p:nvPr/>
        </p:nvSpPr>
        <p:spPr>
          <a:xfrm>
            <a:off x="5823286" y="2571211"/>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 name="文本框 26"/>
          <p:cNvSpPr txBox="1"/>
          <p:nvPr/>
        </p:nvSpPr>
        <p:spPr>
          <a:xfrm>
            <a:off x="2286000" y="17666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8" name="文本框 27"/>
          <p:cNvSpPr txBox="1"/>
          <p:nvPr/>
        </p:nvSpPr>
        <p:spPr>
          <a:xfrm>
            <a:off x="1394447" y="4241566"/>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9" name="文本框 28"/>
          <p:cNvSpPr txBox="1"/>
          <p:nvPr/>
        </p:nvSpPr>
        <p:spPr>
          <a:xfrm>
            <a:off x="3533569" y="337579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0" name="文本框 29"/>
          <p:cNvSpPr txBox="1"/>
          <p:nvPr/>
        </p:nvSpPr>
        <p:spPr>
          <a:xfrm>
            <a:off x="5933700" y="5420010"/>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1" name="文本框 30"/>
          <p:cNvSpPr txBox="1"/>
          <p:nvPr/>
        </p:nvSpPr>
        <p:spPr>
          <a:xfrm>
            <a:off x="5817271" y="202821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5" name="文本框 34"/>
          <p:cNvSpPr txBox="1"/>
          <p:nvPr/>
        </p:nvSpPr>
        <p:spPr>
          <a:xfrm>
            <a:off x="4180912" y="13911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8" name="矩形 7"/>
          <p:cNvSpPr/>
          <p:nvPr/>
        </p:nvSpPr>
        <p:spPr>
          <a:xfrm>
            <a:off x="3285019" y="202821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941346" y="2245025"/>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661557" y="4192933"/>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997492" y="267428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941345" y="317498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662149" y="417645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14" idx="7"/>
            <a:endCxn id="8" idx="1"/>
          </p:cNvCxnSpPr>
          <p:nvPr/>
        </p:nvCxnSpPr>
        <p:spPr>
          <a:xfrm flipV="1">
            <a:off x="2606558" y="2183341"/>
            <a:ext cx="678461" cy="12500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2"/>
            <a:endCxn id="8" idx="3"/>
          </p:cNvCxnSpPr>
          <p:nvPr/>
        </p:nvCxnSpPr>
        <p:spPr>
          <a:xfrm flipH="1">
            <a:off x="3595262" y="2063037"/>
            <a:ext cx="524695" cy="120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5"/>
            <a:endCxn id="36" idx="1"/>
          </p:cNvCxnSpPr>
          <p:nvPr/>
        </p:nvCxnSpPr>
        <p:spPr>
          <a:xfrm>
            <a:off x="4440515" y="2195816"/>
            <a:ext cx="500831" cy="2043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9" idx="2"/>
          </p:cNvCxnSpPr>
          <p:nvPr/>
        </p:nvCxnSpPr>
        <p:spPr>
          <a:xfrm>
            <a:off x="5251588" y="2534041"/>
            <a:ext cx="571698" cy="2249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8" idx="0"/>
            <a:endCxn id="17" idx="3"/>
          </p:cNvCxnSpPr>
          <p:nvPr/>
        </p:nvCxnSpPr>
        <p:spPr>
          <a:xfrm flipV="1">
            <a:off x="4152614" y="2195816"/>
            <a:ext cx="22342" cy="4784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6" idx="7"/>
            <a:endCxn id="38" idx="2"/>
          </p:cNvCxnSpPr>
          <p:nvPr/>
        </p:nvCxnSpPr>
        <p:spPr>
          <a:xfrm flipV="1">
            <a:off x="4105267" y="2984532"/>
            <a:ext cx="47347" cy="7078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9" idx="3"/>
            <a:endCxn id="19" idx="3"/>
          </p:cNvCxnSpPr>
          <p:nvPr/>
        </p:nvCxnSpPr>
        <p:spPr>
          <a:xfrm flipV="1">
            <a:off x="5251588" y="2891769"/>
            <a:ext cx="626697" cy="4383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6" idx="6"/>
            <a:endCxn id="39" idx="1"/>
          </p:cNvCxnSpPr>
          <p:nvPr/>
        </p:nvCxnSpPr>
        <p:spPr>
          <a:xfrm flipV="1">
            <a:off x="4160266" y="3330102"/>
            <a:ext cx="781079" cy="4950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7" idx="3"/>
            <a:endCxn id="16" idx="3"/>
          </p:cNvCxnSpPr>
          <p:nvPr/>
        </p:nvCxnSpPr>
        <p:spPr>
          <a:xfrm flipV="1">
            <a:off x="2971800" y="3957967"/>
            <a:ext cx="867908" cy="390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5" idx="7"/>
            <a:endCxn id="37" idx="1"/>
          </p:cNvCxnSpPr>
          <p:nvPr/>
        </p:nvCxnSpPr>
        <p:spPr>
          <a:xfrm flipV="1">
            <a:off x="1877215" y="4348055"/>
            <a:ext cx="784342" cy="423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40" idx="0"/>
            <a:endCxn id="19" idx="4"/>
          </p:cNvCxnSpPr>
          <p:nvPr/>
        </p:nvCxnSpPr>
        <p:spPr>
          <a:xfrm flipV="1">
            <a:off x="5817271" y="2946768"/>
            <a:ext cx="193794" cy="12296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674072" y="478154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a:stCxn id="40" idx="2"/>
            <a:endCxn id="18" idx="7"/>
          </p:cNvCxnSpPr>
          <p:nvPr/>
        </p:nvCxnSpPr>
        <p:spPr>
          <a:xfrm flipH="1">
            <a:off x="5762272" y="4486693"/>
            <a:ext cx="54999" cy="99483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4" idx="0"/>
            <a:endCxn id="16" idx="4"/>
          </p:cNvCxnSpPr>
          <p:nvPr/>
        </p:nvCxnSpPr>
        <p:spPr>
          <a:xfrm flipH="1" flipV="1">
            <a:off x="3972488" y="4012966"/>
            <a:ext cx="856706" cy="7685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8" idx="1"/>
            <a:endCxn id="74" idx="2"/>
          </p:cNvCxnSpPr>
          <p:nvPr/>
        </p:nvCxnSpPr>
        <p:spPr>
          <a:xfrm flipH="1" flipV="1">
            <a:off x="4829194" y="5091792"/>
            <a:ext cx="667519" cy="3897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445900" y="2758989"/>
            <a:ext cx="1179851" cy="0"/>
          </a:xfrm>
          <a:prstGeom prst="straightConnector1">
            <a:avLst/>
          </a:prstGeom>
          <a:ln w="57150">
            <a:solidFill>
              <a:srgbClr val="343434"/>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7714394" y="2487262"/>
            <a:ext cx="2400300" cy="461665"/>
          </a:xfrm>
          <a:prstGeom prst="rect">
            <a:avLst/>
          </a:prstGeom>
          <a:noFill/>
        </p:spPr>
        <p:txBody>
          <a:bodyPr wrap="square" rtlCol="0">
            <a:spAutoFit/>
          </a:bodyPr>
          <a:lstStyle/>
          <a:p>
            <a:r>
              <a:rPr lang="en-US" altLang="zh-CN" sz="2400" b="1" dirty="0" smtClean="0"/>
              <a:t>Variable Node</a:t>
            </a:r>
            <a:endParaRPr lang="zh-CN" altLang="en-US" sz="2400" b="1" dirty="0"/>
          </a:p>
        </p:txBody>
      </p:sp>
      <p:cxnSp>
        <p:nvCxnSpPr>
          <p:cNvPr id="87" name="直接箭头连接符 86"/>
          <p:cNvCxnSpPr/>
          <p:nvPr/>
        </p:nvCxnSpPr>
        <p:spPr>
          <a:xfrm>
            <a:off x="6215421" y="4348055"/>
            <a:ext cx="1179851" cy="0"/>
          </a:xfrm>
          <a:prstGeom prst="straightConnector1">
            <a:avLst/>
          </a:prstGeom>
          <a:ln w="57150">
            <a:solidFill>
              <a:srgbClr val="343434"/>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7483915" y="4076328"/>
            <a:ext cx="2400300" cy="461665"/>
          </a:xfrm>
          <a:prstGeom prst="rect">
            <a:avLst/>
          </a:prstGeom>
          <a:noFill/>
        </p:spPr>
        <p:txBody>
          <a:bodyPr wrap="square" rtlCol="0">
            <a:spAutoFit/>
          </a:bodyPr>
          <a:lstStyle/>
          <a:p>
            <a:r>
              <a:rPr lang="en-US" altLang="zh-CN" sz="2400" b="1" dirty="0" smtClean="0"/>
              <a:t>Factor Node</a:t>
            </a:r>
            <a:endParaRPr lang="zh-CN" altLang="en-US" sz="2400" b="1" dirty="0"/>
          </a:p>
        </p:txBody>
      </p:sp>
    </p:spTree>
    <p:extLst>
      <p:ext uri="{BB962C8B-B14F-4D97-AF65-F5344CB8AC3E}">
        <p14:creationId xmlns:p14="http://schemas.microsoft.com/office/powerpoint/2010/main" val="3866711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ppt_x"/>
                                          </p:val>
                                        </p:tav>
                                        <p:tav tm="100000">
                                          <p:val>
                                            <p:strVal val="#ppt_x"/>
                                          </p:val>
                                        </p:tav>
                                      </p:tavLst>
                                    </p:anim>
                                    <p:anim calcmode="lin" valueType="num">
                                      <p:cBhvr additive="base">
                                        <p:cTn id="1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500" fill="hold"/>
                                        <p:tgtEl>
                                          <p:spTgt spid="87"/>
                                        </p:tgtEl>
                                        <p:attrNameLst>
                                          <p:attrName>ppt_x</p:attrName>
                                        </p:attrNameLst>
                                      </p:cBhvr>
                                      <p:tavLst>
                                        <p:tav tm="0">
                                          <p:val>
                                            <p:strVal val="#ppt_x"/>
                                          </p:val>
                                        </p:tav>
                                        <p:tav tm="100000">
                                          <p:val>
                                            <p:strVal val="#ppt_x"/>
                                          </p:val>
                                        </p:tav>
                                      </p:tavLst>
                                    </p:anim>
                                    <p:anim calcmode="lin" valueType="num">
                                      <p:cBhvr additive="base">
                                        <p:cTn id="18" dur="500" fill="hold"/>
                                        <p:tgtEl>
                                          <p:spTgt spid="8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Factor Graph Model</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5677" y="1356298"/>
            <a:ext cx="9274629" cy="584775"/>
          </a:xfrm>
          <a:prstGeom prst="rect">
            <a:avLst/>
          </a:prstGeom>
          <a:noFill/>
        </p:spPr>
        <p:txBody>
          <a:bodyPr wrap="square" rtlCol="0">
            <a:spAutoFit/>
          </a:bodyPr>
          <a:lstStyle/>
          <a:p>
            <a:r>
              <a:rPr lang="en-US" altLang="zh-CN" sz="3200" u="sng" dirty="0" smtClean="0"/>
              <a:t>The joint probability</a:t>
            </a:r>
            <a:endParaRPr lang="zh-CN" altLang="en-US" sz="3200" u="sng" dirty="0"/>
          </a:p>
        </p:txBody>
      </p:sp>
      <p:graphicFrame>
        <p:nvGraphicFramePr>
          <p:cNvPr id="7" name="对象 6"/>
          <p:cNvGraphicFramePr>
            <a:graphicFrameLocks noChangeAspect="1"/>
          </p:cNvGraphicFramePr>
          <p:nvPr>
            <p:extLst>
              <p:ext uri="{D42A27DB-BD31-4B8C-83A1-F6EECF244321}">
                <p14:modId xmlns:p14="http://schemas.microsoft.com/office/powerpoint/2010/main" val="3234433196"/>
              </p:ext>
            </p:extLst>
          </p:nvPr>
        </p:nvGraphicFramePr>
        <p:xfrm>
          <a:off x="473075" y="1901825"/>
          <a:ext cx="9244013" cy="1420813"/>
        </p:xfrm>
        <a:graphic>
          <a:graphicData uri="http://schemas.openxmlformats.org/presentationml/2006/ole">
            <mc:AlternateContent xmlns:mc="http://schemas.openxmlformats.org/markup-compatibility/2006">
              <mc:Choice xmlns:v="urn:schemas-microsoft-com:vml" Requires="v">
                <p:oleObj spid="_x0000_s2205" name="Equation" r:id="rId4" imgW="3466800" imgH="533160" progId="Equation.DSMT4">
                  <p:embed/>
                </p:oleObj>
              </mc:Choice>
              <mc:Fallback>
                <p:oleObj name="Equation" r:id="rId4" imgW="3466800" imgH="533160" progId="Equation.DSMT4">
                  <p:embed/>
                  <p:pic>
                    <p:nvPicPr>
                      <p:cNvPr id="0" name=""/>
                      <p:cNvPicPr/>
                      <p:nvPr/>
                    </p:nvPicPr>
                    <p:blipFill>
                      <a:blip r:embed="rId5"/>
                      <a:stretch>
                        <a:fillRect/>
                      </a:stretch>
                    </p:blipFill>
                    <p:spPr>
                      <a:xfrm>
                        <a:off x="473075" y="1901825"/>
                        <a:ext cx="9244013" cy="1420813"/>
                      </a:xfrm>
                      <a:prstGeom prst="rect">
                        <a:avLst/>
                      </a:prstGeom>
                    </p:spPr>
                  </p:pic>
                </p:oleObj>
              </mc:Fallback>
            </mc:AlternateContent>
          </a:graphicData>
        </a:graphic>
      </p:graphicFrame>
      <p:sp>
        <p:nvSpPr>
          <p:cNvPr id="10" name="矩形 9"/>
          <p:cNvSpPr/>
          <p:nvPr/>
        </p:nvSpPr>
        <p:spPr>
          <a:xfrm>
            <a:off x="4865913" y="2171700"/>
            <a:ext cx="1436915" cy="7837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033657" y="2220392"/>
            <a:ext cx="1420894" cy="7837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21896" y="1755704"/>
            <a:ext cx="2172818" cy="369332"/>
          </a:xfrm>
          <a:prstGeom prst="rect">
            <a:avLst/>
          </a:prstGeom>
          <a:noFill/>
        </p:spPr>
        <p:txBody>
          <a:bodyPr wrap="square" rtlCol="0">
            <a:spAutoFit/>
          </a:bodyPr>
          <a:lstStyle/>
          <a:p>
            <a:r>
              <a:rPr lang="en-US" altLang="zh-CN" dirty="0" smtClean="0">
                <a:solidFill>
                  <a:srgbClr val="FF0000"/>
                </a:solidFill>
              </a:rPr>
              <a:t>Local factor function</a:t>
            </a:r>
            <a:endParaRPr lang="zh-CN" altLang="en-US" dirty="0">
              <a:solidFill>
                <a:srgbClr val="FF0000"/>
              </a:solidFill>
            </a:endParaRPr>
          </a:p>
        </p:txBody>
      </p:sp>
      <p:sp>
        <p:nvSpPr>
          <p:cNvPr id="33" name="文本框 32"/>
          <p:cNvSpPr txBox="1"/>
          <p:nvPr/>
        </p:nvSpPr>
        <p:spPr>
          <a:xfrm>
            <a:off x="7379233" y="1763296"/>
            <a:ext cx="2172818" cy="369332"/>
          </a:xfrm>
          <a:prstGeom prst="rect">
            <a:avLst/>
          </a:prstGeom>
          <a:noFill/>
        </p:spPr>
        <p:txBody>
          <a:bodyPr wrap="square" rtlCol="0">
            <a:spAutoFit/>
          </a:bodyPr>
          <a:lstStyle/>
          <a:p>
            <a:r>
              <a:rPr lang="en-US" altLang="zh-CN" dirty="0" smtClean="0">
                <a:solidFill>
                  <a:srgbClr val="FF0000"/>
                </a:solidFill>
              </a:rPr>
              <a:t>Edge factor function</a:t>
            </a:r>
            <a:endParaRPr lang="zh-CN" altLang="en-US" dirty="0">
              <a:solidFill>
                <a:srgbClr val="FF0000"/>
              </a:solidFill>
            </a:endParaRPr>
          </a:p>
        </p:txBody>
      </p:sp>
      <p:sp>
        <p:nvSpPr>
          <p:cNvPr id="34" name="文本框 33"/>
          <p:cNvSpPr txBox="1"/>
          <p:nvPr/>
        </p:nvSpPr>
        <p:spPr>
          <a:xfrm>
            <a:off x="325676" y="3575870"/>
            <a:ext cx="9274629" cy="584775"/>
          </a:xfrm>
          <a:prstGeom prst="rect">
            <a:avLst/>
          </a:prstGeom>
          <a:noFill/>
        </p:spPr>
        <p:txBody>
          <a:bodyPr wrap="square" rtlCol="0">
            <a:spAutoFit/>
          </a:bodyPr>
          <a:lstStyle/>
          <a:p>
            <a:r>
              <a:rPr lang="en-US" altLang="zh-CN" sz="3200" u="sng" dirty="0" smtClean="0"/>
              <a:t>Log likelihood of labeled instances</a:t>
            </a:r>
            <a:endParaRPr lang="zh-CN" altLang="en-US" sz="3200" u="sng" dirty="0"/>
          </a:p>
        </p:txBody>
      </p:sp>
      <p:graphicFrame>
        <p:nvGraphicFramePr>
          <p:cNvPr id="13" name="对象 12"/>
          <p:cNvGraphicFramePr>
            <a:graphicFrameLocks noChangeAspect="1"/>
          </p:cNvGraphicFramePr>
          <p:nvPr>
            <p:extLst>
              <p:ext uri="{D42A27DB-BD31-4B8C-83A1-F6EECF244321}">
                <p14:modId xmlns:p14="http://schemas.microsoft.com/office/powerpoint/2010/main" val="407277163"/>
              </p:ext>
            </p:extLst>
          </p:nvPr>
        </p:nvGraphicFramePr>
        <p:xfrm>
          <a:off x="569928" y="4349905"/>
          <a:ext cx="8624302" cy="915855"/>
        </p:xfrm>
        <a:graphic>
          <a:graphicData uri="http://schemas.openxmlformats.org/presentationml/2006/ole">
            <mc:AlternateContent xmlns:mc="http://schemas.openxmlformats.org/markup-compatibility/2006">
              <mc:Choice xmlns:v="urn:schemas-microsoft-com:vml" Requires="v">
                <p:oleObj spid="_x0000_s2206" name="Equation" r:id="rId6" imgW="2869920" imgH="304560" progId="Equation.DSMT4">
                  <p:embed/>
                </p:oleObj>
              </mc:Choice>
              <mc:Fallback>
                <p:oleObj name="Equation" r:id="rId6" imgW="2869920" imgH="304560" progId="Equation.DSMT4">
                  <p:embed/>
                  <p:pic>
                    <p:nvPicPr>
                      <p:cNvPr id="0" name=""/>
                      <p:cNvPicPr/>
                      <p:nvPr/>
                    </p:nvPicPr>
                    <p:blipFill>
                      <a:blip r:embed="rId7"/>
                      <a:stretch>
                        <a:fillRect/>
                      </a:stretch>
                    </p:blipFill>
                    <p:spPr>
                      <a:xfrm>
                        <a:off x="569928" y="4349905"/>
                        <a:ext cx="8624302" cy="915855"/>
                      </a:xfrm>
                      <a:prstGeom prst="rect">
                        <a:avLst/>
                      </a:prstGeom>
                    </p:spPr>
                  </p:pic>
                </p:oleObj>
              </mc:Fallback>
            </mc:AlternateContent>
          </a:graphicData>
        </a:graphic>
      </p:graphicFrame>
    </p:spTree>
    <p:extLst>
      <p:ext uri="{BB962C8B-B14F-4D97-AF65-F5344CB8AC3E}">
        <p14:creationId xmlns:p14="http://schemas.microsoft.com/office/powerpoint/2010/main" val="2529482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2" grpId="0" animBg="1"/>
      <p:bldP spid="1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Factor Graph Model</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25677" y="1258700"/>
            <a:ext cx="9274629" cy="584775"/>
          </a:xfrm>
          <a:prstGeom prst="rect">
            <a:avLst/>
          </a:prstGeom>
          <a:noFill/>
        </p:spPr>
        <p:txBody>
          <a:bodyPr wrap="square" rtlCol="0">
            <a:spAutoFit/>
          </a:bodyPr>
          <a:lstStyle/>
          <a:p>
            <a:r>
              <a:rPr lang="en-US" altLang="zh-CN" sz="3200" u="sng" dirty="0" smtClean="0"/>
              <a:t>Learning</a:t>
            </a:r>
            <a:endParaRPr lang="zh-CN" altLang="en-US" sz="3200" u="sng" dirty="0"/>
          </a:p>
        </p:txBody>
      </p:sp>
      <p:sp>
        <p:nvSpPr>
          <p:cNvPr id="15" name="文本框 14"/>
          <p:cNvSpPr txBox="1"/>
          <p:nvPr/>
        </p:nvSpPr>
        <p:spPr>
          <a:xfrm>
            <a:off x="902620" y="1999884"/>
            <a:ext cx="9274629" cy="523220"/>
          </a:xfrm>
          <a:prstGeom prst="rect">
            <a:avLst/>
          </a:prstGeom>
          <a:noFill/>
        </p:spPr>
        <p:txBody>
          <a:bodyPr wrap="square" rtlCol="0">
            <a:spAutoFit/>
          </a:bodyPr>
          <a:lstStyle/>
          <a:p>
            <a:r>
              <a:rPr lang="en-US" altLang="zh-CN" sz="2800" dirty="0" smtClean="0"/>
              <a:t>Gradient descent</a:t>
            </a:r>
            <a:endParaRPr lang="zh-CN" altLang="en-US" sz="2800" dirty="0"/>
          </a:p>
        </p:txBody>
      </p:sp>
      <p:graphicFrame>
        <p:nvGraphicFramePr>
          <p:cNvPr id="2" name="对象 1"/>
          <p:cNvGraphicFramePr>
            <a:graphicFrameLocks noChangeAspect="1"/>
          </p:cNvGraphicFramePr>
          <p:nvPr>
            <p:extLst>
              <p:ext uri="{D42A27DB-BD31-4B8C-83A1-F6EECF244321}">
                <p14:modId xmlns:p14="http://schemas.microsoft.com/office/powerpoint/2010/main" val="294312443"/>
              </p:ext>
            </p:extLst>
          </p:nvPr>
        </p:nvGraphicFramePr>
        <p:xfrm>
          <a:off x="2706880" y="2679513"/>
          <a:ext cx="4918871" cy="1219880"/>
        </p:xfrm>
        <a:graphic>
          <a:graphicData uri="http://schemas.openxmlformats.org/presentationml/2006/ole">
            <mc:AlternateContent xmlns:mc="http://schemas.openxmlformats.org/markup-compatibility/2006">
              <mc:Choice xmlns:v="urn:schemas-microsoft-com:vml" Requires="v">
                <p:oleObj spid="_x0000_s3296" name="Equation" r:id="rId4" imgW="1587240" imgH="393480" progId="Equation.DSMT4">
                  <p:embed/>
                </p:oleObj>
              </mc:Choice>
              <mc:Fallback>
                <p:oleObj name="Equation" r:id="rId4" imgW="1587240" imgH="393480" progId="Equation.DSMT4">
                  <p:embed/>
                  <p:pic>
                    <p:nvPicPr>
                      <p:cNvPr id="0" name=""/>
                      <p:cNvPicPr/>
                      <p:nvPr/>
                    </p:nvPicPr>
                    <p:blipFill>
                      <a:blip r:embed="rId5"/>
                      <a:stretch>
                        <a:fillRect/>
                      </a:stretch>
                    </p:blipFill>
                    <p:spPr>
                      <a:xfrm>
                        <a:off x="2706880" y="2679513"/>
                        <a:ext cx="4918871" cy="1219880"/>
                      </a:xfrm>
                      <a:prstGeom prst="rect">
                        <a:avLst/>
                      </a:prstGeom>
                    </p:spPr>
                  </p:pic>
                </p:oleObj>
              </mc:Fallback>
            </mc:AlternateContent>
          </a:graphicData>
        </a:graphic>
      </p:graphicFrame>
      <p:sp>
        <p:nvSpPr>
          <p:cNvPr id="16" name="文本框 15"/>
          <p:cNvSpPr txBox="1"/>
          <p:nvPr/>
        </p:nvSpPr>
        <p:spPr>
          <a:xfrm>
            <a:off x="902620" y="4005516"/>
            <a:ext cx="9274629" cy="523220"/>
          </a:xfrm>
          <a:prstGeom prst="rect">
            <a:avLst/>
          </a:prstGeom>
          <a:noFill/>
        </p:spPr>
        <p:txBody>
          <a:bodyPr wrap="square" rtlCol="0">
            <a:spAutoFit/>
          </a:bodyPr>
          <a:lstStyle/>
          <a:p>
            <a:r>
              <a:rPr lang="en-US" altLang="zh-CN" sz="2800" dirty="0" smtClean="0"/>
              <a:t>Calculate the expectation: Loopy Belief Propagation (LBP)</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272484164"/>
              </p:ext>
            </p:extLst>
          </p:nvPr>
        </p:nvGraphicFramePr>
        <p:xfrm>
          <a:off x="2880190" y="4634859"/>
          <a:ext cx="5071823" cy="773144"/>
        </p:xfrm>
        <a:graphic>
          <a:graphicData uri="http://schemas.openxmlformats.org/presentationml/2006/ole">
            <mc:AlternateContent xmlns:mc="http://schemas.openxmlformats.org/markup-compatibility/2006">
              <mc:Choice xmlns:v="urn:schemas-microsoft-com:vml" Requires="v">
                <p:oleObj spid="_x0000_s3297" name="Equation" r:id="rId6" imgW="2082600" imgH="317160" progId="Equation.DSMT4">
                  <p:embed/>
                </p:oleObj>
              </mc:Choice>
              <mc:Fallback>
                <p:oleObj name="Equation" r:id="rId6" imgW="2082600" imgH="317160" progId="Equation.DSMT4">
                  <p:embed/>
                  <p:pic>
                    <p:nvPicPr>
                      <p:cNvPr id="0" name=""/>
                      <p:cNvPicPr/>
                      <p:nvPr/>
                    </p:nvPicPr>
                    <p:blipFill>
                      <a:blip r:embed="rId7"/>
                      <a:stretch>
                        <a:fillRect/>
                      </a:stretch>
                    </p:blipFill>
                    <p:spPr>
                      <a:xfrm>
                        <a:off x="2880190" y="4634859"/>
                        <a:ext cx="5071823" cy="77314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01376128"/>
              </p:ext>
            </p:extLst>
          </p:nvPr>
        </p:nvGraphicFramePr>
        <p:xfrm>
          <a:off x="2901066" y="5665512"/>
          <a:ext cx="7572351" cy="800601"/>
        </p:xfrm>
        <a:graphic>
          <a:graphicData uri="http://schemas.openxmlformats.org/presentationml/2006/ole">
            <mc:AlternateContent xmlns:mc="http://schemas.openxmlformats.org/markup-compatibility/2006">
              <mc:Choice xmlns:v="urn:schemas-microsoft-com:vml" Requires="v">
                <p:oleObj spid="_x0000_s3298" name="Equation" r:id="rId8" imgW="2882880" imgH="304560" progId="Equation.DSMT4">
                  <p:embed/>
                </p:oleObj>
              </mc:Choice>
              <mc:Fallback>
                <p:oleObj name="Equation" r:id="rId8" imgW="2882880" imgH="304560" progId="Equation.DSMT4">
                  <p:embed/>
                  <p:pic>
                    <p:nvPicPr>
                      <p:cNvPr id="0" name=""/>
                      <p:cNvPicPr/>
                      <p:nvPr/>
                    </p:nvPicPr>
                    <p:blipFill>
                      <a:blip r:embed="rId9"/>
                      <a:stretch>
                        <a:fillRect/>
                      </a:stretch>
                    </p:blipFill>
                    <p:spPr>
                      <a:xfrm>
                        <a:off x="2901066" y="5665512"/>
                        <a:ext cx="7572351" cy="800601"/>
                      </a:xfrm>
                      <a:prstGeom prst="rect">
                        <a:avLst/>
                      </a:prstGeom>
                    </p:spPr>
                  </p:pic>
                </p:oleObj>
              </mc:Fallback>
            </mc:AlternateContent>
          </a:graphicData>
        </a:graphic>
      </p:graphicFrame>
      <p:sp>
        <p:nvSpPr>
          <p:cNvPr id="9" name="矩形 8"/>
          <p:cNvSpPr/>
          <p:nvPr/>
        </p:nvSpPr>
        <p:spPr>
          <a:xfrm>
            <a:off x="2706880" y="4634859"/>
            <a:ext cx="1734491" cy="77314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25677" y="4751614"/>
            <a:ext cx="2381203" cy="646331"/>
          </a:xfrm>
          <a:prstGeom prst="rect">
            <a:avLst/>
          </a:prstGeom>
          <a:noFill/>
        </p:spPr>
        <p:txBody>
          <a:bodyPr wrap="square" rtlCol="0">
            <a:spAutoFit/>
          </a:bodyPr>
          <a:lstStyle/>
          <a:p>
            <a:r>
              <a:rPr lang="en-US" altLang="zh-CN" dirty="0" smtClean="0">
                <a:solidFill>
                  <a:srgbClr val="C00000"/>
                </a:solidFill>
              </a:rPr>
              <a:t>Message from variable to factor</a:t>
            </a:r>
            <a:endParaRPr lang="zh-CN" altLang="en-US" dirty="0">
              <a:solidFill>
                <a:srgbClr val="C00000"/>
              </a:solidFill>
            </a:endParaRPr>
          </a:p>
        </p:txBody>
      </p:sp>
      <p:sp>
        <p:nvSpPr>
          <p:cNvPr id="20" name="矩形 19"/>
          <p:cNvSpPr/>
          <p:nvPr/>
        </p:nvSpPr>
        <p:spPr>
          <a:xfrm>
            <a:off x="2847532" y="5698170"/>
            <a:ext cx="1734491" cy="77314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25677" y="5772771"/>
            <a:ext cx="2381203" cy="646331"/>
          </a:xfrm>
          <a:prstGeom prst="rect">
            <a:avLst/>
          </a:prstGeom>
          <a:noFill/>
        </p:spPr>
        <p:txBody>
          <a:bodyPr wrap="square" rtlCol="0">
            <a:spAutoFit/>
          </a:bodyPr>
          <a:lstStyle/>
          <a:p>
            <a:r>
              <a:rPr lang="en-US" altLang="zh-CN" dirty="0" smtClean="0">
                <a:solidFill>
                  <a:srgbClr val="C00000"/>
                </a:solidFill>
              </a:rPr>
              <a:t>Message from factor to variable</a:t>
            </a:r>
            <a:endParaRPr lang="zh-CN" altLang="en-US" dirty="0">
              <a:solidFill>
                <a:srgbClr val="C00000"/>
              </a:solidFill>
            </a:endParaRPr>
          </a:p>
        </p:txBody>
      </p:sp>
    </p:spTree>
    <p:extLst>
      <p:ext uri="{BB962C8B-B14F-4D97-AF65-F5344CB8AC3E}">
        <p14:creationId xmlns:p14="http://schemas.microsoft.com/office/powerpoint/2010/main" val="23323745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9" grpId="0" animBg="1"/>
      <p:bldP spid="11" grpId="0"/>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4000" b="1" dirty="0" smtClean="0"/>
              <a:t>Question: </a:t>
            </a:r>
            <a:r>
              <a:rPr kumimoji="1" lang="en-US" altLang="zh-CN" sz="4000" dirty="0" smtClean="0">
                <a:solidFill>
                  <a:srgbClr val="000090"/>
                </a:solidFill>
              </a:rPr>
              <a:t>How to select instances from Factor graph for active learning?</a:t>
            </a:r>
            <a:endParaRPr kumimoji="1" lang="zh-CN" altLang="en-US" sz="4000" dirty="0">
              <a:solidFill>
                <a:srgbClr val="000090"/>
              </a:solidFill>
            </a:endParaRPr>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8171709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6" y="237995"/>
            <a:ext cx="10962395" cy="707886"/>
          </a:xfrm>
          <a:prstGeom prst="rect">
            <a:avLst/>
          </a:prstGeom>
          <a:noFill/>
        </p:spPr>
        <p:txBody>
          <a:bodyPr wrap="square" rtlCol="0">
            <a:spAutoFit/>
          </a:bodyPr>
          <a:lstStyle/>
          <a:p>
            <a:r>
              <a:rPr lang="en-US" altLang="zh-CN" sz="4000" b="1" dirty="0" smtClean="0"/>
              <a:t>Basic principle: Maximize </a:t>
            </a:r>
            <a:r>
              <a:rPr lang="en-US" altLang="zh-CN" sz="4000" b="1" dirty="0" smtClean="0"/>
              <a:t>the </a:t>
            </a:r>
            <a:r>
              <a:rPr lang="en-US" altLang="zh-CN" sz="4000" b="1" i="1" dirty="0" smtClean="0"/>
              <a:t>Ripple</a:t>
            </a:r>
            <a:r>
              <a:rPr lang="en-US" altLang="zh-CN" sz="4000" b="1" dirty="0" smtClean="0"/>
              <a:t> Effects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1556657" y="47162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椭圆 39"/>
          <p:cNvSpPr/>
          <p:nvPr/>
        </p:nvSpPr>
        <p:spPr>
          <a:xfrm>
            <a:off x="3784709" y="363740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椭圆 40"/>
          <p:cNvSpPr/>
          <p:nvPr/>
        </p:nvSpPr>
        <p:spPr>
          <a:xfrm>
            <a:off x="4119957" y="187525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椭圆 41"/>
          <p:cNvSpPr/>
          <p:nvPr/>
        </p:nvSpPr>
        <p:spPr>
          <a:xfrm>
            <a:off x="5441714" y="542652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3" name="椭圆 42"/>
          <p:cNvSpPr/>
          <p:nvPr/>
        </p:nvSpPr>
        <p:spPr>
          <a:xfrm>
            <a:off x="5823286" y="2571211"/>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4" name="文本框 43"/>
          <p:cNvSpPr txBox="1"/>
          <p:nvPr/>
        </p:nvSpPr>
        <p:spPr>
          <a:xfrm>
            <a:off x="2286000" y="17666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5" name="文本框 44"/>
          <p:cNvSpPr txBox="1"/>
          <p:nvPr/>
        </p:nvSpPr>
        <p:spPr>
          <a:xfrm>
            <a:off x="1394447" y="4241566"/>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6" name="文本框 45"/>
          <p:cNvSpPr txBox="1"/>
          <p:nvPr/>
        </p:nvSpPr>
        <p:spPr>
          <a:xfrm>
            <a:off x="3533569" y="337579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7" name="文本框 46"/>
          <p:cNvSpPr txBox="1"/>
          <p:nvPr/>
        </p:nvSpPr>
        <p:spPr>
          <a:xfrm>
            <a:off x="5933700" y="5420010"/>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8" name="文本框 47"/>
          <p:cNvSpPr txBox="1"/>
          <p:nvPr/>
        </p:nvSpPr>
        <p:spPr>
          <a:xfrm>
            <a:off x="4147456" y="1362353"/>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9" name="矩形 48"/>
          <p:cNvSpPr/>
          <p:nvPr/>
        </p:nvSpPr>
        <p:spPr>
          <a:xfrm>
            <a:off x="3285019" y="202821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941346" y="2245025"/>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661557" y="4192933"/>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997492" y="267428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941345" y="317498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662149" y="417645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38" idx="7"/>
            <a:endCxn id="49" idx="1"/>
          </p:cNvCxnSpPr>
          <p:nvPr/>
        </p:nvCxnSpPr>
        <p:spPr>
          <a:xfrm flipV="1">
            <a:off x="2606558" y="2183341"/>
            <a:ext cx="678461" cy="12500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1" idx="2"/>
            <a:endCxn id="49" idx="3"/>
          </p:cNvCxnSpPr>
          <p:nvPr/>
        </p:nvCxnSpPr>
        <p:spPr>
          <a:xfrm flipH="1">
            <a:off x="3595262" y="2063037"/>
            <a:ext cx="524695" cy="120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5"/>
            <a:endCxn id="50" idx="1"/>
          </p:cNvCxnSpPr>
          <p:nvPr/>
        </p:nvCxnSpPr>
        <p:spPr>
          <a:xfrm>
            <a:off x="4440515" y="2195816"/>
            <a:ext cx="500831" cy="2043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2"/>
          </p:cNvCxnSpPr>
          <p:nvPr/>
        </p:nvCxnSpPr>
        <p:spPr>
          <a:xfrm>
            <a:off x="5251588" y="2534041"/>
            <a:ext cx="571698" cy="2249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2" idx="0"/>
            <a:endCxn id="41" idx="3"/>
          </p:cNvCxnSpPr>
          <p:nvPr/>
        </p:nvCxnSpPr>
        <p:spPr>
          <a:xfrm flipV="1">
            <a:off x="4152614" y="2195816"/>
            <a:ext cx="22342" cy="4784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0" idx="7"/>
            <a:endCxn id="52" idx="2"/>
          </p:cNvCxnSpPr>
          <p:nvPr/>
        </p:nvCxnSpPr>
        <p:spPr>
          <a:xfrm flipV="1">
            <a:off x="4105267" y="2984532"/>
            <a:ext cx="47347" cy="7078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3"/>
            <a:endCxn id="43" idx="3"/>
          </p:cNvCxnSpPr>
          <p:nvPr/>
        </p:nvCxnSpPr>
        <p:spPr>
          <a:xfrm flipV="1">
            <a:off x="5251588" y="2891769"/>
            <a:ext cx="626697" cy="4383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0" idx="6"/>
            <a:endCxn id="53" idx="1"/>
          </p:cNvCxnSpPr>
          <p:nvPr/>
        </p:nvCxnSpPr>
        <p:spPr>
          <a:xfrm flipV="1">
            <a:off x="4160266" y="3330102"/>
            <a:ext cx="781079" cy="4950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1" idx="3"/>
            <a:endCxn id="40" idx="3"/>
          </p:cNvCxnSpPr>
          <p:nvPr/>
        </p:nvCxnSpPr>
        <p:spPr>
          <a:xfrm flipV="1">
            <a:off x="2971800" y="3957967"/>
            <a:ext cx="867908" cy="390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9" idx="7"/>
            <a:endCxn id="51" idx="1"/>
          </p:cNvCxnSpPr>
          <p:nvPr/>
        </p:nvCxnSpPr>
        <p:spPr>
          <a:xfrm flipV="1">
            <a:off x="1877215" y="4348055"/>
            <a:ext cx="784342" cy="423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4" idx="0"/>
            <a:endCxn id="43" idx="4"/>
          </p:cNvCxnSpPr>
          <p:nvPr/>
        </p:nvCxnSpPr>
        <p:spPr>
          <a:xfrm flipV="1">
            <a:off x="5817271" y="2946768"/>
            <a:ext cx="193794" cy="12296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674072" y="478154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a:stCxn id="54" idx="2"/>
            <a:endCxn id="42" idx="7"/>
          </p:cNvCxnSpPr>
          <p:nvPr/>
        </p:nvCxnSpPr>
        <p:spPr>
          <a:xfrm flipH="1">
            <a:off x="5762272" y="4486693"/>
            <a:ext cx="54999" cy="99483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6" idx="0"/>
            <a:endCxn id="40" idx="4"/>
          </p:cNvCxnSpPr>
          <p:nvPr/>
        </p:nvCxnSpPr>
        <p:spPr>
          <a:xfrm flipH="1" flipV="1">
            <a:off x="3972488" y="4012966"/>
            <a:ext cx="856706" cy="7685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2" idx="1"/>
            <a:endCxn id="66" idx="2"/>
          </p:cNvCxnSpPr>
          <p:nvPr/>
        </p:nvCxnSpPr>
        <p:spPr>
          <a:xfrm flipH="1" flipV="1">
            <a:off x="4829194" y="5091792"/>
            <a:ext cx="667519" cy="3897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886054" y="2084241"/>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Tree>
    <p:extLst>
      <p:ext uri="{BB962C8B-B14F-4D97-AF65-F5344CB8AC3E}">
        <p14:creationId xmlns:p14="http://schemas.microsoft.com/office/powerpoint/2010/main" val="35711175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Maximize the </a:t>
            </a:r>
            <a:r>
              <a:rPr lang="en-US" altLang="zh-CN" sz="4000" b="1" i="1" dirty="0" smtClean="0"/>
              <a:t>Ripple</a:t>
            </a:r>
            <a:r>
              <a:rPr lang="en-US" altLang="zh-CN" sz="4000" b="1" dirty="0" smtClean="0"/>
              <a:t> Effects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1556657" y="47162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椭圆 39"/>
          <p:cNvSpPr/>
          <p:nvPr/>
        </p:nvSpPr>
        <p:spPr>
          <a:xfrm>
            <a:off x="3784709" y="363740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椭圆 40"/>
          <p:cNvSpPr/>
          <p:nvPr/>
        </p:nvSpPr>
        <p:spPr>
          <a:xfrm>
            <a:off x="4119957" y="187525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椭圆 41"/>
          <p:cNvSpPr/>
          <p:nvPr/>
        </p:nvSpPr>
        <p:spPr>
          <a:xfrm>
            <a:off x="5441714" y="542652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3" name="椭圆 42"/>
          <p:cNvSpPr/>
          <p:nvPr/>
        </p:nvSpPr>
        <p:spPr>
          <a:xfrm>
            <a:off x="5823286" y="2571211"/>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4" name="文本框 43"/>
          <p:cNvSpPr txBox="1"/>
          <p:nvPr/>
        </p:nvSpPr>
        <p:spPr>
          <a:xfrm>
            <a:off x="2286000" y="17666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5" name="文本框 44"/>
          <p:cNvSpPr txBox="1"/>
          <p:nvPr/>
        </p:nvSpPr>
        <p:spPr>
          <a:xfrm>
            <a:off x="1394447" y="4241566"/>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6" name="文本框 45"/>
          <p:cNvSpPr txBox="1"/>
          <p:nvPr/>
        </p:nvSpPr>
        <p:spPr>
          <a:xfrm>
            <a:off x="3533569" y="337579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7" name="文本框 46"/>
          <p:cNvSpPr txBox="1"/>
          <p:nvPr/>
        </p:nvSpPr>
        <p:spPr>
          <a:xfrm>
            <a:off x="5933700" y="5420010"/>
            <a:ext cx="661528"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48" name="文本框 47"/>
          <p:cNvSpPr txBox="1"/>
          <p:nvPr/>
        </p:nvSpPr>
        <p:spPr>
          <a:xfrm>
            <a:off x="4147456" y="1362353"/>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9" name="矩形 48"/>
          <p:cNvSpPr/>
          <p:nvPr/>
        </p:nvSpPr>
        <p:spPr>
          <a:xfrm>
            <a:off x="3285019" y="202821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941346" y="2245025"/>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661557" y="4192933"/>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997492" y="267428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941345" y="317498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662149" y="417645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38" idx="7"/>
            <a:endCxn id="49" idx="1"/>
          </p:cNvCxnSpPr>
          <p:nvPr/>
        </p:nvCxnSpPr>
        <p:spPr>
          <a:xfrm flipV="1">
            <a:off x="2606558" y="2183341"/>
            <a:ext cx="678461" cy="12500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1" idx="2"/>
            <a:endCxn id="49" idx="3"/>
          </p:cNvCxnSpPr>
          <p:nvPr/>
        </p:nvCxnSpPr>
        <p:spPr>
          <a:xfrm flipH="1">
            <a:off x="3595262" y="2063037"/>
            <a:ext cx="524695" cy="120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5"/>
            <a:endCxn id="50" idx="1"/>
          </p:cNvCxnSpPr>
          <p:nvPr/>
        </p:nvCxnSpPr>
        <p:spPr>
          <a:xfrm>
            <a:off x="4440515" y="2195816"/>
            <a:ext cx="500831" cy="2043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2"/>
          </p:cNvCxnSpPr>
          <p:nvPr/>
        </p:nvCxnSpPr>
        <p:spPr>
          <a:xfrm>
            <a:off x="5251588" y="2534041"/>
            <a:ext cx="571698" cy="2249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2" idx="0"/>
            <a:endCxn id="41" idx="3"/>
          </p:cNvCxnSpPr>
          <p:nvPr/>
        </p:nvCxnSpPr>
        <p:spPr>
          <a:xfrm flipV="1">
            <a:off x="4152614" y="2195816"/>
            <a:ext cx="22342" cy="4784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0" idx="7"/>
            <a:endCxn id="52" idx="2"/>
          </p:cNvCxnSpPr>
          <p:nvPr/>
        </p:nvCxnSpPr>
        <p:spPr>
          <a:xfrm flipV="1">
            <a:off x="4105267" y="2984532"/>
            <a:ext cx="47347" cy="7078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3"/>
            <a:endCxn id="43" idx="3"/>
          </p:cNvCxnSpPr>
          <p:nvPr/>
        </p:nvCxnSpPr>
        <p:spPr>
          <a:xfrm flipV="1">
            <a:off x="5251588" y="2891769"/>
            <a:ext cx="626697" cy="4383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0" idx="6"/>
            <a:endCxn id="53" idx="1"/>
          </p:cNvCxnSpPr>
          <p:nvPr/>
        </p:nvCxnSpPr>
        <p:spPr>
          <a:xfrm flipV="1">
            <a:off x="4160266" y="3330102"/>
            <a:ext cx="781079" cy="4950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1" idx="3"/>
            <a:endCxn id="40" idx="3"/>
          </p:cNvCxnSpPr>
          <p:nvPr/>
        </p:nvCxnSpPr>
        <p:spPr>
          <a:xfrm flipV="1">
            <a:off x="2971800" y="3957967"/>
            <a:ext cx="867908" cy="390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9" idx="7"/>
            <a:endCxn id="51" idx="1"/>
          </p:cNvCxnSpPr>
          <p:nvPr/>
        </p:nvCxnSpPr>
        <p:spPr>
          <a:xfrm flipV="1">
            <a:off x="1877215" y="4348055"/>
            <a:ext cx="784342" cy="423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4" idx="0"/>
            <a:endCxn id="43" idx="4"/>
          </p:cNvCxnSpPr>
          <p:nvPr/>
        </p:nvCxnSpPr>
        <p:spPr>
          <a:xfrm flipV="1">
            <a:off x="5817271" y="2946768"/>
            <a:ext cx="193794" cy="12296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674072" y="478154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a:stCxn id="54" idx="2"/>
            <a:endCxn id="42" idx="7"/>
          </p:cNvCxnSpPr>
          <p:nvPr/>
        </p:nvCxnSpPr>
        <p:spPr>
          <a:xfrm flipH="1">
            <a:off x="5762272" y="4486693"/>
            <a:ext cx="54999" cy="99483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6" idx="0"/>
            <a:endCxn id="40" idx="4"/>
          </p:cNvCxnSpPr>
          <p:nvPr/>
        </p:nvCxnSpPr>
        <p:spPr>
          <a:xfrm flipH="1" flipV="1">
            <a:off x="3972488" y="4012966"/>
            <a:ext cx="856706" cy="7685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2" idx="1"/>
            <a:endCxn id="66" idx="3"/>
          </p:cNvCxnSpPr>
          <p:nvPr/>
        </p:nvCxnSpPr>
        <p:spPr>
          <a:xfrm flipH="1" flipV="1">
            <a:off x="4984315" y="4936671"/>
            <a:ext cx="512398" cy="5448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886054" y="2084241"/>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cxnSp>
        <p:nvCxnSpPr>
          <p:cNvPr id="4" name="直接箭头连接符 3"/>
          <p:cNvCxnSpPr/>
          <p:nvPr/>
        </p:nvCxnSpPr>
        <p:spPr>
          <a:xfrm flipH="1" flipV="1">
            <a:off x="3997493" y="4348055"/>
            <a:ext cx="1159844" cy="12662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040319" y="3062953"/>
            <a:ext cx="136380" cy="22237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244626" y="3851021"/>
            <a:ext cx="2647775" cy="707886"/>
          </a:xfrm>
          <a:prstGeom prst="rect">
            <a:avLst/>
          </a:prstGeom>
          <a:noFill/>
        </p:spPr>
        <p:txBody>
          <a:bodyPr wrap="square" rtlCol="0">
            <a:spAutoFit/>
          </a:bodyPr>
          <a:lstStyle/>
          <a:p>
            <a:r>
              <a:rPr lang="en-US" altLang="zh-CN" sz="2000" b="1" dirty="0" smtClean="0"/>
              <a:t>Labeling information is propagated</a:t>
            </a:r>
            <a:endParaRPr lang="zh-CN" altLang="en-US" sz="2000" b="1" dirty="0"/>
          </a:p>
        </p:txBody>
      </p:sp>
    </p:spTree>
    <p:extLst>
      <p:ext uri="{BB962C8B-B14F-4D97-AF65-F5344CB8AC3E}">
        <p14:creationId xmlns:p14="http://schemas.microsoft.com/office/powerpoint/2010/main" val="2316772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Maximize the </a:t>
            </a:r>
            <a:r>
              <a:rPr lang="en-US" altLang="zh-CN" sz="4000" b="1" i="1" dirty="0" smtClean="0"/>
              <a:t>Ripple</a:t>
            </a:r>
            <a:r>
              <a:rPr lang="en-US" altLang="zh-CN" sz="4000" b="1" dirty="0" smtClean="0"/>
              <a:t> Effects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1556657" y="47162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椭圆 39"/>
          <p:cNvSpPr/>
          <p:nvPr/>
        </p:nvSpPr>
        <p:spPr>
          <a:xfrm>
            <a:off x="3784709" y="363740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椭圆 40"/>
          <p:cNvSpPr/>
          <p:nvPr/>
        </p:nvSpPr>
        <p:spPr>
          <a:xfrm>
            <a:off x="4119957" y="187525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椭圆 41"/>
          <p:cNvSpPr/>
          <p:nvPr/>
        </p:nvSpPr>
        <p:spPr>
          <a:xfrm>
            <a:off x="5441714" y="542652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3" name="椭圆 42"/>
          <p:cNvSpPr/>
          <p:nvPr/>
        </p:nvSpPr>
        <p:spPr>
          <a:xfrm>
            <a:off x="5823286" y="2571211"/>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4" name="文本框 43"/>
          <p:cNvSpPr txBox="1"/>
          <p:nvPr/>
        </p:nvSpPr>
        <p:spPr>
          <a:xfrm>
            <a:off x="2286000" y="17666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5" name="文本框 44"/>
          <p:cNvSpPr txBox="1"/>
          <p:nvPr/>
        </p:nvSpPr>
        <p:spPr>
          <a:xfrm>
            <a:off x="1394447" y="4241566"/>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6" name="文本框 45"/>
          <p:cNvSpPr txBox="1"/>
          <p:nvPr/>
        </p:nvSpPr>
        <p:spPr>
          <a:xfrm>
            <a:off x="3533569" y="337579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7" name="文本框 46"/>
          <p:cNvSpPr txBox="1"/>
          <p:nvPr/>
        </p:nvSpPr>
        <p:spPr>
          <a:xfrm>
            <a:off x="5933700" y="5420010"/>
            <a:ext cx="661528"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48" name="文本框 47"/>
          <p:cNvSpPr txBox="1"/>
          <p:nvPr/>
        </p:nvSpPr>
        <p:spPr>
          <a:xfrm>
            <a:off x="4147456" y="1362353"/>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9" name="矩形 48"/>
          <p:cNvSpPr/>
          <p:nvPr/>
        </p:nvSpPr>
        <p:spPr>
          <a:xfrm>
            <a:off x="3285019" y="202821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941346" y="2245025"/>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661557" y="4192933"/>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997492" y="267428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941345" y="317498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662149" y="417645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38" idx="7"/>
            <a:endCxn id="49" idx="1"/>
          </p:cNvCxnSpPr>
          <p:nvPr/>
        </p:nvCxnSpPr>
        <p:spPr>
          <a:xfrm flipV="1">
            <a:off x="2606558" y="2183341"/>
            <a:ext cx="678461" cy="12500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1" idx="2"/>
            <a:endCxn id="49" idx="3"/>
          </p:cNvCxnSpPr>
          <p:nvPr/>
        </p:nvCxnSpPr>
        <p:spPr>
          <a:xfrm flipH="1">
            <a:off x="3595262" y="2063037"/>
            <a:ext cx="524695" cy="120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5"/>
            <a:endCxn id="50" idx="1"/>
          </p:cNvCxnSpPr>
          <p:nvPr/>
        </p:nvCxnSpPr>
        <p:spPr>
          <a:xfrm>
            <a:off x="4440515" y="2195816"/>
            <a:ext cx="500831" cy="2043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2"/>
          </p:cNvCxnSpPr>
          <p:nvPr/>
        </p:nvCxnSpPr>
        <p:spPr>
          <a:xfrm>
            <a:off x="5251588" y="2534041"/>
            <a:ext cx="571698" cy="2249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2" idx="0"/>
            <a:endCxn id="41" idx="3"/>
          </p:cNvCxnSpPr>
          <p:nvPr/>
        </p:nvCxnSpPr>
        <p:spPr>
          <a:xfrm flipV="1">
            <a:off x="4152614" y="2195816"/>
            <a:ext cx="22342" cy="4784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0" idx="7"/>
            <a:endCxn id="52" idx="2"/>
          </p:cNvCxnSpPr>
          <p:nvPr/>
        </p:nvCxnSpPr>
        <p:spPr>
          <a:xfrm flipV="1">
            <a:off x="4105267" y="2984532"/>
            <a:ext cx="47347" cy="7078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3"/>
            <a:endCxn id="43" idx="3"/>
          </p:cNvCxnSpPr>
          <p:nvPr/>
        </p:nvCxnSpPr>
        <p:spPr>
          <a:xfrm flipV="1">
            <a:off x="5251588" y="2891769"/>
            <a:ext cx="626697" cy="4383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0" idx="6"/>
            <a:endCxn id="53" idx="1"/>
          </p:cNvCxnSpPr>
          <p:nvPr/>
        </p:nvCxnSpPr>
        <p:spPr>
          <a:xfrm flipV="1">
            <a:off x="4160266" y="3330102"/>
            <a:ext cx="781079" cy="4950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1" idx="3"/>
            <a:endCxn id="40" idx="3"/>
          </p:cNvCxnSpPr>
          <p:nvPr/>
        </p:nvCxnSpPr>
        <p:spPr>
          <a:xfrm flipV="1">
            <a:off x="2971800" y="3957967"/>
            <a:ext cx="867908" cy="390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9" idx="7"/>
            <a:endCxn id="51" idx="1"/>
          </p:cNvCxnSpPr>
          <p:nvPr/>
        </p:nvCxnSpPr>
        <p:spPr>
          <a:xfrm flipV="1">
            <a:off x="1877215" y="4348055"/>
            <a:ext cx="784342" cy="423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4" idx="0"/>
            <a:endCxn id="43" idx="4"/>
          </p:cNvCxnSpPr>
          <p:nvPr/>
        </p:nvCxnSpPr>
        <p:spPr>
          <a:xfrm flipV="1">
            <a:off x="5817271" y="2946768"/>
            <a:ext cx="193794" cy="12296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674072" y="478154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a:stCxn id="54" idx="2"/>
            <a:endCxn id="42" idx="7"/>
          </p:cNvCxnSpPr>
          <p:nvPr/>
        </p:nvCxnSpPr>
        <p:spPr>
          <a:xfrm flipH="1">
            <a:off x="5762272" y="4486693"/>
            <a:ext cx="54999" cy="99483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6" idx="0"/>
            <a:endCxn id="40" idx="4"/>
          </p:cNvCxnSpPr>
          <p:nvPr/>
        </p:nvCxnSpPr>
        <p:spPr>
          <a:xfrm flipH="1" flipV="1">
            <a:off x="3972488" y="4012966"/>
            <a:ext cx="856706" cy="7685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2" idx="1"/>
            <a:endCxn id="66" idx="3"/>
          </p:cNvCxnSpPr>
          <p:nvPr/>
        </p:nvCxnSpPr>
        <p:spPr>
          <a:xfrm flipH="1" flipV="1">
            <a:off x="4984315" y="4936671"/>
            <a:ext cx="512398" cy="5448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886054" y="2084241"/>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cxnSp>
        <p:nvCxnSpPr>
          <p:cNvPr id="4" name="直接箭头连接符 3"/>
          <p:cNvCxnSpPr/>
          <p:nvPr/>
        </p:nvCxnSpPr>
        <p:spPr>
          <a:xfrm flipH="1" flipV="1">
            <a:off x="3997493" y="4348055"/>
            <a:ext cx="1159844" cy="12662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040319" y="3062953"/>
            <a:ext cx="136380" cy="22237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45" idx="3"/>
          </p:cNvCxnSpPr>
          <p:nvPr/>
        </p:nvCxnSpPr>
        <p:spPr>
          <a:xfrm flipH="1">
            <a:off x="1906647" y="3825188"/>
            <a:ext cx="1378372" cy="6779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4659656" y="2028219"/>
            <a:ext cx="1157615" cy="5058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4440515" y="2891769"/>
            <a:ext cx="1221634" cy="5934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4495514" y="3174981"/>
            <a:ext cx="1266758" cy="7240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4174956" y="2400147"/>
            <a:ext cx="132779" cy="10850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6244626" y="3851021"/>
            <a:ext cx="2647775" cy="707886"/>
          </a:xfrm>
          <a:prstGeom prst="rect">
            <a:avLst/>
          </a:prstGeom>
          <a:noFill/>
        </p:spPr>
        <p:txBody>
          <a:bodyPr wrap="square" rtlCol="0">
            <a:spAutoFit/>
          </a:bodyPr>
          <a:lstStyle/>
          <a:p>
            <a:r>
              <a:rPr lang="en-US" altLang="zh-CN" sz="2000" b="1" dirty="0" smtClean="0"/>
              <a:t>Labeling information is propagated</a:t>
            </a:r>
            <a:endParaRPr lang="zh-CN" altLang="en-US" sz="2000" b="1" dirty="0"/>
          </a:p>
        </p:txBody>
      </p:sp>
    </p:spTree>
    <p:extLst>
      <p:ext uri="{BB962C8B-B14F-4D97-AF65-F5344CB8AC3E}">
        <p14:creationId xmlns:p14="http://schemas.microsoft.com/office/powerpoint/2010/main" val="4187579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Maximize the </a:t>
            </a:r>
            <a:r>
              <a:rPr lang="en-US" altLang="zh-CN" sz="4000" b="1" i="1" dirty="0" smtClean="0"/>
              <a:t>Ripple</a:t>
            </a:r>
            <a:r>
              <a:rPr lang="en-US" altLang="zh-CN" sz="4000" b="1" dirty="0" smtClean="0"/>
              <a:t> Effects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1556657" y="47162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椭圆 39"/>
          <p:cNvSpPr/>
          <p:nvPr/>
        </p:nvSpPr>
        <p:spPr>
          <a:xfrm>
            <a:off x="3784709" y="363740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椭圆 40"/>
          <p:cNvSpPr/>
          <p:nvPr/>
        </p:nvSpPr>
        <p:spPr>
          <a:xfrm>
            <a:off x="4119957" y="187525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椭圆 41"/>
          <p:cNvSpPr/>
          <p:nvPr/>
        </p:nvSpPr>
        <p:spPr>
          <a:xfrm>
            <a:off x="5441714" y="542652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3" name="椭圆 42"/>
          <p:cNvSpPr/>
          <p:nvPr/>
        </p:nvSpPr>
        <p:spPr>
          <a:xfrm>
            <a:off x="5823286" y="2571211"/>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4" name="文本框 43"/>
          <p:cNvSpPr txBox="1"/>
          <p:nvPr/>
        </p:nvSpPr>
        <p:spPr>
          <a:xfrm>
            <a:off x="2286000" y="17666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5" name="文本框 44"/>
          <p:cNvSpPr txBox="1"/>
          <p:nvPr/>
        </p:nvSpPr>
        <p:spPr>
          <a:xfrm>
            <a:off x="1394447" y="4241566"/>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6" name="文本框 45"/>
          <p:cNvSpPr txBox="1"/>
          <p:nvPr/>
        </p:nvSpPr>
        <p:spPr>
          <a:xfrm>
            <a:off x="3533569" y="337579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7" name="文本框 46"/>
          <p:cNvSpPr txBox="1"/>
          <p:nvPr/>
        </p:nvSpPr>
        <p:spPr>
          <a:xfrm>
            <a:off x="5933700" y="5420010"/>
            <a:ext cx="661528"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48" name="文本框 47"/>
          <p:cNvSpPr txBox="1"/>
          <p:nvPr/>
        </p:nvSpPr>
        <p:spPr>
          <a:xfrm>
            <a:off x="4147456" y="1362353"/>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9" name="矩形 48"/>
          <p:cNvSpPr/>
          <p:nvPr/>
        </p:nvSpPr>
        <p:spPr>
          <a:xfrm>
            <a:off x="3285019" y="202821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941346" y="2245025"/>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661557" y="4192933"/>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997492" y="267428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941345" y="317498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662149" y="417645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38" idx="7"/>
            <a:endCxn id="49" idx="1"/>
          </p:cNvCxnSpPr>
          <p:nvPr/>
        </p:nvCxnSpPr>
        <p:spPr>
          <a:xfrm flipV="1">
            <a:off x="2606558" y="2183341"/>
            <a:ext cx="678461" cy="12500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1" idx="2"/>
            <a:endCxn id="49" idx="3"/>
          </p:cNvCxnSpPr>
          <p:nvPr/>
        </p:nvCxnSpPr>
        <p:spPr>
          <a:xfrm flipH="1">
            <a:off x="3595262" y="2063037"/>
            <a:ext cx="524695" cy="120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5"/>
            <a:endCxn id="50" idx="1"/>
          </p:cNvCxnSpPr>
          <p:nvPr/>
        </p:nvCxnSpPr>
        <p:spPr>
          <a:xfrm>
            <a:off x="4440515" y="2195816"/>
            <a:ext cx="500831" cy="2043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2"/>
          </p:cNvCxnSpPr>
          <p:nvPr/>
        </p:nvCxnSpPr>
        <p:spPr>
          <a:xfrm>
            <a:off x="5251588" y="2534041"/>
            <a:ext cx="571698" cy="2249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2" idx="0"/>
            <a:endCxn id="41" idx="3"/>
          </p:cNvCxnSpPr>
          <p:nvPr/>
        </p:nvCxnSpPr>
        <p:spPr>
          <a:xfrm flipV="1">
            <a:off x="4152614" y="2195816"/>
            <a:ext cx="22342" cy="4784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0" idx="7"/>
            <a:endCxn id="52" idx="2"/>
          </p:cNvCxnSpPr>
          <p:nvPr/>
        </p:nvCxnSpPr>
        <p:spPr>
          <a:xfrm flipV="1">
            <a:off x="4105267" y="2984532"/>
            <a:ext cx="47347" cy="7078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3"/>
            <a:endCxn id="43" idx="3"/>
          </p:cNvCxnSpPr>
          <p:nvPr/>
        </p:nvCxnSpPr>
        <p:spPr>
          <a:xfrm flipV="1">
            <a:off x="5251588" y="2891769"/>
            <a:ext cx="626697" cy="4383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0" idx="6"/>
            <a:endCxn id="53" idx="1"/>
          </p:cNvCxnSpPr>
          <p:nvPr/>
        </p:nvCxnSpPr>
        <p:spPr>
          <a:xfrm flipV="1">
            <a:off x="4160266" y="3330102"/>
            <a:ext cx="781079" cy="4950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1" idx="3"/>
            <a:endCxn id="40" idx="3"/>
          </p:cNvCxnSpPr>
          <p:nvPr/>
        </p:nvCxnSpPr>
        <p:spPr>
          <a:xfrm flipV="1">
            <a:off x="2971800" y="3957967"/>
            <a:ext cx="867908" cy="390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9" idx="7"/>
            <a:endCxn id="51" idx="1"/>
          </p:cNvCxnSpPr>
          <p:nvPr/>
        </p:nvCxnSpPr>
        <p:spPr>
          <a:xfrm flipV="1">
            <a:off x="1877215" y="4348055"/>
            <a:ext cx="784342" cy="423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4" idx="0"/>
            <a:endCxn id="43" idx="4"/>
          </p:cNvCxnSpPr>
          <p:nvPr/>
        </p:nvCxnSpPr>
        <p:spPr>
          <a:xfrm flipV="1">
            <a:off x="5817271" y="2946768"/>
            <a:ext cx="193794" cy="12296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674072" y="478154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a:stCxn id="54" idx="2"/>
            <a:endCxn id="42" idx="7"/>
          </p:cNvCxnSpPr>
          <p:nvPr/>
        </p:nvCxnSpPr>
        <p:spPr>
          <a:xfrm flipH="1">
            <a:off x="5762272" y="4486693"/>
            <a:ext cx="54999" cy="99483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6" idx="0"/>
            <a:endCxn id="40" idx="4"/>
          </p:cNvCxnSpPr>
          <p:nvPr/>
        </p:nvCxnSpPr>
        <p:spPr>
          <a:xfrm flipH="1" flipV="1">
            <a:off x="3972488" y="4012966"/>
            <a:ext cx="856706" cy="7685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2" idx="1"/>
            <a:endCxn id="66" idx="3"/>
          </p:cNvCxnSpPr>
          <p:nvPr/>
        </p:nvCxnSpPr>
        <p:spPr>
          <a:xfrm flipH="1" flipV="1">
            <a:off x="4984315" y="4936671"/>
            <a:ext cx="512398" cy="5448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886054" y="2084241"/>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cxnSp>
        <p:nvCxnSpPr>
          <p:cNvPr id="4" name="直接箭头连接符 3"/>
          <p:cNvCxnSpPr/>
          <p:nvPr/>
        </p:nvCxnSpPr>
        <p:spPr>
          <a:xfrm flipH="1" flipV="1">
            <a:off x="3997493" y="4348055"/>
            <a:ext cx="1159844" cy="12662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040319" y="3062953"/>
            <a:ext cx="136380" cy="22237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45" idx="3"/>
          </p:cNvCxnSpPr>
          <p:nvPr/>
        </p:nvCxnSpPr>
        <p:spPr>
          <a:xfrm flipH="1">
            <a:off x="1906647" y="3825188"/>
            <a:ext cx="1378372" cy="6779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4659656" y="2028219"/>
            <a:ext cx="1157615" cy="5058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4440515" y="2891769"/>
            <a:ext cx="1221634" cy="5934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4495514" y="3174981"/>
            <a:ext cx="1266758" cy="7240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4174956" y="2400147"/>
            <a:ext cx="132779" cy="10850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6244626" y="3851021"/>
            <a:ext cx="2647775" cy="707886"/>
          </a:xfrm>
          <a:prstGeom prst="rect">
            <a:avLst/>
          </a:prstGeom>
          <a:noFill/>
        </p:spPr>
        <p:txBody>
          <a:bodyPr wrap="square" rtlCol="0">
            <a:spAutoFit/>
          </a:bodyPr>
          <a:lstStyle/>
          <a:p>
            <a:r>
              <a:rPr lang="en-US" altLang="zh-CN" sz="2000" b="1" dirty="0" smtClean="0"/>
              <a:t>Labeling information is propagated</a:t>
            </a:r>
            <a:endParaRPr lang="zh-CN" altLang="en-US" sz="2000" b="1" dirty="0"/>
          </a:p>
        </p:txBody>
      </p:sp>
      <p:cxnSp>
        <p:nvCxnSpPr>
          <p:cNvPr id="6" name="直接箭头连接符 5"/>
          <p:cNvCxnSpPr/>
          <p:nvPr/>
        </p:nvCxnSpPr>
        <p:spPr>
          <a:xfrm flipV="1">
            <a:off x="2106386" y="4176451"/>
            <a:ext cx="1733322" cy="76022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4174956" y="2758990"/>
            <a:ext cx="1487193" cy="726233"/>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4307735" y="4012966"/>
            <a:ext cx="1188978" cy="1273693"/>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2012219" y="4981180"/>
            <a:ext cx="2647775" cy="707886"/>
          </a:xfrm>
          <a:prstGeom prst="rect">
            <a:avLst/>
          </a:prstGeom>
          <a:noFill/>
        </p:spPr>
        <p:txBody>
          <a:bodyPr wrap="square" rtlCol="0">
            <a:spAutoFit/>
          </a:bodyPr>
          <a:lstStyle/>
          <a:p>
            <a:r>
              <a:rPr lang="en-US" altLang="zh-CN" sz="2000" b="1" dirty="0" smtClean="0">
                <a:solidFill>
                  <a:schemeClr val="accent1"/>
                </a:solidFill>
              </a:rPr>
              <a:t>Statistical bias is propagated</a:t>
            </a:r>
            <a:endParaRPr lang="zh-CN" altLang="en-US" sz="2000" b="1" dirty="0">
              <a:solidFill>
                <a:schemeClr val="accent1"/>
              </a:solidFill>
            </a:endParaRPr>
          </a:p>
        </p:txBody>
      </p:sp>
      <p:cxnSp>
        <p:nvCxnSpPr>
          <p:cNvPr id="81" name="直接箭头连接符 80"/>
          <p:cNvCxnSpPr/>
          <p:nvPr/>
        </p:nvCxnSpPr>
        <p:spPr>
          <a:xfrm flipV="1">
            <a:off x="3972488" y="2338462"/>
            <a:ext cx="73282" cy="1037337"/>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564404" y="6075587"/>
            <a:ext cx="11627596" cy="584776"/>
          </a:xfrm>
          <a:prstGeom prst="rect">
            <a:avLst/>
          </a:prstGeom>
          <a:noFill/>
        </p:spPr>
        <p:txBody>
          <a:bodyPr wrap="square" rtlCol="0">
            <a:spAutoFit/>
          </a:bodyPr>
          <a:lstStyle/>
          <a:p>
            <a:r>
              <a:rPr lang="en-US" altLang="zh-CN" sz="3200" dirty="0" smtClean="0">
                <a:solidFill>
                  <a:srgbClr val="C00000"/>
                </a:solidFill>
              </a:rPr>
              <a:t>How to model the propagation process in a unlabeled network?</a:t>
            </a:r>
            <a:endParaRPr lang="zh-CN" altLang="en-US" sz="3200" dirty="0">
              <a:solidFill>
                <a:srgbClr val="C00000"/>
              </a:solidFill>
            </a:endParaRPr>
          </a:p>
        </p:txBody>
      </p:sp>
    </p:spTree>
    <p:extLst>
      <p:ext uri="{BB962C8B-B14F-4D97-AF65-F5344CB8AC3E}">
        <p14:creationId xmlns:p14="http://schemas.microsoft.com/office/powerpoint/2010/main" val="2725241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Diffusion Model</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5677" y="1242202"/>
            <a:ext cx="5712814" cy="584775"/>
          </a:xfrm>
          <a:prstGeom prst="rect">
            <a:avLst/>
          </a:prstGeom>
          <a:noFill/>
        </p:spPr>
        <p:txBody>
          <a:bodyPr wrap="square" rtlCol="0">
            <a:spAutoFit/>
          </a:bodyPr>
          <a:lstStyle/>
          <a:p>
            <a:r>
              <a:rPr lang="en-US" altLang="zh-CN" sz="3200" u="sng" dirty="0" smtClean="0"/>
              <a:t>Linear Threshold Model</a:t>
            </a:r>
            <a:endParaRPr lang="zh-CN" altLang="en-US" sz="3200" u="sng" dirty="0"/>
          </a:p>
        </p:txBody>
      </p:sp>
      <mc:AlternateContent xmlns:mc="http://schemas.openxmlformats.org/markup-compatibility/2006" xmlns:a14="http://schemas.microsoft.com/office/drawing/2010/main">
        <mc:Choice Requires="a14">
          <p:sp>
            <p:nvSpPr>
              <p:cNvPr id="13" name="文本框 12"/>
              <p:cNvSpPr txBox="1"/>
              <p:nvPr/>
            </p:nvSpPr>
            <p:spPr>
              <a:xfrm>
                <a:off x="325677" y="1886193"/>
                <a:ext cx="10319319" cy="1200329"/>
              </a:xfrm>
              <a:prstGeom prst="rect">
                <a:avLst/>
              </a:prstGeom>
              <a:noFill/>
            </p:spPr>
            <p:txBody>
              <a:bodyPr wrap="square" rtlCol="0">
                <a:spAutoFit/>
              </a:bodyPr>
              <a:lstStyle/>
              <a:p>
                <a:r>
                  <a:rPr lang="en-US" altLang="zh-CN" sz="2400" dirty="0" smtClean="0"/>
                  <a:t>Each instance </a:t>
                </a:r>
                <a14:m>
                  <m:oMath xmlns:m="http://schemas.openxmlformats.org/officeDocument/2006/math" xmlns="">
                    <m:r>
                      <a:rPr lang="en-US" altLang="zh-CN" sz="2400" b="0" i="1" smtClean="0">
                        <a:latin typeface="Cambria Math" panose="02040503050406030204" pitchFamily="18" charset="0"/>
                      </a:rPr>
                      <m:t>𝑣</m:t>
                    </m:r>
                  </m:oMath>
                </a14:m>
                <a:r>
                  <a:rPr lang="zh-CN" altLang="en-US" sz="2400" dirty="0" smtClean="0"/>
                  <a:t> </a:t>
                </a:r>
                <a:r>
                  <a:rPr lang="en-US" altLang="zh-CN" sz="2400" dirty="0" smtClean="0"/>
                  <a:t>has a threshold </a:t>
                </a:r>
                <a14:m>
                  <m:oMath xmlns:m="http://schemas.openxmlformats.org/officeDocument/2006/math" xmlns="">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endParaRPr lang="en-US" altLang="zh-CN" sz="2400" b="0" dirty="0" smtClean="0"/>
              </a:p>
              <a:p>
                <a:r>
                  <a:rPr lang="en-US" altLang="zh-CN" sz="2400" dirty="0" smtClean="0"/>
                  <a:t>Each instance </a:t>
                </a:r>
                <a14:m>
                  <m:oMath xmlns:m="http://schemas.openxmlformats.org/officeDocument/2006/math" xmlns="">
                    <m:r>
                      <a:rPr lang="en-US" altLang="zh-CN" sz="2400" b="0" i="1" smtClean="0">
                        <a:latin typeface="Cambria Math" panose="02040503050406030204" pitchFamily="18" charset="0"/>
                      </a:rPr>
                      <m:t>𝑣</m:t>
                    </m:r>
                  </m:oMath>
                </a14:m>
                <a:r>
                  <a:rPr lang="zh-CN" altLang="en-US" sz="2400" dirty="0" smtClean="0"/>
                  <a:t> </a:t>
                </a:r>
                <a:r>
                  <a:rPr lang="en-US" altLang="zh-CN" sz="2400" dirty="0" smtClean="0"/>
                  <a:t>at time </a:t>
                </a:r>
                <a14:m>
                  <m:oMath xmlns:m="http://schemas.openxmlformats.org/officeDocument/2006/math" xmlns="">
                    <m:r>
                      <a:rPr lang="en-US" altLang="zh-CN" sz="2400" b="0" i="1" smtClean="0">
                        <a:latin typeface="Cambria Math" panose="02040503050406030204" pitchFamily="18" charset="0"/>
                      </a:rPr>
                      <m:t>𝜏</m:t>
                    </m:r>
                  </m:oMath>
                </a14:m>
                <a:r>
                  <a:rPr lang="en-US" altLang="zh-CN" sz="2400" dirty="0" smtClean="0"/>
                  <a:t> has two statuses </a:t>
                </a:r>
                <a14:m>
                  <m:oMath xmlns:m="http://schemas.openxmlformats.org/officeDocument/2006/math" xmlns="">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𝜏</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=0</m:t>
                    </m:r>
                  </m:oMath>
                </a14:m>
                <a:r>
                  <a:rPr lang="zh-CN" altLang="en-US" sz="2400" dirty="0" smtClean="0"/>
                  <a:t> </a:t>
                </a:r>
                <a:r>
                  <a:rPr lang="en-US" altLang="zh-CN" sz="2400" dirty="0" smtClean="0"/>
                  <a:t>(inactive) or </a:t>
                </a:r>
                <a14:m>
                  <m:oMath xmlns:m="http://schemas.openxmlformats.org/officeDocument/2006/math" xmlns="">
                    <m:r>
                      <a:rPr lang="en-US" altLang="zh-CN" sz="2400" b="0" i="1" smtClean="0">
                        <a:latin typeface="Cambria Math" panose="02040503050406030204" pitchFamily="18" charset="0"/>
                      </a:rPr>
                      <m:t>1</m:t>
                    </m:r>
                  </m:oMath>
                </a14:m>
                <a:r>
                  <a:rPr lang="zh-CN" altLang="en-US" sz="2400" dirty="0" smtClean="0"/>
                  <a:t> </a:t>
                </a:r>
                <a:r>
                  <a:rPr lang="en-US" altLang="zh-CN" sz="2400" dirty="0" smtClean="0"/>
                  <a:t>(active)</a:t>
                </a:r>
              </a:p>
              <a:p>
                <a:r>
                  <a:rPr lang="en-US" altLang="zh-CN" sz="2400" dirty="0" smtClean="0"/>
                  <a:t>Each instance </a:t>
                </a:r>
                <a14:m>
                  <m:oMath xmlns:m="http://schemas.openxmlformats.org/officeDocument/2006/math" xmlns="">
                    <m:r>
                      <a:rPr lang="en-US" altLang="zh-CN" sz="2400" b="0" i="1" smtClean="0">
                        <a:latin typeface="Cambria Math" panose="02040503050406030204" pitchFamily="18" charset="0"/>
                      </a:rPr>
                      <m:t>𝑣</m:t>
                    </m:r>
                  </m:oMath>
                </a14:m>
                <a:r>
                  <a:rPr lang="zh-CN" altLang="en-US" sz="2400" dirty="0" smtClean="0"/>
                  <a:t> </a:t>
                </a:r>
                <a:r>
                  <a:rPr lang="en-US" altLang="zh-CN" sz="2400" dirty="0" smtClean="0"/>
                  <a:t>has a set of neighbors </a:t>
                </a:r>
                <a14:m>
                  <m:oMath xmlns:m="http://schemas.openxmlformats.org/officeDocument/2006/math" xmlns="">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endParaRPr lang="zh-CN" altLang="en-US" sz="2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25677" y="1886193"/>
                <a:ext cx="10319319" cy="1200329"/>
              </a:xfrm>
              <a:prstGeom prst="rect">
                <a:avLst/>
              </a:prstGeom>
              <a:blipFill rotWithShape="0">
                <a:blip r:embed="rId3"/>
                <a:stretch>
                  <a:fillRect l="-886" t="-4061" b="-10660"/>
                </a:stretch>
              </a:blipFill>
            </p:spPr>
            <p:txBody>
              <a:bodyPr/>
              <a:lstStyle/>
              <a:p>
                <a:r>
                  <a:rPr lang="zh-CN" altLang="en-US">
                    <a:noFill/>
                  </a:rPr>
                  <a:t> </a:t>
                </a:r>
              </a:p>
            </p:txBody>
          </p:sp>
        </mc:Fallback>
      </mc:AlternateContent>
      <p:sp>
        <p:nvSpPr>
          <p:cNvPr id="33" name="文本框 32"/>
          <p:cNvSpPr txBox="1"/>
          <p:nvPr/>
        </p:nvSpPr>
        <p:spPr>
          <a:xfrm>
            <a:off x="1099180" y="3290003"/>
            <a:ext cx="5712814" cy="523220"/>
          </a:xfrm>
          <a:prstGeom prst="rect">
            <a:avLst/>
          </a:prstGeom>
          <a:noFill/>
        </p:spPr>
        <p:txBody>
          <a:bodyPr wrap="square" rtlCol="0">
            <a:spAutoFit/>
          </a:bodyPr>
          <a:lstStyle/>
          <a:p>
            <a:r>
              <a:rPr lang="en-US" altLang="zh-CN" sz="2800" i="1" u="sng" dirty="0" smtClean="0"/>
              <a:t>Progressive Diffusion Model</a:t>
            </a:r>
            <a:endParaRPr lang="zh-CN" altLang="en-US" sz="2800" i="1" u="sng" dirty="0"/>
          </a:p>
        </p:txBody>
      </p:sp>
      <mc:AlternateContent xmlns:mc="http://schemas.openxmlformats.org/markup-compatibility/2006" xmlns:a14="http://schemas.microsoft.com/office/drawing/2010/main">
        <mc:Choice Requires="a14">
          <p:sp>
            <p:nvSpPr>
              <p:cNvPr id="35" name="文本框 34"/>
              <p:cNvSpPr txBox="1"/>
              <p:nvPr/>
            </p:nvSpPr>
            <p:spPr>
              <a:xfrm>
                <a:off x="1690778" y="3962273"/>
                <a:ext cx="7970807" cy="511358"/>
              </a:xfrm>
              <a:prstGeom prst="rect">
                <a:avLst/>
              </a:prstGeom>
              <a:noFill/>
            </p:spPr>
            <p:txBody>
              <a:bodyPr wrap="square" rtlCol="0">
                <a:spAutoFit/>
              </a:bodyPr>
              <a:lstStyle/>
              <a:p>
                <a14:m>
                  <m:oMath xmlns:m="http://schemas.openxmlformats.org/officeDocument/2006/math" xmlns="">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𝜏</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=1</m:t>
                    </m:r>
                  </m:oMath>
                </a14:m>
                <a:r>
                  <a:rPr lang="zh-CN" altLang="en-US" sz="2400" dirty="0" smtClean="0"/>
                  <a:t> </a:t>
                </a:r>
                <a:r>
                  <a:rPr lang="en-US" altLang="zh-CN" sz="2400" dirty="0" smtClean="0"/>
                  <a:t>iff  </a:t>
                </a:r>
                <a14:m>
                  <m:oMath xmlns:m="http://schemas.openxmlformats.org/officeDocument/2006/math" xmlns="">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𝜏</m:t>
                            </m:r>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e>
                    </m:nary>
                  </m:oMath>
                </a14:m>
                <a:r>
                  <a:rPr lang="zh-CN" altLang="en-US" sz="2400" dirty="0" smtClean="0"/>
                  <a:t> </a:t>
                </a:r>
                <a:r>
                  <a:rPr lang="en-US" altLang="zh-CN" sz="2400" dirty="0" smtClean="0"/>
                  <a:t>or </a:t>
                </a:r>
                <a14:m>
                  <m:oMath xmlns:m="http://schemas.openxmlformats.org/officeDocument/2006/math" xmlns="">
                    <m:sSub>
                      <m:sSubPr>
                        <m:ctrlPr>
                          <a:rPr lang="en-US" altLang="zh-CN" sz="2400" b="0" i="1" smtClean="0">
                            <a:solidFill>
                              <a:srgbClr val="C00000"/>
                            </a:solidFill>
                            <a:latin typeface="Cambria Math" panose="02040503050406030204" pitchFamily="18" charset="0"/>
                          </a:rPr>
                        </m:ctrlPr>
                      </m:sSubPr>
                      <m:e>
                        <m:r>
                          <a:rPr lang="en-US" altLang="zh-CN" sz="2400" b="0" i="1" smtClean="0">
                            <a:solidFill>
                              <a:srgbClr val="C00000"/>
                            </a:solidFill>
                            <a:latin typeface="Cambria Math" panose="02040503050406030204" pitchFamily="18" charset="0"/>
                          </a:rPr>
                          <m:t>𝑓</m:t>
                        </m:r>
                      </m:e>
                      <m:sub>
                        <m:r>
                          <a:rPr lang="en-US" altLang="zh-CN" sz="2400" b="0" i="1" smtClean="0">
                            <a:solidFill>
                              <a:srgbClr val="C00000"/>
                            </a:solidFill>
                            <a:latin typeface="Cambria Math" panose="02040503050406030204" pitchFamily="18" charset="0"/>
                          </a:rPr>
                          <m:t>𝜏</m:t>
                        </m:r>
                        <m:r>
                          <a:rPr lang="en-US" altLang="zh-CN" sz="2400" b="0" i="1" smtClean="0">
                            <a:solidFill>
                              <a:srgbClr val="C00000"/>
                            </a:solidFill>
                            <a:latin typeface="Cambria Math" panose="02040503050406030204" pitchFamily="18" charset="0"/>
                          </a:rPr>
                          <m:t>−1</m:t>
                        </m:r>
                      </m:sub>
                    </m:sSub>
                    <m:d>
                      <m:dPr>
                        <m:ctrlPr>
                          <a:rPr lang="en-US" altLang="zh-CN" sz="2400" b="0" i="1" smtClean="0">
                            <a:solidFill>
                              <a:srgbClr val="C00000"/>
                            </a:solidFill>
                            <a:latin typeface="Cambria Math" panose="02040503050406030204" pitchFamily="18" charset="0"/>
                          </a:rPr>
                        </m:ctrlPr>
                      </m:dPr>
                      <m:e>
                        <m:r>
                          <a:rPr lang="en-US" altLang="zh-CN" sz="2400" b="0" i="1" smtClean="0">
                            <a:solidFill>
                              <a:srgbClr val="C00000"/>
                            </a:solidFill>
                            <a:latin typeface="Cambria Math" panose="02040503050406030204" pitchFamily="18" charset="0"/>
                          </a:rPr>
                          <m:t>𝑣</m:t>
                        </m:r>
                      </m:e>
                    </m:d>
                    <m:r>
                      <a:rPr lang="en-US" altLang="zh-CN" sz="2400" b="0" i="1" smtClean="0">
                        <a:solidFill>
                          <a:srgbClr val="C00000"/>
                        </a:solidFill>
                        <a:latin typeface="Cambria Math" panose="02040503050406030204" pitchFamily="18" charset="0"/>
                      </a:rPr>
                      <m:t>=1</m:t>
                    </m:r>
                  </m:oMath>
                </a14:m>
                <a:endParaRPr lang="zh-CN" altLang="en-US" sz="2400" dirty="0">
                  <a:solidFill>
                    <a:srgbClr val="C00000"/>
                  </a:solidFill>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690778" y="3962273"/>
                <a:ext cx="7970807" cy="511358"/>
              </a:xfrm>
              <a:prstGeom prst="rect">
                <a:avLst/>
              </a:prstGeom>
              <a:blipFill rotWithShape="0">
                <a:blip r:embed="rId4"/>
                <a:stretch>
                  <a:fillRect l="-612" t="-116667" b="-167857"/>
                </a:stretch>
              </a:blipFill>
            </p:spPr>
            <p:txBody>
              <a:bodyPr/>
              <a:lstStyle/>
              <a:p>
                <a:r>
                  <a:rPr lang="zh-CN" altLang="en-US">
                    <a:noFill/>
                  </a:rPr>
                  <a:t> </a:t>
                </a:r>
              </a:p>
            </p:txBody>
          </p:sp>
        </mc:Fallback>
      </mc:AlternateContent>
      <p:sp>
        <p:nvSpPr>
          <p:cNvPr id="36" name="文本框 35"/>
          <p:cNvSpPr txBox="1"/>
          <p:nvPr/>
        </p:nvSpPr>
        <p:spPr>
          <a:xfrm>
            <a:off x="1099180" y="4688974"/>
            <a:ext cx="5712814" cy="523220"/>
          </a:xfrm>
          <a:prstGeom prst="rect">
            <a:avLst/>
          </a:prstGeom>
          <a:noFill/>
        </p:spPr>
        <p:txBody>
          <a:bodyPr wrap="square" rtlCol="0">
            <a:spAutoFit/>
          </a:bodyPr>
          <a:lstStyle/>
          <a:p>
            <a:r>
              <a:rPr lang="en-US" altLang="zh-CN" sz="2800" i="1" u="sng" dirty="0" smtClean="0"/>
              <a:t>Non-Progressive Diffusion Model</a:t>
            </a:r>
            <a:endParaRPr lang="zh-CN" altLang="en-US" sz="2800" i="1" u="sng" dirty="0"/>
          </a:p>
        </p:txBody>
      </p:sp>
      <mc:AlternateContent xmlns:mc="http://schemas.openxmlformats.org/markup-compatibility/2006" xmlns:a14="http://schemas.microsoft.com/office/drawing/2010/main">
        <mc:Choice Requires="a14">
          <p:sp>
            <p:nvSpPr>
              <p:cNvPr id="37" name="文本框 36"/>
              <p:cNvSpPr txBox="1"/>
              <p:nvPr/>
            </p:nvSpPr>
            <p:spPr>
              <a:xfrm>
                <a:off x="1690778" y="5361244"/>
                <a:ext cx="7970807" cy="511358"/>
              </a:xfrm>
              <a:prstGeom prst="rect">
                <a:avLst/>
              </a:prstGeom>
              <a:noFill/>
            </p:spPr>
            <p:txBody>
              <a:bodyPr wrap="square" rtlCol="0">
                <a:spAutoFit/>
              </a:bodyPr>
              <a:lstStyle/>
              <a:p>
                <a14:m>
                  <m:oMath xmlns:m="http://schemas.openxmlformats.org/officeDocument/2006/math" xmlns="">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𝜏</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=1</m:t>
                    </m:r>
                  </m:oMath>
                </a14:m>
                <a:r>
                  <a:rPr lang="zh-CN" altLang="en-US" sz="2400" dirty="0" smtClean="0"/>
                  <a:t> </a:t>
                </a:r>
                <a:r>
                  <a:rPr lang="en-US" altLang="zh-CN" sz="2400" dirty="0" smtClean="0"/>
                  <a:t>iff  </a:t>
                </a:r>
                <a14:m>
                  <m:oMath xmlns:m="http://schemas.openxmlformats.org/officeDocument/2006/math" xmlns="">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𝜏</m:t>
                            </m:r>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e>
                    </m:nary>
                  </m:oMath>
                </a14:m>
                <a:endParaRPr lang="zh-CN" altLang="en-US" sz="2400" dirty="0"/>
              </a:p>
            </p:txBody>
          </p:sp>
        </mc:Choice>
        <mc:Fallback xmlns="">
          <p:sp>
            <p:nvSpPr>
              <p:cNvPr id="37" name="文本框 36"/>
              <p:cNvSpPr txBox="1">
                <a:spLocks noRot="1" noChangeAspect="1" noMove="1" noResize="1" noEditPoints="1" noAdjustHandles="1" noChangeArrowheads="1" noChangeShapeType="1" noTextEdit="1"/>
              </p:cNvSpPr>
              <p:nvPr/>
            </p:nvSpPr>
            <p:spPr>
              <a:xfrm>
                <a:off x="1690778" y="5361244"/>
                <a:ext cx="7970807" cy="511358"/>
              </a:xfrm>
              <a:prstGeom prst="rect">
                <a:avLst/>
              </a:prstGeom>
              <a:blipFill rotWithShape="0">
                <a:blip r:embed="rId5"/>
                <a:stretch>
                  <a:fillRect l="-612" t="-116667" b="-167857"/>
                </a:stretch>
              </a:blipFill>
            </p:spPr>
            <p:txBody>
              <a:bodyPr/>
              <a:lstStyle/>
              <a:p>
                <a:r>
                  <a:rPr lang="zh-CN" altLang="en-US">
                    <a:noFill/>
                  </a:rPr>
                  <a:t> </a:t>
                </a:r>
              </a:p>
            </p:txBody>
          </p:sp>
        </mc:Fallback>
      </mc:AlternateContent>
      <p:sp>
        <p:nvSpPr>
          <p:cNvPr id="38" name="矩形 37"/>
          <p:cNvSpPr/>
          <p:nvPr/>
        </p:nvSpPr>
        <p:spPr>
          <a:xfrm>
            <a:off x="3364302" y="3813223"/>
            <a:ext cx="3140015" cy="66040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364302" y="5212194"/>
            <a:ext cx="3140015" cy="66040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p:nvPr/>
        </p:nvCxnSpPr>
        <p:spPr>
          <a:xfrm>
            <a:off x="6625087" y="4473631"/>
            <a:ext cx="931653" cy="47695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6625087" y="5102984"/>
            <a:ext cx="1084053" cy="51393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709140" y="4950584"/>
            <a:ext cx="3367177" cy="461665"/>
          </a:xfrm>
          <a:prstGeom prst="rect">
            <a:avLst/>
          </a:prstGeom>
          <a:noFill/>
        </p:spPr>
        <p:txBody>
          <a:bodyPr wrap="square" rtlCol="0">
            <a:spAutoFit/>
          </a:bodyPr>
          <a:lstStyle/>
          <a:p>
            <a:r>
              <a:rPr lang="en-US" altLang="zh-CN" sz="2400" b="1" dirty="0" smtClean="0">
                <a:solidFill>
                  <a:srgbClr val="C00000"/>
                </a:solidFill>
              </a:rPr>
              <a:t>Linear Threshold</a:t>
            </a:r>
            <a:endParaRPr lang="zh-CN" altLang="en-US" sz="2400" b="1" dirty="0">
              <a:solidFill>
                <a:srgbClr val="C00000"/>
              </a:solidFill>
            </a:endParaRPr>
          </a:p>
        </p:txBody>
      </p:sp>
    </p:spTree>
    <p:extLst>
      <p:ext uri="{BB962C8B-B14F-4D97-AF65-F5344CB8AC3E}">
        <p14:creationId xmlns:p14="http://schemas.microsoft.com/office/powerpoint/2010/main" val="658931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ppt_x"/>
                                          </p:val>
                                        </p:tav>
                                        <p:tav tm="100000">
                                          <p:val>
                                            <p:strVal val="#ppt_x"/>
                                          </p:val>
                                        </p:tav>
                                      </p:tavLst>
                                    </p:anim>
                                    <p:anim calcmode="lin" valueType="num">
                                      <p:cBhvr additive="base">
                                        <p:cTn id="52" dur="500" fill="hold"/>
                                        <p:tgtEl>
                                          <p:spTgt spid="4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38" grpId="0" animBg="1"/>
      <p:bldP spid="39" grpId="0" animBg="1"/>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An Example</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1719943" y="44876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589564" y="352152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3804557" y="1877786"/>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505567" y="4299857"/>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056415" y="2495550"/>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4" name="直接连接符 13"/>
          <p:cNvCxnSpPr>
            <a:stCxn id="7" idx="6"/>
            <a:endCxn id="10" idx="2"/>
          </p:cNvCxnSpPr>
          <p:nvPr/>
        </p:nvCxnSpPr>
        <p:spPr>
          <a:xfrm flipV="1">
            <a:off x="2661557" y="2065565"/>
            <a:ext cx="1143000" cy="375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2" idx="4"/>
          </p:cNvCxnSpPr>
          <p:nvPr/>
        </p:nvCxnSpPr>
        <p:spPr>
          <a:xfrm flipV="1">
            <a:off x="4826125" y="2871107"/>
            <a:ext cx="418069" cy="14837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2" idx="1"/>
          </p:cNvCxnSpPr>
          <p:nvPr/>
        </p:nvCxnSpPr>
        <p:spPr>
          <a:xfrm>
            <a:off x="4180114" y="2065565"/>
            <a:ext cx="931300" cy="484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0"/>
            <a:endCxn id="10" idx="4"/>
          </p:cNvCxnSpPr>
          <p:nvPr/>
        </p:nvCxnSpPr>
        <p:spPr>
          <a:xfrm flipV="1">
            <a:off x="1907722" y="2253343"/>
            <a:ext cx="2084614" cy="22342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3"/>
          </p:cNvCxnSpPr>
          <p:nvPr/>
        </p:nvCxnSpPr>
        <p:spPr>
          <a:xfrm flipV="1">
            <a:off x="3857328" y="2816108"/>
            <a:ext cx="1254086" cy="7571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8" idx="6"/>
          </p:cNvCxnSpPr>
          <p:nvPr/>
        </p:nvCxnSpPr>
        <p:spPr>
          <a:xfrm flipH="1">
            <a:off x="2095500" y="3842087"/>
            <a:ext cx="1549063" cy="8333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1"/>
          </p:cNvCxnSpPr>
          <p:nvPr/>
        </p:nvCxnSpPr>
        <p:spPr>
          <a:xfrm>
            <a:off x="3891643" y="3842658"/>
            <a:ext cx="668923" cy="5121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9888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Maximize the </a:t>
            </a:r>
            <a:r>
              <a:rPr lang="en-US" altLang="zh-CN" sz="4000" b="1" i="1" dirty="0" smtClean="0"/>
              <a:t>Ripple</a:t>
            </a:r>
            <a:r>
              <a:rPr lang="en-US" altLang="zh-CN" sz="4000" b="1" dirty="0" smtClean="0"/>
              <a:t> Effects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1556657" y="47162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椭圆 39"/>
          <p:cNvSpPr/>
          <p:nvPr/>
        </p:nvSpPr>
        <p:spPr>
          <a:xfrm>
            <a:off x="3784709" y="363740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椭圆 40"/>
          <p:cNvSpPr/>
          <p:nvPr/>
        </p:nvSpPr>
        <p:spPr>
          <a:xfrm>
            <a:off x="4119957" y="187525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椭圆 41"/>
          <p:cNvSpPr/>
          <p:nvPr/>
        </p:nvSpPr>
        <p:spPr>
          <a:xfrm>
            <a:off x="5441714" y="5426528"/>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3" name="椭圆 42"/>
          <p:cNvSpPr/>
          <p:nvPr/>
        </p:nvSpPr>
        <p:spPr>
          <a:xfrm>
            <a:off x="5823286" y="2571211"/>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4" name="文本框 43"/>
          <p:cNvSpPr txBox="1"/>
          <p:nvPr/>
        </p:nvSpPr>
        <p:spPr>
          <a:xfrm>
            <a:off x="2286000" y="17666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5" name="文本框 44"/>
          <p:cNvSpPr txBox="1"/>
          <p:nvPr/>
        </p:nvSpPr>
        <p:spPr>
          <a:xfrm>
            <a:off x="1394447" y="4241566"/>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6" name="文本框 45"/>
          <p:cNvSpPr txBox="1"/>
          <p:nvPr/>
        </p:nvSpPr>
        <p:spPr>
          <a:xfrm>
            <a:off x="3533569" y="337579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7" name="文本框 46"/>
          <p:cNvSpPr txBox="1"/>
          <p:nvPr/>
        </p:nvSpPr>
        <p:spPr>
          <a:xfrm>
            <a:off x="5933700" y="5420010"/>
            <a:ext cx="661528"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48" name="文本框 47"/>
          <p:cNvSpPr txBox="1"/>
          <p:nvPr/>
        </p:nvSpPr>
        <p:spPr>
          <a:xfrm>
            <a:off x="4147456" y="1362353"/>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49" name="矩形 48"/>
          <p:cNvSpPr/>
          <p:nvPr/>
        </p:nvSpPr>
        <p:spPr>
          <a:xfrm>
            <a:off x="3285019" y="202821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941346" y="2245025"/>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661557" y="4192933"/>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997492" y="267428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941345" y="317498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662149" y="4176450"/>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38" idx="7"/>
            <a:endCxn id="49" idx="1"/>
          </p:cNvCxnSpPr>
          <p:nvPr/>
        </p:nvCxnSpPr>
        <p:spPr>
          <a:xfrm flipV="1">
            <a:off x="2606558" y="2183341"/>
            <a:ext cx="678461" cy="12500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1" idx="2"/>
            <a:endCxn id="49" idx="3"/>
          </p:cNvCxnSpPr>
          <p:nvPr/>
        </p:nvCxnSpPr>
        <p:spPr>
          <a:xfrm flipH="1">
            <a:off x="3595262" y="2063037"/>
            <a:ext cx="524695" cy="120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5"/>
            <a:endCxn id="50" idx="1"/>
          </p:cNvCxnSpPr>
          <p:nvPr/>
        </p:nvCxnSpPr>
        <p:spPr>
          <a:xfrm>
            <a:off x="4440515" y="2195816"/>
            <a:ext cx="500831" cy="2043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2"/>
          </p:cNvCxnSpPr>
          <p:nvPr/>
        </p:nvCxnSpPr>
        <p:spPr>
          <a:xfrm>
            <a:off x="5251588" y="2534041"/>
            <a:ext cx="571698" cy="2249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2" idx="0"/>
            <a:endCxn id="41" idx="3"/>
          </p:cNvCxnSpPr>
          <p:nvPr/>
        </p:nvCxnSpPr>
        <p:spPr>
          <a:xfrm flipV="1">
            <a:off x="4152614" y="2195816"/>
            <a:ext cx="22342" cy="47847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0" idx="7"/>
            <a:endCxn id="52" idx="2"/>
          </p:cNvCxnSpPr>
          <p:nvPr/>
        </p:nvCxnSpPr>
        <p:spPr>
          <a:xfrm flipV="1">
            <a:off x="4105267" y="2984532"/>
            <a:ext cx="47347" cy="7078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3"/>
            <a:endCxn id="43" idx="3"/>
          </p:cNvCxnSpPr>
          <p:nvPr/>
        </p:nvCxnSpPr>
        <p:spPr>
          <a:xfrm flipV="1">
            <a:off x="5251588" y="2891769"/>
            <a:ext cx="626697" cy="4383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0" idx="6"/>
            <a:endCxn id="53" idx="1"/>
          </p:cNvCxnSpPr>
          <p:nvPr/>
        </p:nvCxnSpPr>
        <p:spPr>
          <a:xfrm flipV="1">
            <a:off x="4160266" y="3330102"/>
            <a:ext cx="781079" cy="4950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1" idx="3"/>
            <a:endCxn id="40" idx="3"/>
          </p:cNvCxnSpPr>
          <p:nvPr/>
        </p:nvCxnSpPr>
        <p:spPr>
          <a:xfrm flipV="1">
            <a:off x="2971800" y="3957967"/>
            <a:ext cx="867908" cy="390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9" idx="7"/>
            <a:endCxn id="51" idx="1"/>
          </p:cNvCxnSpPr>
          <p:nvPr/>
        </p:nvCxnSpPr>
        <p:spPr>
          <a:xfrm flipV="1">
            <a:off x="1877215" y="4348055"/>
            <a:ext cx="784342" cy="423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4" idx="0"/>
            <a:endCxn id="43" idx="4"/>
          </p:cNvCxnSpPr>
          <p:nvPr/>
        </p:nvCxnSpPr>
        <p:spPr>
          <a:xfrm flipV="1">
            <a:off x="5817271" y="2946768"/>
            <a:ext cx="193794" cy="12296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674072" y="4781549"/>
            <a:ext cx="310243" cy="3102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a:stCxn id="54" idx="2"/>
            <a:endCxn id="42" idx="7"/>
          </p:cNvCxnSpPr>
          <p:nvPr/>
        </p:nvCxnSpPr>
        <p:spPr>
          <a:xfrm flipH="1">
            <a:off x="5762272" y="4486693"/>
            <a:ext cx="54999" cy="99483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6" idx="0"/>
            <a:endCxn id="40" idx="4"/>
          </p:cNvCxnSpPr>
          <p:nvPr/>
        </p:nvCxnSpPr>
        <p:spPr>
          <a:xfrm flipH="1" flipV="1">
            <a:off x="3972488" y="4012966"/>
            <a:ext cx="856706" cy="7685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2" idx="1"/>
            <a:endCxn id="66" idx="3"/>
          </p:cNvCxnSpPr>
          <p:nvPr/>
        </p:nvCxnSpPr>
        <p:spPr>
          <a:xfrm flipH="1" flipV="1">
            <a:off x="4984315" y="4936671"/>
            <a:ext cx="512398" cy="5448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886054" y="2084241"/>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cxnSp>
        <p:nvCxnSpPr>
          <p:cNvPr id="4" name="直接箭头连接符 3"/>
          <p:cNvCxnSpPr/>
          <p:nvPr/>
        </p:nvCxnSpPr>
        <p:spPr>
          <a:xfrm flipH="1" flipV="1">
            <a:off x="3997493" y="4348055"/>
            <a:ext cx="1159844" cy="12662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040319" y="3062953"/>
            <a:ext cx="136380" cy="22237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45" idx="3"/>
          </p:cNvCxnSpPr>
          <p:nvPr/>
        </p:nvCxnSpPr>
        <p:spPr>
          <a:xfrm flipH="1">
            <a:off x="1906647" y="3825188"/>
            <a:ext cx="1378372" cy="6779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4659656" y="2028219"/>
            <a:ext cx="1157615" cy="5058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4440515" y="2891769"/>
            <a:ext cx="1221634" cy="5934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4495514" y="3174981"/>
            <a:ext cx="1266758" cy="7240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4174956" y="2400147"/>
            <a:ext cx="132779" cy="10850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6244626" y="3851021"/>
            <a:ext cx="2647775" cy="707886"/>
          </a:xfrm>
          <a:prstGeom prst="rect">
            <a:avLst/>
          </a:prstGeom>
          <a:noFill/>
        </p:spPr>
        <p:txBody>
          <a:bodyPr wrap="square" rtlCol="0">
            <a:spAutoFit/>
          </a:bodyPr>
          <a:lstStyle/>
          <a:p>
            <a:r>
              <a:rPr lang="en-US" altLang="zh-CN" sz="2000" b="1" dirty="0" smtClean="0"/>
              <a:t>Labeling information is propagated</a:t>
            </a:r>
            <a:endParaRPr lang="zh-CN" altLang="en-US" sz="2000" b="1" dirty="0"/>
          </a:p>
        </p:txBody>
      </p:sp>
      <p:cxnSp>
        <p:nvCxnSpPr>
          <p:cNvPr id="6" name="直接箭头连接符 5"/>
          <p:cNvCxnSpPr/>
          <p:nvPr/>
        </p:nvCxnSpPr>
        <p:spPr>
          <a:xfrm flipV="1">
            <a:off x="2106386" y="4176451"/>
            <a:ext cx="1733322" cy="76022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4174956" y="2758990"/>
            <a:ext cx="1487193" cy="726233"/>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4307735" y="4012966"/>
            <a:ext cx="1188978" cy="1273693"/>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2012219" y="4981180"/>
            <a:ext cx="2647775" cy="707886"/>
          </a:xfrm>
          <a:prstGeom prst="rect">
            <a:avLst/>
          </a:prstGeom>
          <a:noFill/>
        </p:spPr>
        <p:txBody>
          <a:bodyPr wrap="square" rtlCol="0">
            <a:spAutoFit/>
          </a:bodyPr>
          <a:lstStyle/>
          <a:p>
            <a:r>
              <a:rPr lang="en-US" altLang="zh-CN" sz="2000" b="1" dirty="0" smtClean="0">
                <a:solidFill>
                  <a:schemeClr val="accent1"/>
                </a:solidFill>
              </a:rPr>
              <a:t>Statistical bias is propagated</a:t>
            </a:r>
            <a:endParaRPr lang="zh-CN" altLang="en-US" sz="2000" b="1" dirty="0">
              <a:solidFill>
                <a:schemeClr val="accent1"/>
              </a:solidFill>
            </a:endParaRPr>
          </a:p>
        </p:txBody>
      </p:sp>
      <p:cxnSp>
        <p:nvCxnSpPr>
          <p:cNvPr id="81" name="直接箭头连接符 80"/>
          <p:cNvCxnSpPr/>
          <p:nvPr/>
        </p:nvCxnSpPr>
        <p:spPr>
          <a:xfrm flipV="1">
            <a:off x="3972488" y="2338462"/>
            <a:ext cx="73282" cy="1037337"/>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803506" y="1766609"/>
            <a:ext cx="4639860" cy="1200329"/>
          </a:xfrm>
          <a:prstGeom prst="rect">
            <a:avLst/>
          </a:prstGeom>
          <a:noFill/>
        </p:spPr>
        <p:txBody>
          <a:bodyPr wrap="square" rtlCol="0">
            <a:spAutoFit/>
          </a:bodyPr>
          <a:lstStyle/>
          <a:p>
            <a:r>
              <a:rPr lang="en-US" altLang="zh-CN" sz="2400" b="1" dirty="0" smtClean="0">
                <a:solidFill>
                  <a:srgbClr val="C00000"/>
                </a:solidFill>
              </a:rPr>
              <a:t>Will it be dominated by labeling information (active) or statistical bias (inactive)?</a:t>
            </a:r>
            <a:endParaRPr lang="zh-CN" altLang="en-US" sz="2400" b="1" dirty="0">
              <a:solidFill>
                <a:srgbClr val="C00000"/>
              </a:solidFill>
            </a:endParaRPr>
          </a:p>
        </p:txBody>
      </p:sp>
      <p:cxnSp>
        <p:nvCxnSpPr>
          <p:cNvPr id="9" name="直接箭头连接符 8"/>
          <p:cNvCxnSpPr/>
          <p:nvPr/>
        </p:nvCxnSpPr>
        <p:spPr>
          <a:xfrm flipV="1">
            <a:off x="6310598" y="2386065"/>
            <a:ext cx="541895" cy="239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53143" y="1362353"/>
            <a:ext cx="10907486" cy="5218061"/>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94447" y="1885573"/>
            <a:ext cx="6541239" cy="523220"/>
          </a:xfrm>
          <a:prstGeom prst="rect">
            <a:avLst/>
          </a:prstGeom>
          <a:noFill/>
        </p:spPr>
        <p:txBody>
          <a:bodyPr wrap="square" rtlCol="0">
            <a:spAutoFit/>
          </a:bodyPr>
          <a:lstStyle/>
          <a:p>
            <a:r>
              <a:rPr lang="en-US" altLang="zh-CN" sz="2800" u="sng" dirty="0" smtClean="0"/>
              <a:t>Based on non-progressive diffusion model</a:t>
            </a:r>
            <a:endParaRPr lang="zh-CN" altLang="en-US" sz="2800" u="sng" dirty="0"/>
          </a:p>
        </p:txBody>
      </p:sp>
      <p:sp>
        <p:nvSpPr>
          <p:cNvPr id="82" name="文本框 81"/>
          <p:cNvSpPr txBox="1"/>
          <p:nvPr/>
        </p:nvSpPr>
        <p:spPr>
          <a:xfrm>
            <a:off x="1424954" y="2755760"/>
            <a:ext cx="9503490" cy="584775"/>
          </a:xfrm>
          <a:prstGeom prst="rect">
            <a:avLst/>
          </a:prstGeom>
          <a:noFill/>
        </p:spPr>
        <p:txBody>
          <a:bodyPr wrap="square" rtlCol="0">
            <a:spAutoFit/>
          </a:bodyPr>
          <a:lstStyle/>
          <a:p>
            <a:r>
              <a:rPr lang="en-US" altLang="zh-CN" sz="3200" b="1" dirty="0" smtClean="0">
                <a:solidFill>
                  <a:srgbClr val="C00000"/>
                </a:solidFill>
              </a:rPr>
              <a:t>Maximize the number of activated instances in the end</a:t>
            </a:r>
            <a:endParaRPr lang="zh-CN" altLang="en-US" sz="3200" b="1" dirty="0">
              <a:solidFill>
                <a:srgbClr val="C00000"/>
              </a:solidFill>
            </a:endParaRPr>
          </a:p>
        </p:txBody>
      </p:sp>
      <mc:AlternateContent xmlns:mc="http://schemas.openxmlformats.org/markup-compatibility/2006" xmlns:a14="http://schemas.microsoft.com/office/drawing/2010/main">
        <mc:Choice Requires="a14">
          <p:sp>
            <p:nvSpPr>
              <p:cNvPr id="2" name="文本框 1"/>
              <p:cNvSpPr txBox="1"/>
              <p:nvPr/>
            </p:nvSpPr>
            <p:spPr>
              <a:xfrm>
                <a:off x="1556656" y="3825188"/>
                <a:ext cx="6248401" cy="830997"/>
              </a:xfrm>
              <a:prstGeom prst="rect">
                <a:avLst/>
              </a:prstGeom>
              <a:noFill/>
            </p:spPr>
            <p:txBody>
              <a:bodyPr wrap="square" rtlCol="0">
                <a:spAutoFit/>
              </a:bodyPr>
              <a:lstStyle/>
              <a:p>
                <a:r>
                  <a:rPr lang="en-US" altLang="zh-CN" sz="2400" dirty="0" smtClean="0"/>
                  <a:t>An instance </a:t>
                </a:r>
                <a14:m>
                  <m:oMath xmlns:m="http://schemas.openxmlformats.org/officeDocument/2006/math" xmlns="">
                    <m:r>
                      <a:rPr lang="en-US" altLang="zh-CN" sz="2400" b="0" i="1" smtClean="0">
                        <a:latin typeface="Cambria Math" panose="02040503050406030204" pitchFamily="18" charset="0"/>
                      </a:rPr>
                      <m:t>𝑣</m:t>
                    </m:r>
                  </m:oMath>
                </a14:m>
                <a:r>
                  <a:rPr lang="zh-CN" altLang="en-US" sz="2400" dirty="0" smtClean="0"/>
                  <a:t> </a:t>
                </a:r>
                <a:r>
                  <a:rPr lang="en-US" altLang="zh-CN" sz="2400" dirty="0" smtClean="0"/>
                  <a:t>has an uncertainty measure </a:t>
                </a:r>
                <a14:m>
                  <m:oMath xmlns:m="http://schemas.openxmlformats.org/officeDocument/2006/math" xmlns="">
                    <m:r>
                      <m:rPr>
                        <m:sty m:val="p"/>
                      </m:rPr>
                      <a:rPr lang="en-US" altLang="zh-CN" sz="2400" b="0" i="1" smtClean="0">
                        <a:latin typeface="Cambria Math" panose="02040503050406030204" pitchFamily="18" charset="0"/>
                      </a:rPr>
                      <m:t>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endParaRPr lang="en-US" altLang="zh-CN" sz="2400" b="0" dirty="0" smtClean="0"/>
              </a:p>
              <a:p>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1556656" y="3825188"/>
                <a:ext cx="6248401" cy="830997"/>
              </a:xfrm>
              <a:prstGeom prst="rect">
                <a:avLst/>
              </a:prstGeom>
              <a:blipFill rotWithShape="0">
                <a:blip r:embed="rId3"/>
                <a:stretch>
                  <a:fillRect l="-1463" t="-5839"/>
                </a:stretch>
              </a:blipFill>
            </p:spPr>
            <p:txBody>
              <a:bodyPr/>
              <a:lstStyle/>
              <a:p>
                <a:r>
                  <a:rPr lang="zh-CN" altLang="en-US">
                    <a:noFill/>
                  </a:rPr>
                  <a:t> </a:t>
                </a:r>
              </a:p>
            </p:txBody>
          </p:sp>
        </mc:Fallback>
      </mc:AlternateContent>
      <p:sp>
        <p:nvSpPr>
          <p:cNvPr id="8" name="文本框 7"/>
          <p:cNvSpPr txBox="1"/>
          <p:nvPr/>
        </p:nvSpPr>
        <p:spPr>
          <a:xfrm>
            <a:off x="1556656" y="4558907"/>
            <a:ext cx="9371788" cy="584775"/>
          </a:xfrm>
          <a:prstGeom prst="rect">
            <a:avLst/>
          </a:prstGeom>
          <a:noFill/>
        </p:spPr>
        <p:txBody>
          <a:bodyPr wrap="square" rtlCol="0">
            <a:spAutoFit/>
          </a:bodyPr>
          <a:lstStyle/>
          <a:p>
            <a:r>
              <a:rPr lang="en-US" altLang="zh-CN" sz="3200" b="1" dirty="0" smtClean="0">
                <a:solidFill>
                  <a:srgbClr val="C00000"/>
                </a:solidFill>
              </a:rPr>
              <a:t>We aim to activate the most uncertain instances!</a:t>
            </a:r>
            <a:endParaRPr lang="zh-CN" altLang="en-US" sz="3200" b="1" dirty="0">
              <a:solidFill>
                <a:srgbClr val="C00000"/>
              </a:solidFill>
            </a:endParaRPr>
          </a:p>
        </p:txBody>
      </p:sp>
    </p:spTree>
    <p:extLst>
      <p:ext uri="{BB962C8B-B14F-4D97-AF65-F5344CB8AC3E}">
        <p14:creationId xmlns:p14="http://schemas.microsoft.com/office/powerpoint/2010/main" val="3216723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 calcmode="lin" valueType="num">
                                      <p:cBhvr additive="base">
                                        <p:cTn id="16" dur="500" fill="hold"/>
                                        <p:tgtEl>
                                          <p:spTgt spid="82"/>
                                        </p:tgtEl>
                                        <p:attrNameLst>
                                          <p:attrName>ppt_x</p:attrName>
                                        </p:attrNameLst>
                                      </p:cBhvr>
                                      <p:tavLst>
                                        <p:tav tm="0">
                                          <p:val>
                                            <p:strVal val="#ppt_x"/>
                                          </p:val>
                                        </p:tav>
                                        <p:tav tm="100000">
                                          <p:val>
                                            <p:strVal val="#ppt_x"/>
                                          </p:val>
                                        </p:tav>
                                      </p:tavLst>
                                    </p:anim>
                                    <p:anim calcmode="lin" valueType="num">
                                      <p:cBhvr additive="base">
                                        <p:cTn id="17"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82" grpId="0"/>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Instantiate the Problem</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89857" y="1371600"/>
            <a:ext cx="8866414" cy="523220"/>
          </a:xfrm>
          <a:prstGeom prst="rect">
            <a:avLst/>
          </a:prstGeom>
          <a:noFill/>
        </p:spPr>
        <p:txBody>
          <a:bodyPr wrap="square" rtlCol="0">
            <a:spAutoFit/>
          </a:bodyPr>
          <a:lstStyle/>
          <a:p>
            <a:r>
              <a:rPr lang="en-US" altLang="zh-CN" sz="2800" u="sng" dirty="0" smtClean="0"/>
              <a:t>Active Learning Based on Non-Progressive Diffusion Model</a:t>
            </a:r>
            <a:endParaRPr lang="zh-CN" altLang="en-US" sz="2800" u="sng" dirty="0"/>
          </a:p>
        </p:txBody>
      </p:sp>
      <p:graphicFrame>
        <p:nvGraphicFramePr>
          <p:cNvPr id="21" name="对象 20"/>
          <p:cNvGraphicFramePr>
            <a:graphicFrameLocks noChangeAspect="1"/>
          </p:cNvGraphicFramePr>
          <p:nvPr>
            <p:extLst>
              <p:ext uri="{D42A27DB-BD31-4B8C-83A1-F6EECF244321}">
                <p14:modId xmlns:p14="http://schemas.microsoft.com/office/powerpoint/2010/main" val="3532584229"/>
              </p:ext>
            </p:extLst>
          </p:nvPr>
        </p:nvGraphicFramePr>
        <p:xfrm>
          <a:off x="1028700" y="2098810"/>
          <a:ext cx="5455946" cy="842789"/>
        </p:xfrm>
        <a:graphic>
          <a:graphicData uri="http://schemas.openxmlformats.org/presentationml/2006/ole">
            <mc:AlternateContent xmlns:mc="http://schemas.openxmlformats.org/markup-compatibility/2006">
              <mc:Choice xmlns:v="urn:schemas-microsoft-com:vml" Requires="v">
                <p:oleObj spid="_x0000_s4355" name="Equation" r:id="rId4" imgW="1562040" imgH="241200" progId="Equation.DSMT4">
                  <p:embed/>
                </p:oleObj>
              </mc:Choice>
              <mc:Fallback>
                <p:oleObj name="Equation" r:id="rId4" imgW="1562040" imgH="241200" progId="Equation.DSMT4">
                  <p:embed/>
                  <p:pic>
                    <p:nvPicPr>
                      <p:cNvPr id="0" name=""/>
                      <p:cNvPicPr/>
                      <p:nvPr/>
                    </p:nvPicPr>
                    <p:blipFill>
                      <a:blip r:embed="rId5"/>
                      <a:stretch>
                        <a:fillRect/>
                      </a:stretch>
                    </p:blipFill>
                    <p:spPr>
                      <a:xfrm>
                        <a:off x="1028700" y="2098810"/>
                        <a:ext cx="5455946" cy="842789"/>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88897126"/>
              </p:ext>
            </p:extLst>
          </p:nvPr>
        </p:nvGraphicFramePr>
        <p:xfrm>
          <a:off x="8277678" y="2164126"/>
          <a:ext cx="1617435" cy="746508"/>
        </p:xfrm>
        <a:graphic>
          <a:graphicData uri="http://schemas.openxmlformats.org/presentationml/2006/ole">
            <mc:AlternateContent xmlns:mc="http://schemas.openxmlformats.org/markup-compatibility/2006">
              <mc:Choice xmlns:v="urn:schemas-microsoft-com:vml" Requires="v">
                <p:oleObj spid="_x0000_s4356" name="Equation" r:id="rId6" imgW="495000" imgH="228600" progId="Equation.DSMT4">
                  <p:embed/>
                </p:oleObj>
              </mc:Choice>
              <mc:Fallback>
                <p:oleObj name="Equation" r:id="rId6" imgW="495000" imgH="228600" progId="Equation.DSMT4">
                  <p:embed/>
                  <p:pic>
                    <p:nvPicPr>
                      <p:cNvPr id="0" name=""/>
                      <p:cNvPicPr/>
                      <p:nvPr/>
                    </p:nvPicPr>
                    <p:blipFill>
                      <a:blip r:embed="rId7"/>
                      <a:stretch>
                        <a:fillRect/>
                      </a:stretch>
                    </p:blipFill>
                    <p:spPr>
                      <a:xfrm>
                        <a:off x="8277678" y="2164126"/>
                        <a:ext cx="1617435" cy="746508"/>
                      </a:xfrm>
                      <a:prstGeom prst="rect">
                        <a:avLst/>
                      </a:prstGeom>
                    </p:spPr>
                  </p:pic>
                </p:oleObj>
              </mc:Fallback>
            </mc:AlternateContent>
          </a:graphicData>
        </a:graphic>
      </p:graphicFrame>
      <p:sp>
        <p:nvSpPr>
          <p:cNvPr id="4" name="文本框 3"/>
          <p:cNvSpPr txBox="1"/>
          <p:nvPr/>
        </p:nvSpPr>
        <p:spPr>
          <a:xfrm>
            <a:off x="6484646" y="2325859"/>
            <a:ext cx="1012371" cy="584775"/>
          </a:xfrm>
          <a:prstGeom prst="rect">
            <a:avLst/>
          </a:prstGeom>
          <a:noFill/>
        </p:spPr>
        <p:txBody>
          <a:bodyPr wrap="square" rtlCol="0">
            <a:spAutoFit/>
          </a:bodyPr>
          <a:lstStyle/>
          <a:p>
            <a:r>
              <a:rPr lang="en-US" altLang="zh-CN" sz="3200" dirty="0" smtClean="0"/>
              <a:t>,</a:t>
            </a:r>
            <a:endParaRPr lang="zh-CN" altLang="en-US" sz="3200" dirty="0"/>
          </a:p>
        </p:txBody>
      </p:sp>
      <p:sp>
        <p:nvSpPr>
          <p:cNvPr id="8" name="矩形 7"/>
          <p:cNvSpPr/>
          <p:nvPr/>
        </p:nvSpPr>
        <p:spPr>
          <a:xfrm>
            <a:off x="5159829" y="2098810"/>
            <a:ext cx="1053081" cy="8118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55771" y="2941599"/>
            <a:ext cx="4000500" cy="400110"/>
          </a:xfrm>
          <a:prstGeom prst="rect">
            <a:avLst/>
          </a:prstGeom>
          <a:noFill/>
        </p:spPr>
        <p:txBody>
          <a:bodyPr wrap="square" rtlCol="0">
            <a:spAutoFit/>
          </a:bodyPr>
          <a:lstStyle/>
          <a:p>
            <a:r>
              <a:rPr lang="en-US" altLang="zh-CN" sz="2000" dirty="0" smtClean="0">
                <a:solidFill>
                  <a:srgbClr val="C00000"/>
                </a:solidFill>
              </a:rPr>
              <a:t>The number of activated instances</a:t>
            </a:r>
            <a:endParaRPr lang="zh-CN" altLang="en-US" sz="2000" dirty="0">
              <a:solidFill>
                <a:srgbClr val="C00000"/>
              </a:solidFill>
            </a:endParaRPr>
          </a:p>
        </p:txBody>
      </p:sp>
      <p:sp>
        <p:nvSpPr>
          <p:cNvPr id="10" name="文本框 9"/>
          <p:cNvSpPr txBox="1"/>
          <p:nvPr/>
        </p:nvSpPr>
        <p:spPr>
          <a:xfrm>
            <a:off x="718456" y="3151416"/>
            <a:ext cx="2841171" cy="523220"/>
          </a:xfrm>
          <a:prstGeom prst="rect">
            <a:avLst/>
          </a:prstGeom>
          <a:noFill/>
        </p:spPr>
        <p:txBody>
          <a:bodyPr wrap="square" rtlCol="0">
            <a:spAutoFit/>
          </a:bodyPr>
          <a:lstStyle/>
          <a:p>
            <a:r>
              <a:rPr lang="en-US" altLang="zh-CN" sz="2800" dirty="0" smtClean="0"/>
              <a:t>With constraints</a:t>
            </a:r>
            <a:endParaRPr lang="zh-CN" altLang="en-US"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2984700201"/>
              </p:ext>
            </p:extLst>
          </p:nvPr>
        </p:nvGraphicFramePr>
        <p:xfrm>
          <a:off x="1993896" y="3688508"/>
          <a:ext cx="2784590" cy="556918"/>
        </p:xfrm>
        <a:graphic>
          <a:graphicData uri="http://schemas.openxmlformats.org/presentationml/2006/ole">
            <mc:AlternateContent xmlns:mc="http://schemas.openxmlformats.org/markup-compatibility/2006">
              <mc:Choice xmlns:v="urn:schemas-microsoft-com:vml" Requires="v">
                <p:oleObj spid="_x0000_s4357" name="Equation" r:id="rId8" imgW="1143000" imgH="228600" progId="Equation.DSMT4">
                  <p:embed/>
                </p:oleObj>
              </mc:Choice>
              <mc:Fallback>
                <p:oleObj name="Equation" r:id="rId8" imgW="1143000" imgH="228600" progId="Equation.DSMT4">
                  <p:embed/>
                  <p:pic>
                    <p:nvPicPr>
                      <p:cNvPr id="0" name=""/>
                      <p:cNvPicPr/>
                      <p:nvPr/>
                    </p:nvPicPr>
                    <p:blipFill>
                      <a:blip r:embed="rId9"/>
                      <a:stretch>
                        <a:fillRect/>
                      </a:stretch>
                    </p:blipFill>
                    <p:spPr>
                      <a:xfrm>
                        <a:off x="1993896" y="3688508"/>
                        <a:ext cx="2784590" cy="556918"/>
                      </a:xfrm>
                      <a:prstGeom prst="rect">
                        <a:avLst/>
                      </a:prstGeom>
                    </p:spPr>
                  </p:pic>
                </p:oleObj>
              </mc:Fallback>
            </mc:AlternateContent>
          </a:graphicData>
        </a:graphic>
      </p:graphicFrame>
      <p:sp>
        <p:nvSpPr>
          <p:cNvPr id="12" name="文本框 11"/>
          <p:cNvSpPr txBox="1"/>
          <p:nvPr/>
        </p:nvSpPr>
        <p:spPr>
          <a:xfrm>
            <a:off x="5355771" y="3689215"/>
            <a:ext cx="7266214" cy="400110"/>
          </a:xfrm>
          <a:prstGeom prst="rect">
            <a:avLst/>
          </a:prstGeom>
          <a:noFill/>
        </p:spPr>
        <p:txBody>
          <a:bodyPr wrap="square" rtlCol="0">
            <a:spAutoFit/>
          </a:bodyPr>
          <a:lstStyle/>
          <a:p>
            <a:r>
              <a:rPr lang="en-US" altLang="zh-CN" sz="2000" dirty="0" smtClean="0">
                <a:solidFill>
                  <a:srgbClr val="C00000"/>
                </a:solidFill>
              </a:rPr>
              <a:t>Initially activate all queried instances</a:t>
            </a:r>
            <a:endParaRPr lang="en-US" altLang="zh-CN" sz="2000" b="0" dirty="0" smtClean="0">
              <a:solidFill>
                <a:srgbClr val="C0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038063864"/>
              </p:ext>
            </p:extLst>
          </p:nvPr>
        </p:nvGraphicFramePr>
        <p:xfrm>
          <a:off x="375553" y="4329175"/>
          <a:ext cx="4416874" cy="487753"/>
        </p:xfrm>
        <a:graphic>
          <a:graphicData uri="http://schemas.openxmlformats.org/presentationml/2006/ole">
            <mc:AlternateContent xmlns:mc="http://schemas.openxmlformats.org/markup-compatibility/2006">
              <mc:Choice xmlns:v="urn:schemas-microsoft-com:vml" Requires="v">
                <p:oleObj spid="_x0000_s4358" name="Equation" r:id="rId10" imgW="2070000" imgH="228600" progId="Equation.DSMT4">
                  <p:embed/>
                </p:oleObj>
              </mc:Choice>
              <mc:Fallback>
                <p:oleObj name="Equation" r:id="rId10" imgW="2070000" imgH="228600" progId="Equation.DSMT4">
                  <p:embed/>
                  <p:pic>
                    <p:nvPicPr>
                      <p:cNvPr id="0" name=""/>
                      <p:cNvPicPr/>
                      <p:nvPr/>
                    </p:nvPicPr>
                    <p:blipFill>
                      <a:blip r:embed="rId11"/>
                      <a:stretch>
                        <a:fillRect/>
                      </a:stretch>
                    </p:blipFill>
                    <p:spPr>
                      <a:xfrm>
                        <a:off x="375553" y="4329175"/>
                        <a:ext cx="4416874" cy="48775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文本框 15"/>
              <p:cNvSpPr txBox="1"/>
              <p:nvPr/>
            </p:nvSpPr>
            <p:spPr>
              <a:xfrm>
                <a:off x="5355771" y="4329175"/>
                <a:ext cx="7266214" cy="707886"/>
              </a:xfrm>
              <a:prstGeom prst="rect">
                <a:avLst/>
              </a:prstGeom>
              <a:noFill/>
            </p:spPr>
            <p:txBody>
              <a:bodyPr wrap="square" rtlCol="0">
                <a:spAutoFit/>
              </a:bodyPr>
              <a:lstStyle/>
              <a:p>
                <a:r>
                  <a:rPr lang="en-US" altLang="zh-CN" sz="2000" dirty="0" smtClean="0">
                    <a:solidFill>
                      <a:srgbClr val="C00000"/>
                    </a:solidFill>
                  </a:rPr>
                  <a:t>All instances in </a:t>
                </a:r>
                <a14:m>
                  <m:oMath xmlns:m="http://schemas.openxmlformats.org/officeDocument/2006/math" xmlns="">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𝑉</m:t>
                        </m:r>
                      </m:e>
                      <m:sub>
                        <m:r>
                          <a:rPr lang="en-US" altLang="zh-CN" sz="2000" b="0" i="1" smtClean="0">
                            <a:solidFill>
                              <a:srgbClr val="C00000"/>
                            </a:solidFill>
                            <a:latin typeface="Cambria Math" panose="02040503050406030204" pitchFamily="18" charset="0"/>
                          </a:rPr>
                          <m:t>𝑇</m:t>
                        </m:r>
                      </m:sub>
                    </m:sSub>
                  </m:oMath>
                </a14:m>
                <a:r>
                  <a:rPr lang="en-US" altLang="zh-CN" sz="2000" b="0" dirty="0" smtClean="0">
                    <a:solidFill>
                      <a:srgbClr val="C00000"/>
                    </a:solidFill>
                  </a:rPr>
                  <a:t> should be active after convergence</a:t>
                </a:r>
              </a:p>
              <a:p>
                <a:endParaRPr lang="en-US" altLang="zh-CN" sz="2000" b="0" dirty="0" smtClean="0">
                  <a:solidFill>
                    <a:srgbClr val="C000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355771" y="4329175"/>
                <a:ext cx="7266214" cy="707886"/>
              </a:xfrm>
              <a:prstGeom prst="rect">
                <a:avLst/>
              </a:prstGeom>
              <a:blipFill rotWithShape="0">
                <a:blip r:embed="rId12"/>
                <a:stretch>
                  <a:fillRect l="-923" t="-4310"/>
                </a:stretch>
              </a:blipFill>
            </p:spPr>
            <p:txBody>
              <a:bodyPr/>
              <a:lstStyle/>
              <a:p>
                <a:r>
                  <a:rPr lang="zh-CN" altLang="en-US">
                    <a:noFill/>
                  </a:rPr>
                  <a:t> </a:t>
                </a:r>
              </a:p>
            </p:txBody>
          </p:sp>
        </mc:Fallback>
      </mc:AlternateContent>
      <p:graphicFrame>
        <p:nvGraphicFramePr>
          <p:cNvPr id="15" name="对象 14"/>
          <p:cNvGraphicFramePr>
            <a:graphicFrameLocks noChangeAspect="1"/>
          </p:cNvGraphicFramePr>
          <p:nvPr>
            <p:extLst>
              <p:ext uri="{D42A27DB-BD31-4B8C-83A1-F6EECF244321}">
                <p14:modId xmlns:p14="http://schemas.microsoft.com/office/powerpoint/2010/main" val="1883459656"/>
              </p:ext>
            </p:extLst>
          </p:nvPr>
        </p:nvGraphicFramePr>
        <p:xfrm>
          <a:off x="353748" y="4899965"/>
          <a:ext cx="4569316" cy="504587"/>
        </p:xfrm>
        <a:graphic>
          <a:graphicData uri="http://schemas.openxmlformats.org/presentationml/2006/ole">
            <mc:AlternateContent xmlns:mc="http://schemas.openxmlformats.org/markup-compatibility/2006">
              <mc:Choice xmlns:v="urn:schemas-microsoft-com:vml" Requires="v">
                <p:oleObj spid="_x0000_s4359" name="Equation" r:id="rId13" imgW="2070000" imgH="228600" progId="Equation.DSMT4">
                  <p:embed/>
                </p:oleObj>
              </mc:Choice>
              <mc:Fallback>
                <p:oleObj name="Equation" r:id="rId13" imgW="2070000" imgH="228600" progId="Equation.DSMT4">
                  <p:embed/>
                  <p:pic>
                    <p:nvPicPr>
                      <p:cNvPr id="0" name=""/>
                      <p:cNvPicPr/>
                      <p:nvPr/>
                    </p:nvPicPr>
                    <p:blipFill>
                      <a:blip r:embed="rId14"/>
                      <a:stretch>
                        <a:fillRect/>
                      </a:stretch>
                    </p:blipFill>
                    <p:spPr>
                      <a:xfrm>
                        <a:off x="353748" y="4899965"/>
                        <a:ext cx="4569316" cy="504587"/>
                      </a:xfrm>
                      <a:prstGeom prst="rect">
                        <a:avLst/>
                      </a:prstGeom>
                    </p:spPr>
                  </p:pic>
                </p:oleObj>
              </mc:Fallback>
            </mc:AlternateContent>
          </a:graphicData>
        </a:graphic>
      </p:graphicFrame>
      <p:sp>
        <p:nvSpPr>
          <p:cNvPr id="18" name="文本框 17"/>
          <p:cNvSpPr txBox="1"/>
          <p:nvPr/>
        </p:nvSpPr>
        <p:spPr>
          <a:xfrm>
            <a:off x="5355771" y="4922968"/>
            <a:ext cx="7266214" cy="707886"/>
          </a:xfrm>
          <a:prstGeom prst="rect">
            <a:avLst/>
          </a:prstGeom>
          <a:noFill/>
        </p:spPr>
        <p:txBody>
          <a:bodyPr wrap="square" rtlCol="0">
            <a:spAutoFit/>
          </a:bodyPr>
          <a:lstStyle/>
          <a:p>
            <a:r>
              <a:rPr lang="en-US" altLang="zh-CN" sz="2000" dirty="0" smtClean="0">
                <a:solidFill>
                  <a:srgbClr val="C00000"/>
                </a:solidFill>
              </a:rPr>
              <a:t>We activate the most uncertain instances</a:t>
            </a:r>
            <a:endParaRPr lang="en-US" altLang="zh-CN" sz="2000" b="0" dirty="0" smtClean="0">
              <a:solidFill>
                <a:srgbClr val="C00000"/>
              </a:solidFill>
            </a:endParaRPr>
          </a:p>
          <a:p>
            <a:endParaRPr lang="en-US" altLang="zh-CN" sz="2000" b="0" dirty="0" smtClean="0">
              <a:solidFill>
                <a:srgbClr val="C00000"/>
              </a:solidFill>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3541268858"/>
              </p:ext>
            </p:extLst>
          </p:nvPr>
        </p:nvGraphicFramePr>
        <p:xfrm>
          <a:off x="814528" y="5404552"/>
          <a:ext cx="4108536" cy="579732"/>
        </p:xfrm>
        <a:graphic>
          <a:graphicData uri="http://schemas.openxmlformats.org/presentationml/2006/ole">
            <mc:AlternateContent xmlns:mc="http://schemas.openxmlformats.org/markup-compatibility/2006">
              <mc:Choice xmlns:v="urn:schemas-microsoft-com:vml" Requires="v">
                <p:oleObj spid="_x0000_s4360" name="Equation" r:id="rId15" imgW="2070000" imgH="291960" progId="Equation.DSMT4">
                  <p:embed/>
                </p:oleObj>
              </mc:Choice>
              <mc:Fallback>
                <p:oleObj name="Equation" r:id="rId15" imgW="2070000" imgH="291960" progId="Equation.DSMT4">
                  <p:embed/>
                  <p:pic>
                    <p:nvPicPr>
                      <p:cNvPr id="0" name=""/>
                      <p:cNvPicPr/>
                      <p:nvPr/>
                    </p:nvPicPr>
                    <p:blipFill>
                      <a:blip r:embed="rId16"/>
                      <a:stretch>
                        <a:fillRect/>
                      </a:stretch>
                    </p:blipFill>
                    <p:spPr>
                      <a:xfrm>
                        <a:off x="814528" y="5404552"/>
                        <a:ext cx="4108536" cy="579732"/>
                      </a:xfrm>
                      <a:prstGeom prst="rect">
                        <a:avLst/>
                      </a:prstGeom>
                    </p:spPr>
                  </p:pic>
                </p:oleObj>
              </mc:Fallback>
            </mc:AlternateContent>
          </a:graphicData>
        </a:graphic>
      </p:graphicFrame>
      <p:sp>
        <p:nvSpPr>
          <p:cNvPr id="20" name="文本框 19"/>
          <p:cNvSpPr txBox="1"/>
          <p:nvPr/>
        </p:nvSpPr>
        <p:spPr>
          <a:xfrm>
            <a:off x="5383844" y="5508293"/>
            <a:ext cx="7266214" cy="707886"/>
          </a:xfrm>
          <a:prstGeom prst="rect">
            <a:avLst/>
          </a:prstGeom>
          <a:noFill/>
        </p:spPr>
        <p:txBody>
          <a:bodyPr wrap="square" rtlCol="0">
            <a:spAutoFit/>
          </a:bodyPr>
          <a:lstStyle/>
          <a:p>
            <a:r>
              <a:rPr lang="en-US" altLang="zh-CN" sz="2000" dirty="0" smtClean="0">
                <a:solidFill>
                  <a:srgbClr val="C00000"/>
                </a:solidFill>
              </a:rPr>
              <a:t>Based on the non-progressive diffusion</a:t>
            </a:r>
            <a:endParaRPr lang="en-US" altLang="zh-CN" sz="2000" b="0" dirty="0" smtClean="0">
              <a:solidFill>
                <a:srgbClr val="C00000"/>
              </a:solidFill>
            </a:endParaRPr>
          </a:p>
          <a:p>
            <a:endParaRPr lang="en-US" altLang="zh-CN" sz="2000" b="0" dirty="0" smtClean="0">
              <a:solidFill>
                <a:srgbClr val="C00000"/>
              </a:solidFill>
            </a:endParaRPr>
          </a:p>
        </p:txBody>
      </p:sp>
    </p:spTree>
    <p:extLst>
      <p:ext uri="{BB962C8B-B14F-4D97-AF65-F5344CB8AC3E}">
        <p14:creationId xmlns:p14="http://schemas.microsoft.com/office/powerpoint/2010/main" val="27466275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2" grpId="0"/>
      <p:bldP spid="16" grpId="0"/>
      <p:bldP spid="1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Reduce the Problem</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57200" y="1502229"/>
            <a:ext cx="5159829" cy="461665"/>
          </a:xfrm>
          <a:prstGeom prst="rect">
            <a:avLst/>
          </a:prstGeom>
          <a:noFill/>
        </p:spPr>
        <p:txBody>
          <a:bodyPr wrap="square" rtlCol="0">
            <a:spAutoFit/>
          </a:bodyPr>
          <a:lstStyle/>
          <a:p>
            <a:r>
              <a:rPr lang="en-US" altLang="zh-CN" sz="2400" i="1" u="sng" dirty="0" smtClean="0"/>
              <a:t>The original problem</a:t>
            </a:r>
            <a:endParaRPr lang="zh-CN" altLang="en-US" sz="2400" i="1" u="sng" dirty="0"/>
          </a:p>
        </p:txBody>
      </p:sp>
      <mc:AlternateContent xmlns:mc="http://schemas.openxmlformats.org/markup-compatibility/2006" xmlns:a14="http://schemas.microsoft.com/office/drawing/2010/main">
        <mc:Choice Requires="a14">
          <p:sp>
            <p:nvSpPr>
              <p:cNvPr id="14" name="文本框 13"/>
              <p:cNvSpPr txBox="1"/>
              <p:nvPr/>
            </p:nvSpPr>
            <p:spPr>
              <a:xfrm>
                <a:off x="1224643" y="2237014"/>
                <a:ext cx="7658100" cy="584775"/>
              </a:xfrm>
              <a:prstGeom prst="rect">
                <a:avLst/>
              </a:prstGeom>
              <a:noFill/>
            </p:spPr>
            <p:txBody>
              <a:bodyPr wrap="square" rtlCol="0">
                <a:spAutoFit/>
              </a:bodyPr>
              <a:lstStyle/>
              <a:p>
                <a:r>
                  <a:rPr lang="en-US" altLang="zh-CN" sz="3200" dirty="0" smtClean="0"/>
                  <a:t>Fix </a:t>
                </a:r>
                <a14:m>
                  <m:oMath xmlns:m="http://schemas.openxmlformats.org/officeDocument/2006/math" xmlns="">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𝑆</m:t>
                        </m:r>
                      </m:sub>
                    </m:sSub>
                    <m:r>
                      <a:rPr lang="en-US" altLang="zh-CN" sz="3200" b="0" i="1" smtClean="0">
                        <a:latin typeface="Cambria Math" panose="02040503050406030204" pitchFamily="18" charset="0"/>
                      </a:rPr>
                      <m:t>|</m:t>
                    </m:r>
                  </m:oMath>
                </a14:m>
                <a:r>
                  <a:rPr lang="en-US" altLang="zh-CN" sz="3200" b="0" dirty="0" smtClean="0"/>
                  <a:t>, maximize </a:t>
                </a:r>
                <a14:m>
                  <m:oMath xmlns:m="http://schemas.openxmlformats.org/officeDocument/2006/math" xmlns="">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𝑇</m:t>
                        </m:r>
                      </m:sub>
                    </m:sSub>
                    <m:r>
                      <a:rPr lang="en-US" altLang="zh-CN" sz="3200" b="0" i="1" smtClean="0">
                        <a:latin typeface="Cambria Math" panose="02040503050406030204" pitchFamily="18" charset="0"/>
                      </a:rPr>
                      <m:t>|</m:t>
                    </m:r>
                  </m:oMath>
                </a14:m>
                <a:endParaRPr lang="en-US" altLang="zh-CN" sz="3200" b="0" dirty="0" smtClean="0"/>
              </a:p>
            </p:txBody>
          </p:sp>
        </mc:Choice>
        <mc:Fallback xmlns="">
          <p:sp>
            <p:nvSpPr>
              <p:cNvPr id="14" name="文本框 13"/>
              <p:cNvSpPr txBox="1">
                <a:spLocks noRot="1" noChangeAspect="1" noMove="1" noResize="1" noEditPoints="1" noAdjustHandles="1" noChangeArrowheads="1" noChangeShapeType="1" noTextEdit="1"/>
              </p:cNvSpPr>
              <p:nvPr/>
            </p:nvSpPr>
            <p:spPr>
              <a:xfrm>
                <a:off x="1224643" y="2237014"/>
                <a:ext cx="7658100" cy="584775"/>
              </a:xfrm>
              <a:prstGeom prst="rect">
                <a:avLst/>
              </a:prstGeom>
              <a:blipFill rotWithShape="0">
                <a:blip r:embed="rId3"/>
                <a:stretch>
                  <a:fillRect l="-2070" t="-12500" b="-34375"/>
                </a:stretch>
              </a:blipFill>
            </p:spPr>
            <p:txBody>
              <a:bodyPr/>
              <a:lstStyle/>
              <a:p>
                <a:r>
                  <a:rPr lang="zh-CN" altLang="en-US">
                    <a:noFill/>
                  </a:rPr>
                  <a:t> </a:t>
                </a:r>
              </a:p>
            </p:txBody>
          </p:sp>
        </mc:Fallback>
      </mc:AlternateContent>
      <p:sp>
        <p:nvSpPr>
          <p:cNvPr id="22" name="文本框 21"/>
          <p:cNvSpPr txBox="1"/>
          <p:nvPr/>
        </p:nvSpPr>
        <p:spPr>
          <a:xfrm>
            <a:off x="325677" y="3094909"/>
            <a:ext cx="5159829" cy="461665"/>
          </a:xfrm>
          <a:prstGeom prst="rect">
            <a:avLst/>
          </a:prstGeom>
          <a:noFill/>
        </p:spPr>
        <p:txBody>
          <a:bodyPr wrap="square" rtlCol="0">
            <a:spAutoFit/>
          </a:bodyPr>
          <a:lstStyle/>
          <a:p>
            <a:r>
              <a:rPr lang="en-US" altLang="zh-CN" sz="2400" i="1" u="sng" dirty="0" smtClean="0"/>
              <a:t>The reduced problem</a:t>
            </a:r>
            <a:endParaRPr lang="zh-CN" altLang="en-US" sz="2400" i="1" u="sng" dirty="0"/>
          </a:p>
        </p:txBody>
      </p:sp>
      <mc:AlternateContent xmlns:mc="http://schemas.openxmlformats.org/markup-compatibility/2006" xmlns:a14="http://schemas.microsoft.com/office/drawing/2010/main">
        <mc:Choice Requires="a14">
          <p:sp>
            <p:nvSpPr>
              <p:cNvPr id="23" name="文本框 22"/>
              <p:cNvSpPr txBox="1"/>
              <p:nvPr/>
            </p:nvSpPr>
            <p:spPr>
              <a:xfrm>
                <a:off x="1224643" y="3660416"/>
                <a:ext cx="7658100" cy="584775"/>
              </a:xfrm>
              <a:prstGeom prst="rect">
                <a:avLst/>
              </a:prstGeom>
              <a:noFill/>
            </p:spPr>
            <p:txBody>
              <a:bodyPr wrap="square" rtlCol="0">
                <a:spAutoFit/>
              </a:bodyPr>
              <a:lstStyle/>
              <a:p>
                <a:r>
                  <a:rPr lang="en-US" altLang="zh-CN" sz="3200" dirty="0" smtClean="0"/>
                  <a:t>Fix </a:t>
                </a:r>
                <a14:m>
                  <m:oMath xmlns:m="http://schemas.openxmlformats.org/officeDocument/2006/math" xmlns="">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𝑇</m:t>
                        </m:r>
                      </m:sub>
                    </m:sSub>
                    <m:r>
                      <a:rPr lang="en-US" altLang="zh-CN" sz="3200" b="0" i="1" smtClean="0">
                        <a:latin typeface="Cambria Math" panose="02040503050406030204" pitchFamily="18" charset="0"/>
                      </a:rPr>
                      <m:t>|</m:t>
                    </m:r>
                  </m:oMath>
                </a14:m>
                <a:r>
                  <a:rPr lang="en-US" altLang="zh-CN" sz="3200" b="0" dirty="0" smtClean="0"/>
                  <a:t>, minimize </a:t>
                </a:r>
                <a14:m>
                  <m:oMath xmlns:m="http://schemas.openxmlformats.org/officeDocument/2006/math" xmlns="">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𝑆</m:t>
                        </m:r>
                      </m:sub>
                    </m:sSub>
                    <m:r>
                      <a:rPr lang="en-US" altLang="zh-CN" sz="3200" b="0" i="1" smtClean="0">
                        <a:latin typeface="Cambria Math" panose="02040503050406030204" pitchFamily="18" charset="0"/>
                      </a:rPr>
                      <m:t>|</m:t>
                    </m:r>
                  </m:oMath>
                </a14:m>
                <a:endParaRPr lang="en-US" altLang="zh-CN" sz="3200" b="0" dirty="0" smtClean="0"/>
              </a:p>
            </p:txBody>
          </p:sp>
        </mc:Choice>
        <mc:Fallback xmlns="">
          <p:sp>
            <p:nvSpPr>
              <p:cNvPr id="23" name="文本框 22"/>
              <p:cNvSpPr txBox="1">
                <a:spLocks noRot="1" noChangeAspect="1" noMove="1" noResize="1" noEditPoints="1" noAdjustHandles="1" noChangeArrowheads="1" noChangeShapeType="1" noTextEdit="1"/>
              </p:cNvSpPr>
              <p:nvPr/>
            </p:nvSpPr>
            <p:spPr>
              <a:xfrm>
                <a:off x="1224643" y="3660416"/>
                <a:ext cx="7658100" cy="584775"/>
              </a:xfrm>
              <a:prstGeom prst="rect">
                <a:avLst/>
              </a:prstGeom>
              <a:blipFill rotWithShape="0">
                <a:blip r:embed="rId4"/>
                <a:stretch>
                  <a:fillRect l="-2070" t="-12500" b="-34375"/>
                </a:stretch>
              </a:blipFill>
            </p:spPr>
            <p:txBody>
              <a:bodyPr/>
              <a:lstStyle/>
              <a:p>
                <a:r>
                  <a:rPr lang="zh-CN" altLang="en-US">
                    <a:noFill/>
                  </a:rPr>
                  <a:t> </a:t>
                </a:r>
              </a:p>
            </p:txBody>
          </p:sp>
        </mc:Fallback>
      </mc:AlternateContent>
      <p:sp>
        <p:nvSpPr>
          <p:cNvPr id="19" name="文本框 18"/>
          <p:cNvSpPr txBox="1"/>
          <p:nvPr/>
        </p:nvSpPr>
        <p:spPr>
          <a:xfrm>
            <a:off x="1273626" y="4359726"/>
            <a:ext cx="5617029" cy="461665"/>
          </a:xfrm>
          <a:prstGeom prst="rect">
            <a:avLst/>
          </a:prstGeom>
          <a:noFill/>
        </p:spPr>
        <p:txBody>
          <a:bodyPr wrap="square" rtlCol="0">
            <a:spAutoFit/>
          </a:bodyPr>
          <a:lstStyle/>
          <a:p>
            <a:r>
              <a:rPr lang="en-US" altLang="zh-CN" sz="2400" dirty="0" smtClean="0">
                <a:solidFill>
                  <a:srgbClr val="C00000"/>
                </a:solidFill>
              </a:rPr>
              <a:t>Constraints are inherited.</a:t>
            </a:r>
            <a:endParaRPr lang="zh-CN" altLang="en-US" sz="2400" dirty="0">
              <a:solidFill>
                <a:srgbClr val="C00000"/>
              </a:solidFill>
            </a:endParaRPr>
          </a:p>
        </p:txBody>
      </p:sp>
      <p:sp>
        <p:nvSpPr>
          <p:cNvPr id="24" name="文本框 23"/>
          <p:cNvSpPr txBox="1"/>
          <p:nvPr/>
        </p:nvSpPr>
        <p:spPr>
          <a:xfrm>
            <a:off x="325677" y="4935926"/>
            <a:ext cx="5159829" cy="461665"/>
          </a:xfrm>
          <a:prstGeom prst="rect">
            <a:avLst/>
          </a:prstGeom>
          <a:noFill/>
        </p:spPr>
        <p:txBody>
          <a:bodyPr wrap="square" rtlCol="0">
            <a:spAutoFit/>
          </a:bodyPr>
          <a:lstStyle/>
          <a:p>
            <a:r>
              <a:rPr lang="en-US" altLang="zh-CN" sz="2400" i="1" u="sng" dirty="0" smtClean="0"/>
              <a:t>Reduction procedure</a:t>
            </a:r>
            <a:endParaRPr lang="zh-CN" altLang="en-US" sz="2400" i="1" u="sng" dirty="0"/>
          </a:p>
        </p:txBody>
      </p:sp>
      <mc:AlternateContent xmlns:mc="http://schemas.openxmlformats.org/markup-compatibility/2006" xmlns:a14="http://schemas.microsoft.com/office/drawing/2010/main">
        <mc:Choice Requires="a14">
          <p:sp>
            <p:nvSpPr>
              <p:cNvPr id="25" name="文本框 24"/>
              <p:cNvSpPr txBox="1"/>
              <p:nvPr/>
            </p:nvSpPr>
            <p:spPr>
              <a:xfrm>
                <a:off x="1224643" y="5503551"/>
                <a:ext cx="9552214" cy="584775"/>
              </a:xfrm>
              <a:prstGeom prst="rect">
                <a:avLst/>
              </a:prstGeom>
              <a:noFill/>
            </p:spPr>
            <p:txBody>
              <a:bodyPr wrap="square" rtlCol="0">
                <a:spAutoFit/>
              </a:bodyPr>
              <a:lstStyle/>
              <a:p>
                <a:r>
                  <a:rPr lang="en-US" altLang="zh-CN" sz="3200" dirty="0" smtClean="0"/>
                  <a:t>Enumerate </a:t>
                </a:r>
                <a14:m>
                  <m:oMath xmlns:m="http://schemas.openxmlformats.org/officeDocument/2006/math" xmlns="">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𝑇</m:t>
                        </m:r>
                      </m:sub>
                    </m:sSub>
                    <m:r>
                      <a:rPr lang="en-US" altLang="zh-CN" sz="3200" b="0" i="1" smtClean="0">
                        <a:latin typeface="Cambria Math" panose="02040503050406030204" pitchFamily="18" charset="0"/>
                      </a:rPr>
                      <m:t>|</m:t>
                    </m:r>
                  </m:oMath>
                </a14:m>
                <a:r>
                  <a:rPr lang="en-US" altLang="zh-CN" sz="3200" b="0" dirty="0" smtClean="0"/>
                  <a:t> by bisection. Solve the reduced problem.</a:t>
                </a:r>
              </a:p>
            </p:txBody>
          </p:sp>
        </mc:Choice>
        <mc:Fallback xmlns="">
          <p:sp>
            <p:nvSpPr>
              <p:cNvPr id="25" name="文本框 24"/>
              <p:cNvSpPr txBox="1">
                <a:spLocks noRot="1" noChangeAspect="1" noMove="1" noResize="1" noEditPoints="1" noAdjustHandles="1" noChangeArrowheads="1" noChangeShapeType="1" noTextEdit="1"/>
              </p:cNvSpPr>
              <p:nvPr/>
            </p:nvSpPr>
            <p:spPr>
              <a:xfrm>
                <a:off x="1224643" y="5503551"/>
                <a:ext cx="9552214" cy="584775"/>
              </a:xfrm>
              <a:prstGeom prst="rect">
                <a:avLst/>
              </a:prstGeom>
              <a:blipFill rotWithShape="0">
                <a:blip r:embed="rId5"/>
                <a:stretch>
                  <a:fillRect l="-1659" t="-12500" r="-2680" b="-34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99238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038509" cy="707886"/>
          </a:xfrm>
          <a:prstGeom prst="rect">
            <a:avLst/>
          </a:prstGeom>
          <a:noFill/>
        </p:spPr>
        <p:txBody>
          <a:bodyPr wrap="square" rtlCol="0">
            <a:spAutoFit/>
          </a:bodyPr>
          <a:lstStyle/>
          <a:p>
            <a:r>
              <a:rPr lang="en-US" altLang="zh-CN" sz="4000" b="1" dirty="0" smtClean="0"/>
              <a:t>Algorithm</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5677" y="1462052"/>
            <a:ext cx="5159829" cy="461665"/>
          </a:xfrm>
          <a:prstGeom prst="rect">
            <a:avLst/>
          </a:prstGeom>
          <a:noFill/>
        </p:spPr>
        <p:txBody>
          <a:bodyPr wrap="square" rtlCol="0">
            <a:spAutoFit/>
          </a:bodyPr>
          <a:lstStyle/>
          <a:p>
            <a:r>
              <a:rPr lang="en-US" altLang="zh-CN" sz="2400" i="1" u="sng" dirty="0" smtClean="0"/>
              <a:t>The reduced problem</a:t>
            </a:r>
            <a:endParaRPr lang="zh-CN" altLang="en-US" sz="2400" i="1" u="sng" dirty="0"/>
          </a:p>
        </p:txBody>
      </p:sp>
      <mc:AlternateContent xmlns:mc="http://schemas.openxmlformats.org/markup-compatibility/2006" xmlns:a14="http://schemas.microsoft.com/office/drawing/2010/main">
        <mc:Choice Requires="a14">
          <p:sp>
            <p:nvSpPr>
              <p:cNvPr id="23" name="文本框 22"/>
              <p:cNvSpPr txBox="1"/>
              <p:nvPr/>
            </p:nvSpPr>
            <p:spPr>
              <a:xfrm>
                <a:off x="1224643" y="2027559"/>
                <a:ext cx="7658100" cy="584775"/>
              </a:xfrm>
              <a:prstGeom prst="rect">
                <a:avLst/>
              </a:prstGeom>
              <a:noFill/>
            </p:spPr>
            <p:txBody>
              <a:bodyPr wrap="square" rtlCol="0">
                <a:spAutoFit/>
              </a:bodyPr>
              <a:lstStyle/>
              <a:p>
                <a:r>
                  <a:rPr lang="en-US" altLang="zh-CN" sz="3200" dirty="0" smtClean="0"/>
                  <a:t>Fix </a:t>
                </a:r>
                <a14:m>
                  <m:oMath xmlns:m="http://schemas.openxmlformats.org/officeDocument/2006/math" xmlns="">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𝑇</m:t>
                        </m:r>
                      </m:sub>
                    </m:sSub>
                    <m:r>
                      <a:rPr lang="en-US" altLang="zh-CN" sz="3200" b="0" i="1" smtClean="0">
                        <a:latin typeface="Cambria Math" panose="02040503050406030204" pitchFamily="18" charset="0"/>
                      </a:rPr>
                      <m:t>|</m:t>
                    </m:r>
                  </m:oMath>
                </a14:m>
                <a:r>
                  <a:rPr lang="en-US" altLang="zh-CN" sz="3200" b="0" dirty="0" smtClean="0"/>
                  <a:t>, minimize </a:t>
                </a:r>
                <a14:m>
                  <m:oMath xmlns:m="http://schemas.openxmlformats.org/officeDocument/2006/math" xmlns="">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𝑆</m:t>
                        </m:r>
                      </m:sub>
                    </m:sSub>
                    <m:r>
                      <a:rPr lang="en-US" altLang="zh-CN" sz="3200" b="0" i="1" smtClean="0">
                        <a:latin typeface="Cambria Math" panose="02040503050406030204" pitchFamily="18" charset="0"/>
                      </a:rPr>
                      <m:t>|</m:t>
                    </m:r>
                  </m:oMath>
                </a14:m>
                <a:endParaRPr lang="en-US" altLang="zh-CN" sz="3200" b="0" dirty="0" smtClean="0"/>
              </a:p>
            </p:txBody>
          </p:sp>
        </mc:Choice>
        <mc:Fallback xmlns="">
          <p:sp>
            <p:nvSpPr>
              <p:cNvPr id="23" name="文本框 22"/>
              <p:cNvSpPr txBox="1">
                <a:spLocks noRot="1" noChangeAspect="1" noMove="1" noResize="1" noEditPoints="1" noAdjustHandles="1" noChangeArrowheads="1" noChangeShapeType="1" noTextEdit="1"/>
              </p:cNvSpPr>
              <p:nvPr/>
            </p:nvSpPr>
            <p:spPr>
              <a:xfrm>
                <a:off x="1224643" y="2027559"/>
                <a:ext cx="7658100" cy="584775"/>
              </a:xfrm>
              <a:prstGeom prst="rect">
                <a:avLst/>
              </a:prstGeom>
              <a:blipFill rotWithShape="0">
                <a:blip r:embed="rId3"/>
                <a:stretch>
                  <a:fillRect l="-2070" t="-12500" b="-34375"/>
                </a:stretch>
              </a:blipFill>
            </p:spPr>
            <p:txBody>
              <a:bodyPr/>
              <a:lstStyle/>
              <a:p>
                <a:r>
                  <a:rPr lang="zh-CN" altLang="en-US">
                    <a:noFill/>
                  </a:rPr>
                  <a:t> </a:t>
                </a:r>
              </a:p>
            </p:txBody>
          </p:sp>
        </mc:Fallback>
      </mc:AlternateContent>
      <p:sp>
        <p:nvSpPr>
          <p:cNvPr id="11" name="文本框 10"/>
          <p:cNvSpPr txBox="1"/>
          <p:nvPr/>
        </p:nvSpPr>
        <p:spPr>
          <a:xfrm>
            <a:off x="325677" y="2539501"/>
            <a:ext cx="5159829" cy="461665"/>
          </a:xfrm>
          <a:prstGeom prst="rect">
            <a:avLst/>
          </a:prstGeom>
          <a:noFill/>
        </p:spPr>
        <p:txBody>
          <a:bodyPr wrap="square" rtlCol="0">
            <a:spAutoFit/>
          </a:bodyPr>
          <a:lstStyle/>
          <a:p>
            <a:r>
              <a:rPr lang="en-US" altLang="zh-CN" sz="2400" i="1" u="sng" dirty="0" smtClean="0"/>
              <a:t>The key idea</a:t>
            </a:r>
            <a:endParaRPr lang="zh-CN" altLang="en-US" sz="2400" i="1" u="sng" dirty="0"/>
          </a:p>
        </p:txBody>
      </p:sp>
      <mc:AlternateContent xmlns:mc="http://schemas.openxmlformats.org/markup-compatibility/2006" xmlns:a14="http://schemas.microsoft.com/office/drawing/2010/main">
        <mc:Choice Requires="a14">
          <p:sp>
            <p:nvSpPr>
              <p:cNvPr id="13" name="文本框 12"/>
              <p:cNvSpPr txBox="1"/>
              <p:nvPr/>
            </p:nvSpPr>
            <p:spPr>
              <a:xfrm>
                <a:off x="1224643" y="3124276"/>
                <a:ext cx="10172700" cy="1613775"/>
              </a:xfrm>
              <a:prstGeom prst="rect">
                <a:avLst/>
              </a:prstGeom>
              <a:noFill/>
            </p:spPr>
            <p:txBody>
              <a:bodyPr wrap="square" rtlCol="0">
                <a:spAutoFit/>
              </a:bodyPr>
              <a:lstStyle/>
              <a:p>
                <a:r>
                  <a:rPr lang="en-US" altLang="zh-CN" sz="3200" dirty="0" smtClean="0"/>
                  <a:t>Find a superset </a:t>
                </a:r>
                <a14:m>
                  <m:oMath xmlns:m="http://schemas.openxmlformats.org/officeDocument/2006/math" xmlns="">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𝜏</m:t>
                        </m:r>
                      </m:sub>
                    </m:sSub>
                  </m:oMath>
                </a14:m>
                <a:r>
                  <a:rPr lang="en-US" altLang="zh-CN" sz="3200" b="0" dirty="0" smtClean="0"/>
                  <a:t> (</a:t>
                </a:r>
                <a14:m>
                  <m:oMath xmlns:m="http://schemas.openxmlformats.org/officeDocument/2006/math" xmlns="">
                    <m:sSub>
                      <m:sSubPr>
                        <m:ctrlPr>
                          <a:rPr lang="en-US" altLang="zh-CN" sz="3200" b="0" i="1" dirty="0" smtClean="0">
                            <a:solidFill>
                              <a:srgbClr val="C00000"/>
                            </a:solidFill>
                            <a:latin typeface="Cambria Math" panose="02040503050406030204" pitchFamily="18" charset="0"/>
                          </a:rPr>
                        </m:ctrlPr>
                      </m:sSubPr>
                      <m:e>
                        <m:r>
                          <a:rPr lang="en-US" altLang="zh-CN" sz="3200" b="0" i="1" dirty="0" smtClean="0">
                            <a:solidFill>
                              <a:srgbClr val="C00000"/>
                            </a:solidFill>
                            <a:latin typeface="Cambria Math" panose="02040503050406030204" pitchFamily="18" charset="0"/>
                          </a:rPr>
                          <m:t>𝑉</m:t>
                        </m:r>
                      </m:e>
                      <m:sub>
                        <m:r>
                          <a:rPr lang="en-US" altLang="zh-CN" sz="3200" b="0" i="1" dirty="0" smtClean="0">
                            <a:solidFill>
                              <a:srgbClr val="C00000"/>
                            </a:solidFill>
                            <a:latin typeface="Cambria Math" panose="02040503050406030204" pitchFamily="18" charset="0"/>
                          </a:rPr>
                          <m:t>𝑇</m:t>
                        </m:r>
                      </m:sub>
                    </m:sSub>
                    <m:r>
                      <a:rPr lang="en-US" altLang="zh-CN" sz="3200" b="0" i="1" dirty="0" smtClean="0">
                        <a:solidFill>
                          <a:srgbClr val="C00000"/>
                        </a:solidFill>
                        <a:latin typeface="Cambria Math" panose="02040503050406030204" pitchFamily="18" charset="0"/>
                      </a:rPr>
                      <m:t>⊆</m:t>
                    </m:r>
                    <m:sSub>
                      <m:sSubPr>
                        <m:ctrlPr>
                          <a:rPr lang="en-US" altLang="zh-CN" sz="3200" b="0" i="1" dirty="0" smtClean="0">
                            <a:solidFill>
                              <a:srgbClr val="C00000"/>
                            </a:solidFill>
                            <a:latin typeface="Cambria Math" panose="02040503050406030204" pitchFamily="18" charset="0"/>
                          </a:rPr>
                        </m:ctrlPr>
                      </m:sSubPr>
                      <m:e>
                        <m:r>
                          <a:rPr lang="en-US" altLang="zh-CN" sz="3200" b="0" i="1" dirty="0" smtClean="0">
                            <a:solidFill>
                              <a:srgbClr val="C00000"/>
                            </a:solidFill>
                            <a:latin typeface="Cambria Math" panose="02040503050406030204" pitchFamily="18" charset="0"/>
                          </a:rPr>
                          <m:t>𝑉</m:t>
                        </m:r>
                      </m:e>
                      <m:sub>
                        <m:r>
                          <a:rPr lang="en-US" altLang="zh-CN" sz="3200" b="0" i="1" dirty="0" smtClean="0">
                            <a:solidFill>
                              <a:srgbClr val="C00000"/>
                            </a:solidFill>
                            <a:latin typeface="Cambria Math" panose="02040503050406030204" pitchFamily="18" charset="0"/>
                          </a:rPr>
                          <m:t>𝜏</m:t>
                        </m:r>
                      </m:sub>
                    </m:sSub>
                  </m:oMath>
                </a14:m>
                <a:r>
                  <a:rPr lang="en-US" altLang="zh-CN" sz="3200" b="0" dirty="0" smtClean="0"/>
                  <a:t>)</a:t>
                </a:r>
              </a:p>
              <a:p>
                <a:r>
                  <a:rPr lang="en-US" altLang="zh-CN" sz="3200" dirty="0" smtClean="0"/>
                  <a:t>Such that there exists a subset </a:t>
                </a:r>
                <a14:m>
                  <m:oMath xmlns:m="http://schemas.openxmlformats.org/officeDocument/2006/math" xmlns="">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𝑆</m:t>
                        </m:r>
                      </m:sub>
                    </m:sSub>
                  </m:oMath>
                </a14:m>
                <a:r>
                  <a:rPr lang="en-US" altLang="zh-CN" sz="3200" b="0" dirty="0" smtClean="0"/>
                  <a:t> (</a:t>
                </a:r>
                <a14:m>
                  <m:oMath xmlns:m="http://schemas.openxmlformats.org/officeDocument/2006/math" xmlns="">
                    <m:sSub>
                      <m:sSubPr>
                        <m:ctrlPr>
                          <a:rPr lang="en-US" altLang="zh-CN" sz="3200" b="0" i="1" dirty="0" smtClean="0">
                            <a:solidFill>
                              <a:srgbClr val="C00000"/>
                            </a:solidFill>
                            <a:latin typeface="Cambria Math" panose="02040503050406030204" pitchFamily="18" charset="0"/>
                          </a:rPr>
                        </m:ctrlPr>
                      </m:sSubPr>
                      <m:e>
                        <m:r>
                          <a:rPr lang="en-US" altLang="zh-CN" sz="3200" b="0" i="1" dirty="0" smtClean="0">
                            <a:solidFill>
                              <a:srgbClr val="C00000"/>
                            </a:solidFill>
                            <a:latin typeface="Cambria Math" panose="02040503050406030204" pitchFamily="18" charset="0"/>
                          </a:rPr>
                          <m:t>𝑉</m:t>
                        </m:r>
                      </m:e>
                      <m:sub>
                        <m:r>
                          <a:rPr lang="en-US" altLang="zh-CN" sz="3200" b="0" i="1" dirty="0" smtClean="0">
                            <a:solidFill>
                              <a:srgbClr val="C00000"/>
                            </a:solidFill>
                            <a:latin typeface="Cambria Math" panose="02040503050406030204" pitchFamily="18" charset="0"/>
                          </a:rPr>
                          <m:t>𝑆</m:t>
                        </m:r>
                      </m:sub>
                    </m:sSub>
                    <m:r>
                      <a:rPr lang="en-US" altLang="zh-CN" sz="3200" b="0" i="1" dirty="0" smtClean="0">
                        <a:solidFill>
                          <a:srgbClr val="C00000"/>
                        </a:solidFill>
                        <a:latin typeface="Cambria Math" panose="02040503050406030204" pitchFamily="18" charset="0"/>
                      </a:rPr>
                      <m:t>⊆</m:t>
                    </m:r>
                    <m:sSub>
                      <m:sSubPr>
                        <m:ctrlPr>
                          <a:rPr lang="en-US" altLang="zh-CN" sz="3200" b="0" i="1" dirty="0" smtClean="0">
                            <a:solidFill>
                              <a:srgbClr val="C00000"/>
                            </a:solidFill>
                            <a:latin typeface="Cambria Math" panose="02040503050406030204" pitchFamily="18" charset="0"/>
                          </a:rPr>
                        </m:ctrlPr>
                      </m:sSubPr>
                      <m:e>
                        <m:r>
                          <a:rPr lang="en-US" altLang="zh-CN" sz="3200" b="0" i="1" dirty="0" smtClean="0">
                            <a:solidFill>
                              <a:srgbClr val="C00000"/>
                            </a:solidFill>
                            <a:latin typeface="Cambria Math" panose="02040503050406030204" pitchFamily="18" charset="0"/>
                          </a:rPr>
                          <m:t>𝑉</m:t>
                        </m:r>
                      </m:e>
                      <m:sub>
                        <m:r>
                          <a:rPr lang="en-US" altLang="zh-CN" sz="3200" b="0" i="1" dirty="0" smtClean="0">
                            <a:solidFill>
                              <a:srgbClr val="C00000"/>
                            </a:solidFill>
                            <a:latin typeface="Cambria Math" panose="02040503050406030204" pitchFamily="18" charset="0"/>
                          </a:rPr>
                          <m:t>𝜏</m:t>
                        </m:r>
                      </m:sub>
                    </m:sSub>
                  </m:oMath>
                </a14:m>
                <a:r>
                  <a:rPr lang="en-US" altLang="zh-CN" sz="3200" b="0" dirty="0" smtClean="0"/>
                  <a:t>)</a:t>
                </a:r>
              </a:p>
              <a:p>
                <a:r>
                  <a:rPr lang="en-US" altLang="zh-CN" sz="3200" dirty="0" smtClean="0"/>
                  <a:t>If we initially activate </a:t>
                </a:r>
                <a14:m>
                  <m:oMath xmlns:m="http://schemas.openxmlformats.org/officeDocument/2006/math" xmlns="">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a:rPr lang="en-US" altLang="zh-CN" sz="3200" b="0" i="1" smtClean="0">
                            <a:latin typeface="Cambria Math" panose="02040503050406030204" pitchFamily="18" charset="0"/>
                          </a:rPr>
                          <m:t>𝑆</m:t>
                        </m:r>
                      </m:sub>
                    </m:sSub>
                  </m:oMath>
                </a14:m>
                <a:r>
                  <a:rPr lang="en-US" altLang="zh-CN" sz="3200" b="0" dirty="0" smtClean="0"/>
                  <a:t>, we can activate </a:t>
                </a:r>
                <a14:m>
                  <m:oMath xmlns:m="http://schemas.openxmlformats.org/officeDocument/2006/math" xmlns="">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m:t>
                        </m:r>
                      </m:e>
                      <m:sub>
                        <m:r>
                          <m:rPr>
                            <m:lit/>
                          </m:rP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𝜏</m:t>
                        </m:r>
                      </m:sub>
                    </m:sSub>
                  </m:oMath>
                </a14:m>
                <a:r>
                  <a:rPr lang="en-US" altLang="zh-CN" sz="3200" b="0" dirty="0" smtClean="0"/>
                  <a:t> finally</a:t>
                </a:r>
              </a:p>
            </p:txBody>
          </p:sp>
        </mc:Choice>
        <mc:Fallback xmlns="">
          <p:sp>
            <p:nvSpPr>
              <p:cNvPr id="13" name="文本框 12"/>
              <p:cNvSpPr txBox="1">
                <a:spLocks noRot="1" noChangeAspect="1" noMove="1" noResize="1" noEditPoints="1" noAdjustHandles="1" noChangeArrowheads="1" noChangeShapeType="1" noTextEdit="1"/>
              </p:cNvSpPr>
              <p:nvPr/>
            </p:nvSpPr>
            <p:spPr>
              <a:xfrm>
                <a:off x="1224643" y="3124276"/>
                <a:ext cx="10172700" cy="1613775"/>
              </a:xfrm>
              <a:prstGeom prst="rect">
                <a:avLst/>
              </a:prstGeom>
              <a:blipFill rotWithShape="0">
                <a:blip r:embed="rId4"/>
                <a:stretch>
                  <a:fillRect l="-1558" t="-4545" b="-9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82543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038509" cy="707886"/>
          </a:xfrm>
          <a:prstGeom prst="rect">
            <a:avLst/>
          </a:prstGeom>
          <a:noFill/>
        </p:spPr>
        <p:txBody>
          <a:bodyPr wrap="square" rtlCol="0">
            <a:spAutoFit/>
          </a:bodyPr>
          <a:lstStyle/>
          <a:p>
            <a:r>
              <a:rPr lang="en-US" altLang="zh-CN" sz="4000" b="1" dirty="0" smtClean="0"/>
              <a:t>Algorithm</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91881" y="1191980"/>
                <a:ext cx="10629900" cy="5693866"/>
              </a:xfrm>
              <a:prstGeom prst="rect">
                <a:avLst/>
              </a:prstGeom>
              <a:noFill/>
            </p:spPr>
            <p:txBody>
              <a:bodyPr wrap="square" rtlCol="0">
                <a:spAutoFit/>
              </a:bodyPr>
              <a:lstStyle/>
              <a:p>
                <a:r>
                  <a:rPr lang="en-US" altLang="zh-CN" sz="2800" b="1" dirty="0" smtClean="0"/>
                  <a:t>Input</a:t>
                </a:r>
                <a:r>
                  <a:rPr lang="en-US" altLang="zh-CN" sz="2800" dirty="0" smtClean="0"/>
                  <a:t>: </a:t>
                </a:r>
                <a14:m>
                  <m:oMath xmlns:m="http://schemas.openxmlformats.org/officeDocument/2006/math" xmlns="">
                    <m:d>
                      <m:dPr>
                        <m:begChr m:val="|"/>
                        <m:endChr m:val="|"/>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𝑇</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oMath>
                </a14:m>
                <a:r>
                  <a:rPr lang="en-US" altLang="zh-CN" sz="2800" dirty="0" smtClean="0"/>
                  <a:t>, </a:t>
                </a:r>
                <a14:m>
                  <m:oMath xmlns:m="http://schemas.openxmlformats.org/officeDocument/2006/math" xmlns="">
                    <m:r>
                      <a:rPr lang="en-US" altLang="zh-CN" sz="2800" b="0" i="1" smtClean="0">
                        <a:latin typeface="Cambria Math" panose="02040503050406030204" pitchFamily="18" charset="0"/>
                      </a:rPr>
                      <m:t>𝑡</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𝑣</m:t>
                        </m:r>
                      </m:e>
                    </m:d>
                  </m:oMath>
                </a14:m>
                <a:r>
                  <a:rPr lang="en-US" altLang="zh-CN" sz="2800" dirty="0" smtClean="0"/>
                  <a:t> for each instance</a:t>
                </a:r>
              </a:p>
              <a:p>
                <a:r>
                  <a:rPr lang="en-US" altLang="zh-CN" sz="2800" b="1" dirty="0" smtClean="0"/>
                  <a:t>Output</a:t>
                </a:r>
                <a:r>
                  <a:rPr lang="en-US" altLang="zh-CN" sz="2800" dirty="0" smtClean="0"/>
                  <a:t>: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𝑆</m:t>
                        </m:r>
                      </m:sub>
                    </m:sSub>
                  </m:oMath>
                </a14:m>
                <a:endParaRPr lang="en-US" altLang="zh-CN" sz="2800" dirty="0" smtClean="0"/>
              </a:p>
              <a:p>
                <a:r>
                  <a:rPr lang="en-US" altLang="zh-CN" sz="2800" dirty="0" smtClean="0"/>
                  <a:t>Initialize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𝑇</m:t>
                        </m:r>
                      </m:sub>
                    </m:sSub>
                  </m:oMath>
                </a14:m>
                <a:r>
                  <a:rPr lang="zh-CN" altLang="en-US" sz="2800" dirty="0" smtClean="0"/>
                  <a:t> </a:t>
                </a:r>
                <a:r>
                  <a:rPr lang="en-US" altLang="zh-CN" sz="2800" dirty="0" smtClean="0"/>
                  <a:t>to be top </a:t>
                </a:r>
                <a14:m>
                  <m:oMath xmlns:m="http://schemas.openxmlformats.org/officeDocument/2006/math" xmlns="">
                    <m:r>
                      <a:rPr lang="en-US" altLang="zh-CN" sz="2800" b="0" i="1" smtClean="0">
                        <a:latin typeface="Cambria Math" panose="02040503050406030204" pitchFamily="18" charset="0"/>
                      </a:rPr>
                      <m:t>𝑘</m:t>
                    </m:r>
                  </m:oMath>
                </a14:m>
                <a:r>
                  <a:rPr lang="zh-CN" altLang="en-US" sz="2800" dirty="0" smtClean="0"/>
                  <a:t> </a:t>
                </a:r>
                <a:r>
                  <a:rPr lang="en-US" altLang="zh-CN" sz="2800" dirty="0" smtClean="0"/>
                  <a:t>uncertain instances;</a:t>
                </a:r>
              </a:p>
              <a:p>
                <a:r>
                  <a:rPr lang="en-US" altLang="zh-CN" sz="2800" b="1" dirty="0" smtClean="0"/>
                  <a:t>For</a:t>
                </a:r>
                <a:r>
                  <a:rPr lang="en-US" altLang="zh-CN" sz="2800" dirty="0" smtClean="0"/>
                  <a:t> </a:t>
                </a:r>
                <a:r>
                  <a:rPr lang="en-US" altLang="zh-CN" sz="2800" b="1" dirty="0" smtClean="0"/>
                  <a:t>each</a:t>
                </a:r>
                <a:r>
                  <a:rPr lang="en-US" altLang="zh-CN" sz="2800" dirty="0" smtClean="0"/>
                  <a:t> iteration:</a:t>
                </a:r>
              </a:p>
              <a:p>
                <a:r>
                  <a:rPr lang="en-US" altLang="zh-CN" sz="2800" dirty="0"/>
                  <a:t>	</a:t>
                </a:r>
                <a:r>
                  <a:rPr lang="en-US" altLang="zh-CN" sz="2800" dirty="0" smtClean="0"/>
                  <a:t>greedily select a set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𝑃</m:t>
                        </m:r>
                      </m:sub>
                    </m:sSub>
                  </m:oMath>
                </a14:m>
                <a:r>
                  <a:rPr lang="zh-CN" altLang="en-US" sz="2800" dirty="0" smtClean="0"/>
                  <a:t> </a:t>
                </a:r>
                <a:r>
                  <a:rPr lang="en-US" altLang="zh-CN" sz="2800" dirty="0" smtClean="0"/>
                  <a:t>with minimum thresholds from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𝑈</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m:rPr>
                            <m:sty m:val="p"/>
                          </m:rPr>
                          <a:rPr lang="en-US" altLang="zh-CN" sz="2800" b="0" i="1" smtClean="0">
                            <a:latin typeface="Cambria Math" panose="02040503050406030204" pitchFamily="18" charset="0"/>
                          </a:rPr>
                          <m:t>V</m:t>
                        </m:r>
                      </m:e>
                      <m:sub>
                        <m:r>
                          <a:rPr lang="en-US" altLang="zh-CN" sz="2800" b="0" i="1" smtClean="0">
                            <a:latin typeface="Cambria Math" panose="02040503050406030204" pitchFamily="18" charset="0"/>
                          </a:rPr>
                          <m:t>𝑇</m:t>
                        </m:r>
                      </m:sub>
                    </m:sSub>
                  </m:oMath>
                </a14:m>
                <a:r>
                  <a:rPr lang="en-US" altLang="zh-CN" sz="2800" dirty="0" smtClean="0"/>
                  <a:t>, while satisfying the constraint that </a:t>
                </a:r>
                <a:r>
                  <a:rPr lang="en-US" altLang="zh-CN" sz="2800" u="sng" dirty="0" smtClean="0"/>
                  <a:t>each instance </a:t>
                </a:r>
                <a14:m>
                  <m:oMath xmlns:m="http://schemas.openxmlformats.org/officeDocument/2006/math" xmlns="">
                    <m:r>
                      <a:rPr lang="en-US" altLang="zh-CN" sz="2800" b="0" i="1" u="sng" smtClean="0">
                        <a:latin typeface="Cambria Math" panose="02040503050406030204" pitchFamily="18" charset="0"/>
                      </a:rPr>
                      <m:t>𝑣</m:t>
                    </m:r>
                    <m:r>
                      <a:rPr lang="en-US" altLang="zh-CN" sz="2800" b="0" i="1" u="sng" smtClean="0">
                        <a:latin typeface="Cambria Math" panose="02040503050406030204" pitchFamily="18" charset="0"/>
                      </a:rPr>
                      <m:t>∈</m:t>
                    </m:r>
                    <m:sSub>
                      <m:sSubPr>
                        <m:ctrlPr>
                          <a:rPr lang="en-US" altLang="zh-CN" sz="2800" b="0" i="1" u="sng" smtClean="0">
                            <a:latin typeface="Cambria Math" panose="02040503050406030204" pitchFamily="18" charset="0"/>
                          </a:rPr>
                        </m:ctrlPr>
                      </m:sSubPr>
                      <m:e>
                        <m:r>
                          <a:rPr lang="en-US" altLang="zh-CN" sz="2800" b="0" i="1" u="sng" smtClean="0">
                            <a:latin typeface="Cambria Math" panose="02040503050406030204" pitchFamily="18" charset="0"/>
                          </a:rPr>
                          <m:t>𝑉</m:t>
                        </m:r>
                      </m:e>
                      <m:sub>
                        <m:r>
                          <a:rPr lang="en-US" altLang="zh-CN" sz="2800" b="0" i="1" u="sng" smtClean="0">
                            <a:latin typeface="Cambria Math" panose="02040503050406030204" pitchFamily="18" charset="0"/>
                          </a:rPr>
                          <m:t>𝑇</m:t>
                        </m:r>
                      </m:sub>
                    </m:sSub>
                  </m:oMath>
                </a14:m>
                <a:r>
                  <a:rPr lang="zh-CN" altLang="en-US" sz="2800" u="sng" dirty="0" smtClean="0"/>
                  <a:t> </a:t>
                </a:r>
                <a:r>
                  <a:rPr lang="en-US" altLang="zh-CN" sz="2800" u="sng" dirty="0" smtClean="0"/>
                  <a:t>has at least </a:t>
                </a:r>
                <a14:m>
                  <m:oMath xmlns:m="http://schemas.openxmlformats.org/officeDocument/2006/math" xmlns="">
                    <m:r>
                      <a:rPr lang="en-US" altLang="zh-CN" sz="2800" b="0" i="1" u="sng" smtClean="0">
                        <a:latin typeface="Cambria Math" panose="02040503050406030204" pitchFamily="18" charset="0"/>
                      </a:rPr>
                      <m:t>𝑡</m:t>
                    </m:r>
                    <m:r>
                      <a:rPr lang="en-US" altLang="zh-CN" sz="2800" b="0" i="1" u="sng" smtClean="0">
                        <a:latin typeface="Cambria Math" panose="02040503050406030204" pitchFamily="18" charset="0"/>
                      </a:rPr>
                      <m:t>(</m:t>
                    </m:r>
                    <m:r>
                      <a:rPr lang="en-US" altLang="zh-CN" sz="2800" b="0" i="1" u="sng" smtClean="0">
                        <a:latin typeface="Cambria Math" panose="02040503050406030204" pitchFamily="18" charset="0"/>
                      </a:rPr>
                      <m:t>𝑣</m:t>
                    </m:r>
                    <m:r>
                      <a:rPr lang="en-US" altLang="zh-CN" sz="2800" b="0" i="1" u="sng" smtClean="0">
                        <a:latin typeface="Cambria Math" panose="02040503050406030204" pitchFamily="18" charset="0"/>
                      </a:rPr>
                      <m:t>)</m:t>
                    </m:r>
                  </m:oMath>
                </a14:m>
                <a:r>
                  <a:rPr lang="zh-CN" altLang="en-US" sz="2800" u="sng" dirty="0" smtClean="0"/>
                  <a:t> </a:t>
                </a:r>
                <a:r>
                  <a:rPr lang="en-US" altLang="zh-CN" sz="2800" u="sng" dirty="0" smtClean="0"/>
                  <a:t>neighbors in </a:t>
                </a:r>
                <a14:m>
                  <m:oMath xmlns:m="http://schemas.openxmlformats.org/officeDocument/2006/math" xmlns="">
                    <m:sSub>
                      <m:sSubPr>
                        <m:ctrlPr>
                          <a:rPr lang="en-US" altLang="zh-CN" sz="2800" b="0" i="1" u="sng" smtClean="0">
                            <a:latin typeface="Cambria Math" panose="02040503050406030204" pitchFamily="18" charset="0"/>
                          </a:rPr>
                        </m:ctrlPr>
                      </m:sSubPr>
                      <m:e>
                        <m:r>
                          <a:rPr lang="en-US" altLang="zh-CN" sz="2800" b="0" i="1" u="sng" smtClean="0">
                            <a:latin typeface="Cambria Math" panose="02040503050406030204" pitchFamily="18" charset="0"/>
                          </a:rPr>
                          <m:t>𝑉</m:t>
                        </m:r>
                      </m:e>
                      <m:sub>
                        <m:r>
                          <a:rPr lang="en-US" altLang="zh-CN" sz="2800" b="0" i="1" u="sng" smtClean="0">
                            <a:latin typeface="Cambria Math" panose="02040503050406030204" pitchFamily="18" charset="0"/>
                          </a:rPr>
                          <m:t>𝑃</m:t>
                        </m:r>
                      </m:sub>
                    </m:sSub>
                    <m:r>
                      <a:rPr lang="en-US" altLang="zh-CN" sz="2800" b="0" i="1" u="sng" smtClean="0">
                        <a:latin typeface="Cambria Math" panose="02040503050406030204" pitchFamily="18" charset="0"/>
                      </a:rPr>
                      <m:t>∪</m:t>
                    </m:r>
                    <m:sSub>
                      <m:sSubPr>
                        <m:ctrlPr>
                          <a:rPr lang="en-US" altLang="zh-CN" sz="2800" b="0" i="1" u="sng" smtClean="0">
                            <a:latin typeface="Cambria Math" panose="02040503050406030204" pitchFamily="18" charset="0"/>
                          </a:rPr>
                        </m:ctrlPr>
                      </m:sSubPr>
                      <m:e>
                        <m:r>
                          <a:rPr lang="en-US" altLang="zh-CN" sz="2800" b="0" i="1" u="sng" smtClean="0">
                            <a:latin typeface="Cambria Math" panose="02040503050406030204" pitchFamily="18" charset="0"/>
                          </a:rPr>
                          <m:t>𝑉</m:t>
                        </m:r>
                      </m:e>
                      <m:sub>
                        <m:r>
                          <a:rPr lang="en-US" altLang="zh-CN" sz="2800" b="0" i="1" u="sng" smtClean="0">
                            <a:latin typeface="Cambria Math" panose="02040503050406030204" pitchFamily="18" charset="0"/>
                          </a:rPr>
                          <m:t>𝑇</m:t>
                        </m:r>
                      </m:sub>
                    </m:sSub>
                  </m:oMath>
                </a14:m>
                <a:r>
                  <a:rPr lang="en-US" altLang="zh-CN" sz="2800" dirty="0" smtClean="0"/>
                  <a:t>;</a:t>
                </a:r>
              </a:p>
              <a:p>
                <a:r>
                  <a:rPr lang="en-US" altLang="zh-CN" sz="2800" dirty="0"/>
                  <a:t>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𝑇</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𝑇</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𝑃</m:t>
                        </m:r>
                      </m:sub>
                    </m:sSub>
                  </m:oMath>
                </a14:m>
                <a:r>
                  <a:rPr lang="en-US" altLang="zh-CN" sz="2800" dirty="0" smtClean="0"/>
                  <a:t>;</a:t>
                </a:r>
              </a:p>
              <a:p>
                <a:r>
                  <a:rPr lang="en-US" altLang="zh-CN" sz="2800" dirty="0"/>
                  <a:t>	</a:t>
                </a:r>
                <a:r>
                  <a:rPr lang="en-US" altLang="zh-CN" sz="2800" b="1" dirty="0" smtClean="0"/>
                  <a:t>if</a:t>
                </a:r>
                <a:r>
                  <a:rPr lang="en-US" altLang="zh-CN" sz="2800" dirty="0" smtClean="0"/>
                  <a:t>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𝑃</m:t>
                        </m:r>
                      </m:sub>
                    </m:sSub>
                    <m:r>
                      <a:rPr lang="en-US" altLang="zh-CN" sz="2800" b="0" i="1" smtClean="0">
                        <a:latin typeface="Cambria Math" panose="02040503050406030204" pitchFamily="18" charset="0"/>
                      </a:rPr>
                      <m:t>=∅</m:t>
                    </m:r>
                  </m:oMath>
                </a14:m>
                <a:r>
                  <a:rPr lang="zh-CN" altLang="en-US" sz="2800" dirty="0" smtClean="0"/>
                  <a:t> </a:t>
                </a:r>
                <a:r>
                  <a:rPr lang="en-US" altLang="zh-CN" sz="2800" b="1" dirty="0" smtClean="0"/>
                  <a:t>then</a:t>
                </a:r>
                <a:r>
                  <a:rPr lang="en-US" altLang="zh-CN" sz="2800" dirty="0" smtClean="0"/>
                  <a:t> converges;</a:t>
                </a:r>
              </a:p>
              <a:p>
                <a:r>
                  <a:rPr lang="en-US" altLang="zh-CN" sz="2800" dirty="0" smtClean="0"/>
                  <a:t>Greedily select a set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𝑆</m:t>
                        </m:r>
                      </m:sub>
                    </m:sSub>
                  </m:oMath>
                </a14:m>
                <a:r>
                  <a:rPr lang="zh-CN" altLang="en-US" sz="2800" dirty="0" smtClean="0"/>
                  <a:t> </a:t>
                </a:r>
                <a:r>
                  <a:rPr lang="en-US" altLang="zh-CN" sz="2800" dirty="0" smtClean="0"/>
                  <a:t>with minimum degrees from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𝑇</m:t>
                        </m:r>
                      </m:sub>
                    </m:sSub>
                  </m:oMath>
                </a14:m>
                <a:r>
                  <a:rPr lang="en-US" altLang="zh-CN" sz="2800" dirty="0" smtClean="0"/>
                  <a:t>, while satisfying the constraint that </a:t>
                </a:r>
                <a:r>
                  <a:rPr lang="en-US" altLang="zh-CN" sz="2800" u="sng" dirty="0" smtClean="0"/>
                  <a:t>each instance </a:t>
                </a:r>
                <a14:m>
                  <m:oMath xmlns:m="http://schemas.openxmlformats.org/officeDocument/2006/math" xmlns="">
                    <m:r>
                      <a:rPr lang="en-US" altLang="zh-CN" sz="2800" b="0" i="1" u="sng" smtClean="0">
                        <a:latin typeface="Cambria Math" panose="02040503050406030204" pitchFamily="18" charset="0"/>
                      </a:rPr>
                      <m:t>𝑣</m:t>
                    </m:r>
                    <m:r>
                      <a:rPr lang="en-US" altLang="zh-CN" sz="2800" b="0" i="1" u="sng" smtClean="0">
                        <a:latin typeface="Cambria Math" panose="02040503050406030204" pitchFamily="18" charset="0"/>
                      </a:rPr>
                      <m:t>∈</m:t>
                    </m:r>
                    <m:sSub>
                      <m:sSubPr>
                        <m:ctrlPr>
                          <a:rPr lang="en-US" altLang="zh-CN" sz="2800" b="0" i="1" u="sng" smtClean="0">
                            <a:latin typeface="Cambria Math" panose="02040503050406030204" pitchFamily="18" charset="0"/>
                          </a:rPr>
                        </m:ctrlPr>
                      </m:sSubPr>
                      <m:e>
                        <m:r>
                          <a:rPr lang="en-US" altLang="zh-CN" sz="2800" b="0" i="1" u="sng" smtClean="0">
                            <a:latin typeface="Cambria Math" panose="02040503050406030204" pitchFamily="18" charset="0"/>
                          </a:rPr>
                          <m:t>𝑉</m:t>
                        </m:r>
                      </m:e>
                      <m:sub>
                        <m:r>
                          <a:rPr lang="en-US" altLang="zh-CN" sz="2800" b="0" i="1" u="sng" smtClean="0">
                            <a:latin typeface="Cambria Math" panose="02040503050406030204" pitchFamily="18" charset="0"/>
                          </a:rPr>
                          <m:t>𝑇</m:t>
                        </m:r>
                      </m:sub>
                    </m:sSub>
                  </m:oMath>
                </a14:m>
                <a:r>
                  <a:rPr lang="zh-CN" altLang="en-US" sz="2800" u="sng" dirty="0" smtClean="0"/>
                  <a:t> </a:t>
                </a:r>
                <a:r>
                  <a:rPr lang="en-US" altLang="zh-CN" sz="2800" u="sng" dirty="0" smtClean="0"/>
                  <a:t>has at least </a:t>
                </a:r>
                <a14:m>
                  <m:oMath xmlns:m="http://schemas.openxmlformats.org/officeDocument/2006/math" xmlns="">
                    <m:r>
                      <a:rPr lang="en-US" altLang="zh-CN" sz="2800" b="0" i="1" u="sng" smtClean="0">
                        <a:latin typeface="Cambria Math" panose="02040503050406030204" pitchFamily="18" charset="0"/>
                      </a:rPr>
                      <m:t>𝑡</m:t>
                    </m:r>
                    <m:r>
                      <a:rPr lang="en-US" altLang="zh-CN" sz="2800" b="0" i="1" u="sng" smtClean="0">
                        <a:latin typeface="Cambria Math" panose="02040503050406030204" pitchFamily="18" charset="0"/>
                      </a:rPr>
                      <m:t>(</m:t>
                    </m:r>
                    <m:r>
                      <a:rPr lang="en-US" altLang="zh-CN" sz="2800" b="0" i="1" u="sng" smtClean="0">
                        <a:latin typeface="Cambria Math" panose="02040503050406030204" pitchFamily="18" charset="0"/>
                      </a:rPr>
                      <m:t>𝑣</m:t>
                    </m:r>
                    <m:r>
                      <a:rPr lang="en-US" altLang="zh-CN" sz="2800" b="0" i="1" u="sng" smtClean="0">
                        <a:latin typeface="Cambria Math" panose="02040503050406030204" pitchFamily="18" charset="0"/>
                      </a:rPr>
                      <m:t>)</m:t>
                    </m:r>
                  </m:oMath>
                </a14:m>
                <a:r>
                  <a:rPr lang="zh-CN" altLang="en-US" sz="2800" u="sng" dirty="0" smtClean="0"/>
                  <a:t> </a:t>
                </a:r>
                <a:r>
                  <a:rPr lang="en-US" altLang="zh-CN" sz="2800" u="sng" dirty="0" smtClean="0"/>
                  <a:t>neighbors in </a:t>
                </a:r>
                <a14:m>
                  <m:oMath xmlns:m="http://schemas.openxmlformats.org/officeDocument/2006/math" xmlns="">
                    <m:sSub>
                      <m:sSubPr>
                        <m:ctrlPr>
                          <a:rPr lang="en-US" altLang="zh-CN" sz="2800" b="0" i="1" u="sng" smtClean="0">
                            <a:latin typeface="Cambria Math" panose="02040503050406030204" pitchFamily="18" charset="0"/>
                          </a:rPr>
                        </m:ctrlPr>
                      </m:sSubPr>
                      <m:e>
                        <m:r>
                          <a:rPr lang="en-US" altLang="zh-CN" sz="2800" b="0" i="1" u="sng" smtClean="0">
                            <a:latin typeface="Cambria Math" panose="02040503050406030204" pitchFamily="18" charset="0"/>
                          </a:rPr>
                          <m:t>𝑉</m:t>
                        </m:r>
                      </m:e>
                      <m:sub>
                        <m:r>
                          <a:rPr lang="en-US" altLang="zh-CN" sz="2800" b="0" i="1" u="sng" smtClean="0">
                            <a:latin typeface="Cambria Math" panose="02040503050406030204" pitchFamily="18" charset="0"/>
                          </a:rPr>
                          <m:t>𝑆</m:t>
                        </m:r>
                      </m:sub>
                    </m:sSub>
                  </m:oMath>
                </a14:m>
                <a:r>
                  <a:rPr lang="en-US" altLang="zh-CN" sz="2800" dirty="0" smtClean="0"/>
                  <a:t>;</a:t>
                </a:r>
              </a:p>
              <a:p>
                <a:r>
                  <a:rPr lang="en-US" altLang="zh-CN" sz="2800" b="1" dirty="0" smtClean="0"/>
                  <a:t>Return</a:t>
                </a:r>
                <a:r>
                  <a:rPr lang="en-US" altLang="zh-CN" sz="2800" dirty="0" smtClean="0"/>
                  <a:t> </a:t>
                </a:r>
                <a14:m>
                  <m:oMath xmlns:m="http://schemas.openxmlformats.org/officeDocument/2006/math" xmlns="">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𝑆</m:t>
                        </m:r>
                      </m:sub>
                    </m:sSub>
                  </m:oMath>
                </a14:m>
                <a:r>
                  <a:rPr lang="en-US" altLang="zh-CN" sz="2800" dirty="0" smtClean="0"/>
                  <a:t>;</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91881" y="1191980"/>
                <a:ext cx="10629900" cy="5693866"/>
              </a:xfrm>
              <a:prstGeom prst="rect">
                <a:avLst/>
              </a:prstGeom>
              <a:blipFill rotWithShape="0">
                <a:blip r:embed="rId3"/>
                <a:stretch>
                  <a:fillRect l="-1147" t="-1071" r="-860" b="-21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88187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038509" cy="707886"/>
          </a:xfrm>
          <a:prstGeom prst="rect">
            <a:avLst/>
          </a:prstGeom>
          <a:noFill/>
        </p:spPr>
        <p:txBody>
          <a:bodyPr wrap="square" rtlCol="0">
            <a:spAutoFit/>
          </a:bodyPr>
          <a:lstStyle/>
          <a:p>
            <a:r>
              <a:rPr lang="en-US" altLang="zh-CN" sz="4000" b="1" dirty="0" smtClean="0"/>
              <a:t>Theoretical Analysis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40871" y="1404257"/>
            <a:ext cx="3755572" cy="461665"/>
          </a:xfrm>
          <a:prstGeom prst="rect">
            <a:avLst/>
          </a:prstGeom>
          <a:noFill/>
        </p:spPr>
        <p:txBody>
          <a:bodyPr wrap="square" rtlCol="0">
            <a:spAutoFit/>
          </a:bodyPr>
          <a:lstStyle/>
          <a:p>
            <a:r>
              <a:rPr lang="en-US" altLang="zh-CN" sz="2400" u="sng" dirty="0" smtClean="0"/>
              <a:t>Convergence</a:t>
            </a:r>
            <a:endParaRPr lang="zh-CN" altLang="en-US" sz="2400" u="sng" dirty="0"/>
          </a:p>
        </p:txBody>
      </p:sp>
      <p:sp>
        <p:nvSpPr>
          <p:cNvPr id="6" name="文本框 5"/>
          <p:cNvSpPr txBox="1"/>
          <p:nvPr/>
        </p:nvSpPr>
        <p:spPr>
          <a:xfrm>
            <a:off x="1257299" y="2073729"/>
            <a:ext cx="4833257" cy="400110"/>
          </a:xfrm>
          <a:prstGeom prst="rect">
            <a:avLst/>
          </a:prstGeom>
          <a:noFill/>
        </p:spPr>
        <p:txBody>
          <a:bodyPr wrap="square" rtlCol="0">
            <a:spAutoFit/>
          </a:bodyPr>
          <a:lstStyle/>
          <a:p>
            <a:r>
              <a:rPr lang="en-US" altLang="zh-CN" sz="2000" b="1" dirty="0" smtClean="0"/>
              <a:t>Lemma 1</a:t>
            </a:r>
            <a:r>
              <a:rPr lang="en-US" altLang="zh-CN" sz="2000" dirty="0" smtClean="0"/>
              <a:t> The algorithm will converge within </a:t>
            </a:r>
            <a:endParaRPr lang="zh-CN" altLang="en-US" sz="2000" dirty="0"/>
          </a:p>
        </p:txBody>
      </p:sp>
      <p:graphicFrame>
        <p:nvGraphicFramePr>
          <p:cNvPr id="7" name="对象 6"/>
          <p:cNvGraphicFramePr>
            <a:graphicFrameLocks noChangeAspect="1"/>
          </p:cNvGraphicFramePr>
          <p:nvPr>
            <p:extLst>
              <p:ext uri="{D42A27DB-BD31-4B8C-83A1-F6EECF244321}">
                <p14:modId xmlns:p14="http://schemas.microsoft.com/office/powerpoint/2010/main" val="2430632359"/>
              </p:ext>
            </p:extLst>
          </p:nvPr>
        </p:nvGraphicFramePr>
        <p:xfrm>
          <a:off x="5959925" y="2090058"/>
          <a:ext cx="1789160" cy="435201"/>
        </p:xfrm>
        <a:graphic>
          <a:graphicData uri="http://schemas.openxmlformats.org/presentationml/2006/ole">
            <mc:AlternateContent xmlns:mc="http://schemas.openxmlformats.org/markup-compatibility/2006">
              <mc:Choice xmlns:v="urn:schemas-microsoft-com:vml" Requires="v">
                <p:oleObj spid="_x0000_s5182" name="Equation" r:id="rId4" imgW="939600" imgH="228600" progId="Equation.DSMT4">
                  <p:embed/>
                </p:oleObj>
              </mc:Choice>
              <mc:Fallback>
                <p:oleObj name="Equation" r:id="rId4" imgW="939600" imgH="228600" progId="Equation.DSMT4">
                  <p:embed/>
                  <p:pic>
                    <p:nvPicPr>
                      <p:cNvPr id="0" name=""/>
                      <p:cNvPicPr/>
                      <p:nvPr/>
                    </p:nvPicPr>
                    <p:blipFill>
                      <a:blip r:embed="rId5"/>
                      <a:stretch>
                        <a:fillRect/>
                      </a:stretch>
                    </p:blipFill>
                    <p:spPr>
                      <a:xfrm>
                        <a:off x="5959925" y="2090058"/>
                        <a:ext cx="1789160" cy="435201"/>
                      </a:xfrm>
                      <a:prstGeom prst="rect">
                        <a:avLst/>
                      </a:prstGeom>
                    </p:spPr>
                  </p:pic>
                </p:oleObj>
              </mc:Fallback>
            </mc:AlternateContent>
          </a:graphicData>
        </a:graphic>
      </p:graphicFrame>
      <p:sp>
        <p:nvSpPr>
          <p:cNvPr id="8" name="文本框 7"/>
          <p:cNvSpPr txBox="1"/>
          <p:nvPr/>
        </p:nvSpPr>
        <p:spPr>
          <a:xfrm>
            <a:off x="7749085" y="2090058"/>
            <a:ext cx="1247958" cy="383781"/>
          </a:xfrm>
          <a:prstGeom prst="rect">
            <a:avLst/>
          </a:prstGeom>
          <a:noFill/>
        </p:spPr>
        <p:txBody>
          <a:bodyPr wrap="square" rtlCol="0">
            <a:spAutoFit/>
          </a:bodyPr>
          <a:lstStyle/>
          <a:p>
            <a:r>
              <a:rPr lang="en-US" altLang="zh-CN" dirty="0"/>
              <a:t>t</a:t>
            </a:r>
            <a:r>
              <a:rPr lang="en-US" altLang="zh-CN" dirty="0" smtClean="0"/>
              <a:t>ime.</a:t>
            </a:r>
            <a:endParaRPr lang="zh-CN" altLang="en-US" dirty="0"/>
          </a:p>
        </p:txBody>
      </p:sp>
      <p:sp>
        <p:nvSpPr>
          <p:cNvPr id="9" name="文本框 8"/>
          <p:cNvSpPr txBox="1"/>
          <p:nvPr/>
        </p:nvSpPr>
        <p:spPr>
          <a:xfrm>
            <a:off x="440871" y="2681646"/>
            <a:ext cx="3755572" cy="461665"/>
          </a:xfrm>
          <a:prstGeom prst="rect">
            <a:avLst/>
          </a:prstGeom>
          <a:noFill/>
        </p:spPr>
        <p:txBody>
          <a:bodyPr wrap="square" rtlCol="0">
            <a:spAutoFit/>
          </a:bodyPr>
          <a:lstStyle/>
          <a:p>
            <a:r>
              <a:rPr lang="en-US" altLang="zh-CN" sz="2400" u="sng" dirty="0" smtClean="0"/>
              <a:t>Correctness</a:t>
            </a:r>
            <a:endParaRPr lang="zh-CN" altLang="en-US" sz="2400" u="sng" dirty="0"/>
          </a:p>
        </p:txBody>
      </p:sp>
      <mc:AlternateContent xmlns:mc="http://schemas.openxmlformats.org/markup-compatibility/2006" xmlns:a14="http://schemas.microsoft.com/office/drawing/2010/main">
        <mc:Choice Requires="a14">
          <p:sp>
            <p:nvSpPr>
              <p:cNvPr id="10" name="文本框 9"/>
              <p:cNvSpPr txBox="1"/>
              <p:nvPr/>
            </p:nvSpPr>
            <p:spPr>
              <a:xfrm>
                <a:off x="1257299" y="3245222"/>
                <a:ext cx="9454244" cy="707886"/>
              </a:xfrm>
              <a:prstGeom prst="rect">
                <a:avLst/>
              </a:prstGeom>
              <a:noFill/>
            </p:spPr>
            <p:txBody>
              <a:bodyPr wrap="square" rtlCol="0">
                <a:spAutoFit/>
              </a:bodyPr>
              <a:lstStyle/>
              <a:p>
                <a:r>
                  <a:rPr lang="en-US" altLang="zh-CN" sz="2000" b="1" dirty="0" smtClean="0"/>
                  <a:t>Theorem 1</a:t>
                </a:r>
                <a:r>
                  <a:rPr lang="en-US" altLang="zh-CN" sz="2000" dirty="0" smtClean="0"/>
                  <a:t> If the algorithm converges, </a:t>
                </a:r>
                <a14:m>
                  <m:oMath xmlns:m="http://schemas.openxmlformats.org/officeDocument/2006/math" xmlns="">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𝑆</m:t>
                        </m:r>
                      </m:sub>
                    </m:sSub>
                  </m:oMath>
                </a14:m>
                <a:r>
                  <a:rPr lang="zh-CN" altLang="en-US" sz="2000" dirty="0" smtClean="0"/>
                  <a:t> </a:t>
                </a:r>
                <a:r>
                  <a:rPr lang="en-US" altLang="zh-CN" sz="2000" dirty="0" smtClean="0"/>
                  <a:t>is a feasible solution, i.e., if we initially label </a:t>
                </a:r>
                <a14:m>
                  <m:oMath xmlns:m="http://schemas.openxmlformats.org/officeDocument/2006/math" xmlns="">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𝑆</m:t>
                        </m:r>
                      </m:sub>
                    </m:sSub>
                  </m:oMath>
                </a14:m>
                <a:r>
                  <a:rPr lang="en-US" altLang="zh-CN" sz="2000" dirty="0" smtClean="0"/>
                  <a:t>, we will activate </a:t>
                </a:r>
                <a14:m>
                  <m:oMath xmlns:m="http://schemas.openxmlformats.org/officeDocument/2006/math" xmlns="">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𝑇</m:t>
                        </m:r>
                      </m:sub>
                    </m:sSub>
                  </m:oMath>
                </a14:m>
                <a:r>
                  <a:rPr lang="zh-CN" altLang="en-US" sz="2000" dirty="0" smtClean="0"/>
                  <a:t> </a:t>
                </a:r>
                <a:r>
                  <a:rPr lang="en-US" altLang="zh-CN" sz="2000" dirty="0" smtClean="0"/>
                  <a:t>finally.</a:t>
                </a:r>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257299" y="3245222"/>
                <a:ext cx="9454244" cy="707886"/>
              </a:xfrm>
              <a:prstGeom prst="rect">
                <a:avLst/>
              </a:prstGeom>
              <a:blipFill rotWithShape="0">
                <a:blip r:embed="rId6"/>
                <a:stretch>
                  <a:fillRect l="-645" t="-4310" r="-193" b="-14655"/>
                </a:stretch>
              </a:blipFill>
            </p:spPr>
            <p:txBody>
              <a:bodyPr/>
              <a:lstStyle/>
              <a:p>
                <a:r>
                  <a:rPr lang="zh-CN" altLang="en-US">
                    <a:noFill/>
                  </a:rPr>
                  <a:t> </a:t>
                </a:r>
              </a:p>
            </p:txBody>
          </p:sp>
        </mc:Fallback>
      </mc:AlternateContent>
      <p:sp>
        <p:nvSpPr>
          <p:cNvPr id="11" name="文本框 10"/>
          <p:cNvSpPr txBox="1"/>
          <p:nvPr/>
        </p:nvSpPr>
        <p:spPr>
          <a:xfrm>
            <a:off x="440871" y="4055019"/>
            <a:ext cx="3755572" cy="461665"/>
          </a:xfrm>
          <a:prstGeom prst="rect">
            <a:avLst/>
          </a:prstGeom>
          <a:noFill/>
        </p:spPr>
        <p:txBody>
          <a:bodyPr wrap="square" rtlCol="0">
            <a:spAutoFit/>
          </a:bodyPr>
          <a:lstStyle/>
          <a:p>
            <a:r>
              <a:rPr lang="en-US" altLang="zh-CN" sz="2400" u="sng" dirty="0" smtClean="0"/>
              <a:t>Approximation Ratio</a:t>
            </a:r>
            <a:endParaRPr lang="zh-CN" altLang="en-US" sz="2400" u="sng" dirty="0"/>
          </a:p>
        </p:txBody>
      </p:sp>
      <mc:AlternateContent xmlns:mc="http://schemas.openxmlformats.org/markup-compatibility/2006" xmlns:a14="http://schemas.microsoft.com/office/drawing/2010/main">
        <mc:Choice Requires="a14">
          <p:sp>
            <p:nvSpPr>
              <p:cNvPr id="12" name="文本框 11"/>
              <p:cNvSpPr txBox="1"/>
              <p:nvPr/>
            </p:nvSpPr>
            <p:spPr>
              <a:xfrm>
                <a:off x="1257299" y="4720506"/>
                <a:ext cx="9454244" cy="732829"/>
              </a:xfrm>
              <a:prstGeom prst="rect">
                <a:avLst/>
              </a:prstGeom>
              <a:noFill/>
            </p:spPr>
            <p:txBody>
              <a:bodyPr wrap="square" rtlCol="0">
                <a:spAutoFit/>
              </a:bodyPr>
              <a:lstStyle/>
              <a:p>
                <a:r>
                  <a:rPr lang="en-US" altLang="zh-CN" sz="2000" b="1" dirty="0" smtClean="0"/>
                  <a:t>Theorem 2 </a:t>
                </a:r>
                <a:r>
                  <a:rPr lang="en-US" altLang="zh-CN" sz="2000" dirty="0" smtClean="0"/>
                  <a:t>Let </a:t>
                </a:r>
                <a14:m>
                  <m:oMath xmlns:m="http://schemas.openxmlformats.org/officeDocument/2006/math" xmlns="">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sub>
                    </m:sSub>
                  </m:oMath>
                </a14:m>
                <a:r>
                  <a:rPr lang="zh-CN" altLang="en-US" sz="2000" dirty="0" smtClean="0"/>
                  <a:t> </a:t>
                </a:r>
                <a:r>
                  <a:rPr lang="en-US" altLang="zh-CN" sz="2000" dirty="0" smtClean="0"/>
                  <a:t>be the solution given by the algorithm, </a:t>
                </a:r>
                <a14:m>
                  <m:oMath xmlns:m="http://schemas.openxmlformats.org/officeDocument/2006/math" xmlns="">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𝑜𝑝𝑡</m:t>
                        </m:r>
                      </m:sub>
                    </m:sSub>
                  </m:oMath>
                </a14:m>
                <a:r>
                  <a:rPr lang="zh-CN" altLang="en-US" sz="2000" dirty="0" smtClean="0"/>
                  <a:t> </a:t>
                </a:r>
                <a:r>
                  <a:rPr lang="en-US" altLang="zh-CN" sz="2000" dirty="0" smtClean="0"/>
                  <a:t>represent the optimal solution. Let </a:t>
                </a:r>
                <a14:m>
                  <m:oMath xmlns:m="http://schemas.openxmlformats.org/officeDocument/2006/math" xmlns="">
                    <m:r>
                      <m:rPr>
                        <m:sty m:val="p"/>
                      </m:rPr>
                      <a:rPr lang="en-US" altLang="zh-CN" sz="2000" b="0" i="0" smtClean="0">
                        <a:latin typeface="Cambria Math" panose="02040503050406030204" pitchFamily="18" charset="0"/>
                      </a:rPr>
                      <m:t>Δ</m:t>
                    </m:r>
                  </m:oMath>
                </a14:m>
                <a:r>
                  <a:rPr lang="zh-CN" altLang="en-US" sz="2000" dirty="0" smtClean="0"/>
                  <a:t> </a:t>
                </a:r>
                <a:r>
                  <a:rPr lang="en-US" altLang="zh-CN" sz="2000" dirty="0" smtClean="0"/>
                  <a:t>be the max degree of instances and suppose </a:t>
                </a:r>
                <a14:m>
                  <m:oMath xmlns:m="http://schemas.openxmlformats.org/officeDocument/2006/math" xmlns="">
                    <m:r>
                      <a:rPr lang="en-US" altLang="zh-CN" sz="2000" b="0" i="1" smtClean="0">
                        <a:latin typeface="Cambria Math" panose="02040503050406030204" pitchFamily="18" charset="0"/>
                      </a:rPr>
                      <m:t>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𝛽</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r>
                  <a:rPr lang="en-US" altLang="zh-CN" sz="2000" dirty="0" smtClean="0"/>
                  <a:t>. Then we have</a:t>
                </a:r>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257299" y="4720506"/>
                <a:ext cx="9454244" cy="732829"/>
              </a:xfrm>
              <a:prstGeom prst="rect">
                <a:avLst/>
              </a:prstGeom>
              <a:blipFill rotWithShape="0">
                <a:blip r:embed="rId7"/>
                <a:stretch>
                  <a:fillRect l="-645" t="-3306" b="-13223"/>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extLst>
              <p:ext uri="{D42A27DB-BD31-4B8C-83A1-F6EECF244321}">
                <p14:modId xmlns:p14="http://schemas.microsoft.com/office/powerpoint/2010/main" val="1652787286"/>
              </p:ext>
            </p:extLst>
          </p:nvPr>
        </p:nvGraphicFramePr>
        <p:xfrm>
          <a:off x="1808842" y="5559183"/>
          <a:ext cx="5437844" cy="1070214"/>
        </p:xfrm>
        <a:graphic>
          <a:graphicData uri="http://schemas.openxmlformats.org/presentationml/2006/ole">
            <mc:AlternateContent xmlns:mc="http://schemas.openxmlformats.org/markup-compatibility/2006">
              <mc:Choice xmlns:v="urn:schemas-microsoft-com:vml" Requires="v">
                <p:oleObj spid="_x0000_s5183" name="Equation" r:id="rId8" imgW="2387520" imgH="469800" progId="Equation.DSMT4">
                  <p:embed/>
                </p:oleObj>
              </mc:Choice>
              <mc:Fallback>
                <p:oleObj name="Equation" r:id="rId8" imgW="2387520" imgH="469800" progId="Equation.DSMT4">
                  <p:embed/>
                  <p:pic>
                    <p:nvPicPr>
                      <p:cNvPr id="0" name=""/>
                      <p:cNvPicPr/>
                      <p:nvPr/>
                    </p:nvPicPr>
                    <p:blipFill>
                      <a:blip r:embed="rId9"/>
                      <a:stretch>
                        <a:fillRect/>
                      </a:stretch>
                    </p:blipFill>
                    <p:spPr>
                      <a:xfrm>
                        <a:off x="1808842" y="5559183"/>
                        <a:ext cx="5437844" cy="1070214"/>
                      </a:xfrm>
                      <a:prstGeom prst="rect">
                        <a:avLst/>
                      </a:prstGeom>
                    </p:spPr>
                  </p:pic>
                </p:oleObj>
              </mc:Fallback>
            </mc:AlternateContent>
          </a:graphicData>
        </a:graphic>
      </p:graphicFrame>
    </p:spTree>
    <p:extLst>
      <p:ext uri="{BB962C8B-B14F-4D97-AF65-F5344CB8AC3E}">
        <p14:creationId xmlns:p14="http://schemas.microsoft.com/office/powerpoint/2010/main" val="14568836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038509" cy="707886"/>
          </a:xfrm>
          <a:prstGeom prst="rect">
            <a:avLst/>
          </a:prstGeom>
          <a:noFill/>
        </p:spPr>
        <p:txBody>
          <a:bodyPr wrap="square" rtlCol="0">
            <a:spAutoFit/>
          </a:bodyPr>
          <a:lstStyle/>
          <a:p>
            <a:r>
              <a:rPr lang="en-US" altLang="zh-CN" sz="4000" b="1" dirty="0" smtClean="0"/>
              <a:t>Experiments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25677" y="1387929"/>
            <a:ext cx="4523909" cy="461665"/>
          </a:xfrm>
          <a:prstGeom prst="rect">
            <a:avLst/>
          </a:prstGeom>
          <a:noFill/>
        </p:spPr>
        <p:txBody>
          <a:bodyPr wrap="square" rtlCol="0">
            <a:spAutoFit/>
          </a:bodyPr>
          <a:lstStyle/>
          <a:p>
            <a:r>
              <a:rPr lang="en-US" altLang="zh-CN" sz="2400" u="sng" dirty="0" smtClean="0"/>
              <a:t>Datasets</a:t>
            </a:r>
            <a:endParaRPr lang="zh-CN" altLang="en-US" sz="2400" u="sng" dirty="0"/>
          </a:p>
        </p:txBody>
      </p:sp>
      <p:graphicFrame>
        <p:nvGraphicFramePr>
          <p:cNvPr id="14" name="表格 13"/>
          <p:cNvGraphicFramePr>
            <a:graphicFrameLocks noGrp="1"/>
          </p:cNvGraphicFramePr>
          <p:nvPr>
            <p:extLst>
              <p:ext uri="{D42A27DB-BD31-4B8C-83A1-F6EECF244321}">
                <p14:modId xmlns:p14="http://schemas.microsoft.com/office/powerpoint/2010/main" val="1979432210"/>
              </p:ext>
            </p:extLst>
          </p:nvPr>
        </p:nvGraphicFramePr>
        <p:xfrm>
          <a:off x="1607457" y="2042280"/>
          <a:ext cx="8127999" cy="1854200"/>
        </p:xfrm>
        <a:graphic>
          <a:graphicData uri="http://schemas.openxmlformats.org/drawingml/2006/table">
            <a:tbl>
              <a:tblPr firstRow="1" bandRow="1">
                <a:tableStyleId>{2D5ABB26-0587-4C30-8999-92F81FD0307C}</a:tableStyleId>
              </a:tblPr>
              <a:tblGrid>
                <a:gridCol w="2709333"/>
                <a:gridCol w="2709333"/>
                <a:gridCol w="2709333"/>
              </a:tblGrid>
              <a:tr h="370840">
                <a:tc>
                  <a:txBody>
                    <a:bodyPr/>
                    <a:lstStyle/>
                    <a:p>
                      <a:r>
                        <a:rPr lang="en-US" altLang="zh-CN" b="1" dirty="0" smtClean="0"/>
                        <a:t>Datasets</a:t>
                      </a:r>
                      <a:endParaRPr lang="zh-CN" altLang="en-US" b="1" dirty="0"/>
                    </a:p>
                  </a:txBody>
                  <a:tcPr/>
                </a:tc>
                <a:tc>
                  <a:txBody>
                    <a:bodyPr/>
                    <a:lstStyle/>
                    <a:p>
                      <a:r>
                        <a:rPr lang="en-US" altLang="zh-CN" b="1" dirty="0" smtClean="0"/>
                        <a:t>#Variable node</a:t>
                      </a:r>
                      <a:endParaRPr lang="zh-CN" altLang="en-US" b="1" dirty="0"/>
                    </a:p>
                  </a:txBody>
                  <a:tcPr/>
                </a:tc>
                <a:tc>
                  <a:txBody>
                    <a:bodyPr/>
                    <a:lstStyle/>
                    <a:p>
                      <a:r>
                        <a:rPr lang="en-US" altLang="zh-CN" b="1" dirty="0" smtClean="0"/>
                        <a:t>#Factor node</a:t>
                      </a:r>
                      <a:endParaRPr lang="zh-CN" altLang="en-US" b="1" dirty="0"/>
                    </a:p>
                  </a:txBody>
                  <a:tcPr/>
                </a:tc>
              </a:tr>
              <a:tr h="370840">
                <a:tc>
                  <a:txBody>
                    <a:bodyPr/>
                    <a:lstStyle/>
                    <a:p>
                      <a:r>
                        <a:rPr lang="en-US" altLang="zh-CN" dirty="0" smtClean="0"/>
                        <a:t>Coauthor</a:t>
                      </a:r>
                      <a:endParaRPr lang="zh-CN" altLang="en-US" dirty="0"/>
                    </a:p>
                  </a:txBody>
                  <a:tcPr/>
                </a:tc>
                <a:tc>
                  <a:txBody>
                    <a:bodyPr/>
                    <a:lstStyle/>
                    <a:p>
                      <a:r>
                        <a:rPr lang="en-US" altLang="zh-CN" dirty="0" smtClean="0"/>
                        <a:t>6,096</a:t>
                      </a:r>
                      <a:endParaRPr lang="zh-CN" altLang="en-US" dirty="0"/>
                    </a:p>
                  </a:txBody>
                  <a:tcPr/>
                </a:tc>
                <a:tc>
                  <a:txBody>
                    <a:bodyPr/>
                    <a:lstStyle/>
                    <a:p>
                      <a:r>
                        <a:rPr lang="en-US" altLang="zh-CN" dirty="0" smtClean="0"/>
                        <a:t>24,468</a:t>
                      </a:r>
                      <a:endParaRPr lang="zh-CN" altLang="en-US" dirty="0"/>
                    </a:p>
                  </a:txBody>
                  <a:tcPr/>
                </a:tc>
              </a:tr>
              <a:tr h="370840">
                <a:tc>
                  <a:txBody>
                    <a:bodyPr/>
                    <a:lstStyle/>
                    <a:p>
                      <a:r>
                        <a:rPr lang="en-US" altLang="zh-CN" dirty="0" smtClean="0"/>
                        <a:t>Slashdot</a:t>
                      </a:r>
                      <a:endParaRPr lang="zh-CN" altLang="en-US" dirty="0"/>
                    </a:p>
                  </a:txBody>
                  <a:tcPr/>
                </a:tc>
                <a:tc>
                  <a:txBody>
                    <a:bodyPr/>
                    <a:lstStyle/>
                    <a:p>
                      <a:r>
                        <a:rPr lang="en-US" altLang="zh-CN" dirty="0" smtClean="0"/>
                        <a:t>370</a:t>
                      </a:r>
                      <a:endParaRPr lang="zh-CN" altLang="en-US" dirty="0"/>
                    </a:p>
                  </a:txBody>
                  <a:tcPr/>
                </a:tc>
                <a:tc>
                  <a:txBody>
                    <a:bodyPr/>
                    <a:lstStyle/>
                    <a:p>
                      <a:r>
                        <a:rPr lang="en-US" altLang="zh-CN" dirty="0" smtClean="0"/>
                        <a:t>1,686</a:t>
                      </a:r>
                      <a:endParaRPr lang="zh-CN" altLang="en-US" dirty="0"/>
                    </a:p>
                  </a:txBody>
                  <a:tcPr/>
                </a:tc>
              </a:tr>
              <a:tr h="370840">
                <a:tc>
                  <a:txBody>
                    <a:bodyPr/>
                    <a:lstStyle/>
                    <a:p>
                      <a:r>
                        <a:rPr lang="en-US" altLang="zh-CN" dirty="0" smtClean="0"/>
                        <a:t>Mobile</a:t>
                      </a:r>
                      <a:endParaRPr lang="zh-CN" altLang="en-US" dirty="0"/>
                    </a:p>
                  </a:txBody>
                  <a:tcPr/>
                </a:tc>
                <a:tc>
                  <a:txBody>
                    <a:bodyPr/>
                    <a:lstStyle/>
                    <a:p>
                      <a:r>
                        <a:rPr lang="en-US" altLang="zh-CN" dirty="0" smtClean="0"/>
                        <a:t>314</a:t>
                      </a:r>
                      <a:endParaRPr lang="zh-CN" altLang="en-US" dirty="0"/>
                    </a:p>
                  </a:txBody>
                  <a:tcPr/>
                </a:tc>
                <a:tc>
                  <a:txBody>
                    <a:bodyPr/>
                    <a:lstStyle/>
                    <a:p>
                      <a:r>
                        <a:rPr lang="en-US" altLang="zh-CN" dirty="0" smtClean="0"/>
                        <a:t>513</a:t>
                      </a:r>
                      <a:endParaRPr lang="zh-CN" altLang="en-US" dirty="0"/>
                    </a:p>
                  </a:txBody>
                  <a:tcPr/>
                </a:tc>
              </a:tr>
              <a:tr h="370840">
                <a:tc>
                  <a:txBody>
                    <a:bodyPr/>
                    <a:lstStyle/>
                    <a:p>
                      <a:r>
                        <a:rPr lang="en-US" altLang="zh-CN" dirty="0" smtClean="0"/>
                        <a:t>Enron</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236</a:t>
                      </a:r>
                      <a:endParaRPr lang="zh-CN" altLang="en-US" dirty="0"/>
                    </a:p>
                  </a:txBody>
                  <a:tcPr/>
                </a:tc>
              </a:tr>
            </a:tbl>
          </a:graphicData>
        </a:graphic>
      </p:graphicFrame>
      <p:sp>
        <p:nvSpPr>
          <p:cNvPr id="15" name="文本框 14"/>
          <p:cNvSpPr txBox="1"/>
          <p:nvPr/>
        </p:nvSpPr>
        <p:spPr>
          <a:xfrm>
            <a:off x="325677" y="3907972"/>
            <a:ext cx="4523909" cy="461665"/>
          </a:xfrm>
          <a:prstGeom prst="rect">
            <a:avLst/>
          </a:prstGeom>
          <a:noFill/>
        </p:spPr>
        <p:txBody>
          <a:bodyPr wrap="square" rtlCol="0">
            <a:spAutoFit/>
          </a:bodyPr>
          <a:lstStyle/>
          <a:p>
            <a:r>
              <a:rPr lang="en-US" altLang="zh-CN" sz="2400" u="sng" dirty="0" smtClean="0"/>
              <a:t>Comparison Methods</a:t>
            </a:r>
            <a:endParaRPr lang="zh-CN" altLang="en-US" sz="2400" u="sng" dirty="0"/>
          </a:p>
        </p:txBody>
      </p:sp>
      <p:sp>
        <p:nvSpPr>
          <p:cNvPr id="16" name="文本框 15"/>
          <p:cNvSpPr txBox="1"/>
          <p:nvPr/>
        </p:nvSpPr>
        <p:spPr>
          <a:xfrm>
            <a:off x="1567543" y="4571999"/>
            <a:ext cx="7625443" cy="1631216"/>
          </a:xfrm>
          <a:prstGeom prst="rect">
            <a:avLst/>
          </a:prstGeom>
          <a:noFill/>
        </p:spPr>
        <p:txBody>
          <a:bodyPr wrap="square" rtlCol="0">
            <a:spAutoFit/>
          </a:bodyPr>
          <a:lstStyle/>
          <a:p>
            <a:r>
              <a:rPr lang="en-US" altLang="zh-CN" sz="2000" dirty="0" smtClean="0"/>
              <a:t>Batch Mode Active Learning (BMAL), proposed by Shi et al.</a:t>
            </a:r>
          </a:p>
          <a:p>
            <a:r>
              <a:rPr lang="en-US" altLang="zh-CN" sz="2000" dirty="0" smtClean="0"/>
              <a:t>Influence Maximization Selection (IMS), proposed by </a:t>
            </a:r>
            <a:r>
              <a:rPr lang="en-US" altLang="zh-CN" sz="2000" dirty="0" err="1" smtClean="0"/>
              <a:t>Zhuang</a:t>
            </a:r>
            <a:r>
              <a:rPr lang="en-US" altLang="zh-CN" sz="2000" dirty="0" smtClean="0"/>
              <a:t> et al.</a:t>
            </a:r>
          </a:p>
          <a:p>
            <a:r>
              <a:rPr lang="en-US" altLang="zh-CN" sz="2000" dirty="0" smtClean="0"/>
              <a:t>Maximum Uncertainty (MU)</a:t>
            </a:r>
          </a:p>
          <a:p>
            <a:r>
              <a:rPr lang="en-US" altLang="zh-CN" sz="2000" dirty="0" smtClean="0"/>
              <a:t>Random (RAN)</a:t>
            </a:r>
          </a:p>
          <a:p>
            <a:r>
              <a:rPr lang="en-US" altLang="zh-CN" sz="2000" dirty="0" smtClean="0"/>
              <a:t>Max Coverage (</a:t>
            </a:r>
            <a:r>
              <a:rPr lang="en-US" altLang="zh-CN" sz="2000" dirty="0" err="1" smtClean="0"/>
              <a:t>MaxCo</a:t>
            </a:r>
            <a:r>
              <a:rPr lang="en-US" altLang="zh-CN" sz="2000" dirty="0" smtClean="0"/>
              <a:t>), our method</a:t>
            </a:r>
            <a:endParaRPr lang="zh-CN" altLang="en-US" sz="2000" dirty="0"/>
          </a:p>
        </p:txBody>
      </p:sp>
    </p:spTree>
    <p:extLst>
      <p:ext uri="{BB962C8B-B14F-4D97-AF65-F5344CB8AC3E}">
        <p14:creationId xmlns:p14="http://schemas.microsoft.com/office/powerpoint/2010/main" val="18816363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038509" cy="707886"/>
          </a:xfrm>
          <a:prstGeom prst="rect">
            <a:avLst/>
          </a:prstGeom>
          <a:noFill/>
        </p:spPr>
        <p:txBody>
          <a:bodyPr wrap="square" rtlCol="0">
            <a:spAutoFit/>
          </a:bodyPr>
          <a:lstStyle/>
          <a:p>
            <a:r>
              <a:rPr lang="en-US" altLang="zh-CN" sz="4000" b="1" dirty="0" smtClean="0"/>
              <a:t>Experiments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25677" y="1224639"/>
            <a:ext cx="4523909" cy="461665"/>
          </a:xfrm>
          <a:prstGeom prst="rect">
            <a:avLst/>
          </a:prstGeom>
          <a:noFill/>
        </p:spPr>
        <p:txBody>
          <a:bodyPr wrap="square" rtlCol="0">
            <a:spAutoFit/>
          </a:bodyPr>
          <a:lstStyle/>
          <a:p>
            <a:r>
              <a:rPr lang="en-US" altLang="zh-CN" sz="2400" u="sng" dirty="0" smtClean="0"/>
              <a:t>Performance</a:t>
            </a:r>
            <a:endParaRPr lang="zh-CN" altLang="en-US" sz="2400" u="sng" dirty="0"/>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974" t="5654" r="974" b="4045"/>
          <a:stretch/>
        </p:blipFill>
        <p:spPr>
          <a:xfrm>
            <a:off x="163284" y="1686303"/>
            <a:ext cx="10800505" cy="5024739"/>
          </a:xfrm>
          <a:prstGeom prst="rect">
            <a:avLst/>
          </a:prstGeom>
        </p:spPr>
      </p:pic>
    </p:spTree>
    <p:extLst>
      <p:ext uri="{BB962C8B-B14F-4D97-AF65-F5344CB8AC3E}">
        <p14:creationId xmlns:p14="http://schemas.microsoft.com/office/powerpoint/2010/main" val="157954935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Related Work</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5677" y="1258700"/>
            <a:ext cx="5208814" cy="461665"/>
          </a:xfrm>
          <a:prstGeom prst="rect">
            <a:avLst/>
          </a:prstGeom>
          <a:noFill/>
        </p:spPr>
        <p:txBody>
          <a:bodyPr wrap="square" rtlCol="0">
            <a:spAutoFit/>
          </a:bodyPr>
          <a:lstStyle/>
          <a:p>
            <a:r>
              <a:rPr lang="en-US" altLang="zh-CN" sz="2400" u="sng" dirty="0" smtClean="0"/>
              <a:t>Active Learning for Networked Data</a:t>
            </a:r>
            <a:endParaRPr lang="zh-CN" altLang="en-US" sz="2400" u="sng" dirty="0"/>
          </a:p>
        </p:txBody>
      </p:sp>
      <p:sp>
        <p:nvSpPr>
          <p:cNvPr id="10" name="文本框 9"/>
          <p:cNvSpPr txBox="1"/>
          <p:nvPr/>
        </p:nvSpPr>
        <p:spPr>
          <a:xfrm>
            <a:off x="790594" y="1709901"/>
            <a:ext cx="9487794" cy="400110"/>
          </a:xfrm>
          <a:prstGeom prst="rect">
            <a:avLst/>
          </a:prstGeom>
          <a:noFill/>
        </p:spPr>
        <p:txBody>
          <a:bodyPr wrap="square" rtlCol="0">
            <a:spAutoFit/>
          </a:bodyPr>
          <a:lstStyle/>
          <a:p>
            <a:r>
              <a:rPr lang="en-US" altLang="zh-CN" sz="2000" b="1" dirty="0" smtClean="0"/>
              <a:t>Actively learning to infer social ties</a:t>
            </a:r>
            <a:endParaRPr lang="zh-CN" altLang="en-US" sz="2000" b="1" dirty="0"/>
          </a:p>
        </p:txBody>
      </p:sp>
      <p:sp>
        <p:nvSpPr>
          <p:cNvPr id="12" name="文本框 11"/>
          <p:cNvSpPr txBox="1"/>
          <p:nvPr/>
        </p:nvSpPr>
        <p:spPr>
          <a:xfrm>
            <a:off x="1542603" y="2110011"/>
            <a:ext cx="7119257" cy="369332"/>
          </a:xfrm>
          <a:prstGeom prst="rect">
            <a:avLst/>
          </a:prstGeom>
          <a:noFill/>
        </p:spPr>
        <p:txBody>
          <a:bodyPr wrap="square" rtlCol="0">
            <a:spAutoFit/>
          </a:bodyPr>
          <a:lstStyle/>
          <a:p>
            <a:r>
              <a:rPr lang="en-US" altLang="zh-CN" dirty="0" smtClean="0"/>
              <a:t>H. </a:t>
            </a:r>
            <a:r>
              <a:rPr lang="en-US" altLang="zh-CN" dirty="0" err="1" smtClean="0"/>
              <a:t>Zhuang</a:t>
            </a:r>
            <a:r>
              <a:rPr lang="en-US" altLang="zh-CN" dirty="0" smtClean="0"/>
              <a:t>, J. Tang, W. Tang, T. Lou, A. Chin and X. Wang</a:t>
            </a:r>
            <a:endParaRPr lang="zh-CN" altLang="en-US" dirty="0"/>
          </a:p>
        </p:txBody>
      </p:sp>
      <p:sp>
        <p:nvSpPr>
          <p:cNvPr id="32" name="文本框 31"/>
          <p:cNvSpPr txBox="1"/>
          <p:nvPr/>
        </p:nvSpPr>
        <p:spPr>
          <a:xfrm>
            <a:off x="790594" y="2479343"/>
            <a:ext cx="9487794" cy="400110"/>
          </a:xfrm>
          <a:prstGeom prst="rect">
            <a:avLst/>
          </a:prstGeom>
          <a:noFill/>
        </p:spPr>
        <p:txBody>
          <a:bodyPr wrap="square" rtlCol="0">
            <a:spAutoFit/>
          </a:bodyPr>
          <a:lstStyle/>
          <a:p>
            <a:r>
              <a:rPr lang="en-US" altLang="zh-CN" sz="2000" b="1" dirty="0" smtClean="0"/>
              <a:t>Batch mode active learning for networked data</a:t>
            </a:r>
            <a:endParaRPr lang="zh-CN" altLang="en-US" sz="2000" b="1" dirty="0"/>
          </a:p>
        </p:txBody>
      </p:sp>
      <p:sp>
        <p:nvSpPr>
          <p:cNvPr id="33" name="文本框 32"/>
          <p:cNvSpPr txBox="1"/>
          <p:nvPr/>
        </p:nvSpPr>
        <p:spPr>
          <a:xfrm>
            <a:off x="1542603" y="2879453"/>
            <a:ext cx="7119257" cy="369332"/>
          </a:xfrm>
          <a:prstGeom prst="rect">
            <a:avLst/>
          </a:prstGeom>
          <a:noFill/>
        </p:spPr>
        <p:txBody>
          <a:bodyPr wrap="square" rtlCol="0">
            <a:spAutoFit/>
          </a:bodyPr>
          <a:lstStyle/>
          <a:p>
            <a:r>
              <a:rPr lang="en-US" altLang="zh-CN" dirty="0" smtClean="0"/>
              <a:t>L. Shi, Y. Zhao and J. Tang</a:t>
            </a:r>
            <a:endParaRPr lang="zh-CN" altLang="en-US" dirty="0"/>
          </a:p>
        </p:txBody>
      </p:sp>
      <p:sp>
        <p:nvSpPr>
          <p:cNvPr id="34" name="文本框 33"/>
          <p:cNvSpPr txBox="1"/>
          <p:nvPr/>
        </p:nvSpPr>
        <p:spPr>
          <a:xfrm>
            <a:off x="790594" y="3248785"/>
            <a:ext cx="9487794" cy="400110"/>
          </a:xfrm>
          <a:prstGeom prst="rect">
            <a:avLst/>
          </a:prstGeom>
          <a:noFill/>
        </p:spPr>
        <p:txBody>
          <a:bodyPr wrap="square" rtlCol="0">
            <a:spAutoFit/>
          </a:bodyPr>
          <a:lstStyle/>
          <a:p>
            <a:r>
              <a:rPr lang="en-US" altLang="zh-CN" sz="2000" b="1" dirty="0" smtClean="0"/>
              <a:t>Towards active learning on graphs: an error bound minimization approach</a:t>
            </a:r>
            <a:endParaRPr lang="zh-CN" altLang="en-US" sz="2000" b="1" dirty="0"/>
          </a:p>
        </p:txBody>
      </p:sp>
      <p:sp>
        <p:nvSpPr>
          <p:cNvPr id="35" name="文本框 34"/>
          <p:cNvSpPr txBox="1"/>
          <p:nvPr/>
        </p:nvSpPr>
        <p:spPr>
          <a:xfrm>
            <a:off x="1542603" y="3648895"/>
            <a:ext cx="7119257" cy="369332"/>
          </a:xfrm>
          <a:prstGeom prst="rect">
            <a:avLst/>
          </a:prstGeom>
          <a:noFill/>
        </p:spPr>
        <p:txBody>
          <a:bodyPr wrap="square" rtlCol="0">
            <a:spAutoFit/>
          </a:bodyPr>
          <a:lstStyle/>
          <a:p>
            <a:r>
              <a:rPr lang="en-US" altLang="zh-CN" dirty="0" smtClean="0"/>
              <a:t>Q. </a:t>
            </a:r>
            <a:r>
              <a:rPr lang="en-US" altLang="zh-CN" dirty="0" err="1" smtClean="0"/>
              <a:t>Gu</a:t>
            </a:r>
            <a:r>
              <a:rPr lang="en-US" altLang="zh-CN" dirty="0"/>
              <a:t> </a:t>
            </a:r>
            <a:r>
              <a:rPr lang="en-US" altLang="zh-CN" dirty="0" smtClean="0"/>
              <a:t>and J. Han</a:t>
            </a:r>
            <a:endParaRPr lang="zh-CN" altLang="en-US" dirty="0"/>
          </a:p>
        </p:txBody>
      </p:sp>
      <p:sp>
        <p:nvSpPr>
          <p:cNvPr id="36" name="文本框 35"/>
          <p:cNvSpPr txBox="1"/>
          <p:nvPr/>
        </p:nvSpPr>
        <p:spPr>
          <a:xfrm>
            <a:off x="790594" y="4049005"/>
            <a:ext cx="9487794" cy="400110"/>
          </a:xfrm>
          <a:prstGeom prst="rect">
            <a:avLst/>
          </a:prstGeom>
          <a:noFill/>
        </p:spPr>
        <p:txBody>
          <a:bodyPr wrap="square" rtlCol="0">
            <a:spAutoFit/>
          </a:bodyPr>
          <a:lstStyle/>
          <a:p>
            <a:r>
              <a:rPr lang="en-US" altLang="zh-CN" sz="2000" b="1" dirty="0" err="1" smtClean="0"/>
              <a:t>Integreation</a:t>
            </a:r>
            <a:r>
              <a:rPr lang="en-US" altLang="zh-CN" sz="2000" b="1" dirty="0" smtClean="0"/>
              <a:t> of active </a:t>
            </a:r>
            <a:r>
              <a:rPr lang="en-US" altLang="zh-CN" sz="2000" b="1" dirty="0" err="1" smtClean="0"/>
              <a:t>learing</a:t>
            </a:r>
            <a:r>
              <a:rPr lang="en-US" altLang="zh-CN" sz="2000" b="1" dirty="0" smtClean="0"/>
              <a:t> in a collaborative </a:t>
            </a:r>
            <a:r>
              <a:rPr lang="en-US" altLang="zh-CN" sz="2000" b="1" dirty="0" err="1" smtClean="0"/>
              <a:t>crf</a:t>
            </a:r>
            <a:endParaRPr lang="zh-CN" altLang="en-US" sz="2000" b="1" dirty="0"/>
          </a:p>
        </p:txBody>
      </p:sp>
      <p:sp>
        <p:nvSpPr>
          <p:cNvPr id="37" name="文本框 36"/>
          <p:cNvSpPr txBox="1"/>
          <p:nvPr/>
        </p:nvSpPr>
        <p:spPr>
          <a:xfrm>
            <a:off x="1542603" y="4449115"/>
            <a:ext cx="7119257" cy="369332"/>
          </a:xfrm>
          <a:prstGeom prst="rect">
            <a:avLst/>
          </a:prstGeom>
          <a:noFill/>
        </p:spPr>
        <p:txBody>
          <a:bodyPr wrap="square" rtlCol="0">
            <a:spAutoFit/>
          </a:bodyPr>
          <a:lstStyle/>
          <a:p>
            <a:r>
              <a:rPr lang="en-US" altLang="zh-CN" dirty="0" smtClean="0"/>
              <a:t>O. Martinez and G. </a:t>
            </a:r>
            <a:r>
              <a:rPr lang="en-US" altLang="zh-CN" dirty="0" err="1" smtClean="0"/>
              <a:t>Tsechpenakis</a:t>
            </a:r>
            <a:endParaRPr lang="zh-CN" altLang="en-US" dirty="0"/>
          </a:p>
        </p:txBody>
      </p:sp>
      <p:sp>
        <p:nvSpPr>
          <p:cNvPr id="38" name="文本框 37"/>
          <p:cNvSpPr txBox="1"/>
          <p:nvPr/>
        </p:nvSpPr>
        <p:spPr>
          <a:xfrm>
            <a:off x="325677" y="4796610"/>
            <a:ext cx="5208814" cy="461665"/>
          </a:xfrm>
          <a:prstGeom prst="rect">
            <a:avLst/>
          </a:prstGeom>
          <a:noFill/>
        </p:spPr>
        <p:txBody>
          <a:bodyPr wrap="square" rtlCol="0">
            <a:spAutoFit/>
          </a:bodyPr>
          <a:lstStyle/>
          <a:p>
            <a:r>
              <a:rPr lang="en-US" altLang="zh-CN" sz="2400" u="sng" dirty="0" smtClean="0"/>
              <a:t>Diffusion Model</a:t>
            </a:r>
            <a:endParaRPr lang="zh-CN" altLang="en-US" sz="2400" u="sng" dirty="0"/>
          </a:p>
        </p:txBody>
      </p:sp>
      <p:sp>
        <p:nvSpPr>
          <p:cNvPr id="39" name="文本框 38"/>
          <p:cNvSpPr txBox="1"/>
          <p:nvPr/>
        </p:nvSpPr>
        <p:spPr>
          <a:xfrm>
            <a:off x="790594" y="5218557"/>
            <a:ext cx="9487794" cy="400110"/>
          </a:xfrm>
          <a:prstGeom prst="rect">
            <a:avLst/>
          </a:prstGeom>
          <a:noFill/>
        </p:spPr>
        <p:txBody>
          <a:bodyPr wrap="square" rtlCol="0">
            <a:spAutoFit/>
          </a:bodyPr>
          <a:lstStyle/>
          <a:p>
            <a:r>
              <a:rPr lang="en-US" altLang="zh-CN" sz="2000" b="1" dirty="0" smtClean="0"/>
              <a:t>On the non-progressive spread of influence through social networks</a:t>
            </a:r>
            <a:endParaRPr lang="zh-CN" altLang="en-US" sz="2000" b="1" dirty="0"/>
          </a:p>
        </p:txBody>
      </p:sp>
      <p:sp>
        <p:nvSpPr>
          <p:cNvPr id="40" name="文本框 39"/>
          <p:cNvSpPr txBox="1"/>
          <p:nvPr/>
        </p:nvSpPr>
        <p:spPr>
          <a:xfrm>
            <a:off x="1542603" y="5618667"/>
            <a:ext cx="7805057" cy="369332"/>
          </a:xfrm>
          <a:prstGeom prst="rect">
            <a:avLst/>
          </a:prstGeom>
          <a:noFill/>
        </p:spPr>
        <p:txBody>
          <a:bodyPr wrap="square" rtlCol="0">
            <a:spAutoFit/>
          </a:bodyPr>
          <a:lstStyle/>
          <a:p>
            <a:r>
              <a:rPr lang="en-US" altLang="zh-CN" dirty="0" smtClean="0"/>
              <a:t>M. </a:t>
            </a:r>
            <a:r>
              <a:rPr lang="en-US" altLang="zh-CN" dirty="0" err="1" smtClean="0"/>
              <a:t>Fazli</a:t>
            </a:r>
            <a:r>
              <a:rPr lang="en-US" altLang="zh-CN" dirty="0" smtClean="0"/>
              <a:t>, M. </a:t>
            </a:r>
            <a:r>
              <a:rPr lang="en-US" altLang="zh-CN" dirty="0" err="1" smtClean="0"/>
              <a:t>Ghodsi</a:t>
            </a:r>
            <a:r>
              <a:rPr lang="en-US" altLang="zh-CN" dirty="0" smtClean="0"/>
              <a:t>, J. </a:t>
            </a:r>
            <a:r>
              <a:rPr lang="en-US" altLang="zh-CN" dirty="0" err="1" smtClean="0"/>
              <a:t>Habibi</a:t>
            </a:r>
            <a:r>
              <a:rPr lang="en-US" altLang="zh-CN" dirty="0" smtClean="0"/>
              <a:t>, P. J. </a:t>
            </a:r>
            <a:r>
              <a:rPr lang="en-US" altLang="zh-CN" dirty="0" err="1" smtClean="0"/>
              <a:t>Khalilabadi</a:t>
            </a:r>
            <a:r>
              <a:rPr lang="en-US" altLang="zh-CN" dirty="0" smtClean="0"/>
              <a:t>, V. </a:t>
            </a:r>
            <a:r>
              <a:rPr lang="en-US" altLang="zh-CN" dirty="0" err="1" smtClean="0"/>
              <a:t>Mirrokni</a:t>
            </a:r>
            <a:r>
              <a:rPr lang="en-US" altLang="zh-CN" dirty="0" smtClean="0"/>
              <a:t> and S. S. </a:t>
            </a:r>
            <a:r>
              <a:rPr lang="en-US" altLang="zh-CN" dirty="0" err="1" smtClean="0"/>
              <a:t>Sadeghabad</a:t>
            </a:r>
            <a:endParaRPr lang="zh-CN" altLang="en-US" dirty="0"/>
          </a:p>
        </p:txBody>
      </p:sp>
      <p:sp>
        <p:nvSpPr>
          <p:cNvPr id="41" name="文本框 40"/>
          <p:cNvSpPr txBox="1"/>
          <p:nvPr/>
        </p:nvSpPr>
        <p:spPr>
          <a:xfrm>
            <a:off x="790594" y="5987999"/>
            <a:ext cx="9487794" cy="400110"/>
          </a:xfrm>
          <a:prstGeom prst="rect">
            <a:avLst/>
          </a:prstGeom>
          <a:noFill/>
        </p:spPr>
        <p:txBody>
          <a:bodyPr wrap="square" rtlCol="0">
            <a:spAutoFit/>
          </a:bodyPr>
          <a:lstStyle/>
          <a:p>
            <a:r>
              <a:rPr lang="en-US" altLang="zh-CN" sz="2000" b="1" dirty="0" smtClean="0"/>
              <a:t>Maximizing the spread of influence through a social network</a:t>
            </a:r>
            <a:endParaRPr lang="zh-CN" altLang="en-US" sz="2000" b="1" dirty="0"/>
          </a:p>
        </p:txBody>
      </p:sp>
      <p:sp>
        <p:nvSpPr>
          <p:cNvPr id="42" name="文本框 41"/>
          <p:cNvSpPr txBox="1"/>
          <p:nvPr/>
        </p:nvSpPr>
        <p:spPr>
          <a:xfrm>
            <a:off x="1542603" y="6388109"/>
            <a:ext cx="7805057" cy="369332"/>
          </a:xfrm>
          <a:prstGeom prst="rect">
            <a:avLst/>
          </a:prstGeom>
          <a:noFill/>
        </p:spPr>
        <p:txBody>
          <a:bodyPr wrap="square" rtlCol="0">
            <a:spAutoFit/>
          </a:bodyPr>
          <a:lstStyle/>
          <a:p>
            <a:r>
              <a:rPr lang="en-US" altLang="zh-CN" dirty="0" smtClean="0"/>
              <a:t>D. </a:t>
            </a:r>
            <a:r>
              <a:rPr lang="en-US" altLang="zh-CN" dirty="0" err="1" smtClean="0"/>
              <a:t>Kempe</a:t>
            </a:r>
            <a:r>
              <a:rPr lang="en-US" altLang="zh-CN" dirty="0" smtClean="0"/>
              <a:t>, J. Kleinberg and E. </a:t>
            </a:r>
            <a:r>
              <a:rPr lang="en-US" altLang="zh-CN" dirty="0" err="1" smtClean="0"/>
              <a:t>Tardos</a:t>
            </a:r>
            <a:endParaRPr lang="zh-CN" altLang="en-US" dirty="0"/>
          </a:p>
        </p:txBody>
      </p:sp>
    </p:spTree>
    <p:extLst>
      <p:ext uri="{BB962C8B-B14F-4D97-AF65-F5344CB8AC3E}">
        <p14:creationId xmlns:p14="http://schemas.microsoft.com/office/powerpoint/2010/main" val="1642635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Conclusion</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57200" y="1567543"/>
            <a:ext cx="7968343" cy="830997"/>
          </a:xfrm>
          <a:prstGeom prst="rect">
            <a:avLst/>
          </a:prstGeom>
          <a:noFill/>
        </p:spPr>
        <p:txBody>
          <a:bodyPr wrap="square" rtlCol="0">
            <a:spAutoFit/>
          </a:bodyPr>
          <a:lstStyle/>
          <a:p>
            <a:r>
              <a:rPr lang="en-US" altLang="zh-CN" sz="2400" dirty="0" smtClean="0"/>
              <a:t>Connect active learning for networked data to non-progressive diffusion model, and precisely formulate the problem</a:t>
            </a:r>
            <a:endParaRPr lang="zh-CN" altLang="en-US" sz="2400" dirty="0"/>
          </a:p>
        </p:txBody>
      </p:sp>
      <p:sp>
        <p:nvSpPr>
          <p:cNvPr id="19" name="文本框 18"/>
          <p:cNvSpPr txBox="1"/>
          <p:nvPr/>
        </p:nvSpPr>
        <p:spPr>
          <a:xfrm>
            <a:off x="457200" y="2699657"/>
            <a:ext cx="7968343" cy="461665"/>
          </a:xfrm>
          <a:prstGeom prst="rect">
            <a:avLst/>
          </a:prstGeom>
          <a:noFill/>
        </p:spPr>
        <p:txBody>
          <a:bodyPr wrap="square" rtlCol="0">
            <a:spAutoFit/>
          </a:bodyPr>
          <a:lstStyle/>
          <a:p>
            <a:r>
              <a:rPr lang="en-US" altLang="zh-CN" sz="2400" dirty="0" smtClean="0"/>
              <a:t>Propose an algorithm to solve the problem</a:t>
            </a:r>
            <a:endParaRPr lang="zh-CN" altLang="en-US" sz="2400" dirty="0"/>
          </a:p>
        </p:txBody>
      </p:sp>
      <p:sp>
        <p:nvSpPr>
          <p:cNvPr id="20" name="文本框 19"/>
          <p:cNvSpPr txBox="1"/>
          <p:nvPr/>
        </p:nvSpPr>
        <p:spPr>
          <a:xfrm>
            <a:off x="457200" y="3462439"/>
            <a:ext cx="7968343" cy="830997"/>
          </a:xfrm>
          <a:prstGeom prst="rect">
            <a:avLst/>
          </a:prstGeom>
          <a:noFill/>
        </p:spPr>
        <p:txBody>
          <a:bodyPr wrap="square" rtlCol="0">
            <a:spAutoFit/>
          </a:bodyPr>
          <a:lstStyle/>
          <a:p>
            <a:r>
              <a:rPr lang="en-US" altLang="zh-CN" sz="2400" dirty="0" smtClean="0"/>
              <a:t>Theoretically guarantee the convergence, correctness and approximation ratio of the algorithm</a:t>
            </a:r>
            <a:endParaRPr lang="zh-CN" altLang="en-US" sz="2400" dirty="0"/>
          </a:p>
        </p:txBody>
      </p:sp>
      <p:sp>
        <p:nvSpPr>
          <p:cNvPr id="21" name="文本框 20"/>
          <p:cNvSpPr txBox="1"/>
          <p:nvPr/>
        </p:nvSpPr>
        <p:spPr>
          <a:xfrm>
            <a:off x="457200" y="4594553"/>
            <a:ext cx="7968343" cy="830997"/>
          </a:xfrm>
          <a:prstGeom prst="rect">
            <a:avLst/>
          </a:prstGeom>
          <a:noFill/>
        </p:spPr>
        <p:txBody>
          <a:bodyPr wrap="square" rtlCol="0">
            <a:spAutoFit/>
          </a:bodyPr>
          <a:lstStyle/>
          <a:p>
            <a:r>
              <a:rPr lang="en-US" altLang="zh-CN" sz="2400" dirty="0" smtClean="0"/>
              <a:t>Empirically evaluate the performance of the algorithm on four datasets of different genres</a:t>
            </a:r>
            <a:endParaRPr lang="zh-CN" altLang="en-US" sz="2400" dirty="0"/>
          </a:p>
        </p:txBody>
      </p:sp>
    </p:spTree>
    <p:extLst>
      <p:ext uri="{BB962C8B-B14F-4D97-AF65-F5344CB8AC3E}">
        <p14:creationId xmlns:p14="http://schemas.microsoft.com/office/powerpoint/2010/main" val="34700520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An Example</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1719943" y="44876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589564" y="352152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3804557" y="1877786"/>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505567" y="4299857"/>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056415" y="2495550"/>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4" name="直接连接符 13"/>
          <p:cNvCxnSpPr>
            <a:stCxn id="7" idx="6"/>
            <a:endCxn id="10" idx="2"/>
          </p:cNvCxnSpPr>
          <p:nvPr/>
        </p:nvCxnSpPr>
        <p:spPr>
          <a:xfrm flipV="1">
            <a:off x="2661557" y="2065565"/>
            <a:ext cx="1143000" cy="375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2" idx="4"/>
          </p:cNvCxnSpPr>
          <p:nvPr/>
        </p:nvCxnSpPr>
        <p:spPr>
          <a:xfrm flipV="1">
            <a:off x="4826125" y="2871107"/>
            <a:ext cx="418069" cy="14837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2" idx="1"/>
          </p:cNvCxnSpPr>
          <p:nvPr/>
        </p:nvCxnSpPr>
        <p:spPr>
          <a:xfrm>
            <a:off x="4180114" y="2065565"/>
            <a:ext cx="931300" cy="484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0"/>
            <a:endCxn id="10" idx="4"/>
          </p:cNvCxnSpPr>
          <p:nvPr/>
        </p:nvCxnSpPr>
        <p:spPr>
          <a:xfrm flipV="1">
            <a:off x="1907722" y="2253343"/>
            <a:ext cx="2084614" cy="22342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3"/>
          </p:cNvCxnSpPr>
          <p:nvPr/>
        </p:nvCxnSpPr>
        <p:spPr>
          <a:xfrm flipV="1">
            <a:off x="3857328" y="2816108"/>
            <a:ext cx="1254086" cy="7571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8" idx="6"/>
          </p:cNvCxnSpPr>
          <p:nvPr/>
        </p:nvCxnSpPr>
        <p:spPr>
          <a:xfrm flipH="1">
            <a:off x="2095500" y="3842087"/>
            <a:ext cx="1549063" cy="8333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1"/>
          </p:cNvCxnSpPr>
          <p:nvPr/>
        </p:nvCxnSpPr>
        <p:spPr>
          <a:xfrm>
            <a:off x="3891643" y="3842658"/>
            <a:ext cx="668923" cy="5121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22472" y="2253343"/>
            <a:ext cx="1268185" cy="3755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081157" y="1965774"/>
            <a:ext cx="2677886" cy="584775"/>
          </a:xfrm>
          <a:prstGeom prst="rect">
            <a:avLst/>
          </a:prstGeom>
          <a:noFill/>
        </p:spPr>
        <p:txBody>
          <a:bodyPr wrap="square" rtlCol="0">
            <a:spAutoFit/>
          </a:bodyPr>
          <a:lstStyle/>
          <a:p>
            <a:r>
              <a:rPr lang="en-US" altLang="zh-CN" sz="3200" dirty="0" smtClean="0"/>
              <a:t>Instances</a:t>
            </a:r>
            <a:endParaRPr lang="zh-CN" altLang="en-US" sz="3200" dirty="0"/>
          </a:p>
        </p:txBody>
      </p:sp>
      <p:cxnSp>
        <p:nvCxnSpPr>
          <p:cNvPr id="24" name="直接箭头连接符 23"/>
          <p:cNvCxnSpPr/>
          <p:nvPr/>
        </p:nvCxnSpPr>
        <p:spPr>
          <a:xfrm>
            <a:off x="5307849" y="3736577"/>
            <a:ext cx="1582808" cy="1055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102925" y="3440790"/>
            <a:ext cx="2677886" cy="584775"/>
          </a:xfrm>
          <a:prstGeom prst="rect">
            <a:avLst/>
          </a:prstGeom>
          <a:noFill/>
        </p:spPr>
        <p:txBody>
          <a:bodyPr wrap="square" rtlCol="0">
            <a:spAutoFit/>
          </a:bodyPr>
          <a:lstStyle/>
          <a:p>
            <a:r>
              <a:rPr lang="en-US" altLang="zh-CN" sz="3200" dirty="0" smtClean="0"/>
              <a:t>Correlation</a:t>
            </a:r>
            <a:endParaRPr lang="zh-CN" altLang="en-US" sz="3200" dirty="0"/>
          </a:p>
        </p:txBody>
      </p:sp>
    </p:spTree>
    <p:extLst>
      <p:ext uri="{BB962C8B-B14F-4D97-AF65-F5344CB8AC3E}">
        <p14:creationId xmlns:p14="http://schemas.microsoft.com/office/powerpoint/2010/main" val="307459254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7300074" cy="707886"/>
          </a:xfrm>
          <a:prstGeom prst="rect">
            <a:avLst/>
          </a:prstGeom>
          <a:noFill/>
        </p:spPr>
        <p:txBody>
          <a:bodyPr wrap="square" rtlCol="0">
            <a:spAutoFit/>
          </a:bodyPr>
          <a:lstStyle/>
          <a:p>
            <a:r>
              <a:rPr lang="en-US" altLang="zh-CN" sz="4000" b="1" dirty="0" smtClean="0"/>
              <a:t>Future work</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57200" y="1567543"/>
            <a:ext cx="7968343" cy="1200329"/>
          </a:xfrm>
          <a:prstGeom prst="rect">
            <a:avLst/>
          </a:prstGeom>
          <a:noFill/>
        </p:spPr>
        <p:txBody>
          <a:bodyPr wrap="square" rtlCol="0">
            <a:spAutoFit/>
          </a:bodyPr>
          <a:lstStyle/>
          <a:p>
            <a:r>
              <a:rPr lang="en-US" altLang="zh-CN" sz="2400" dirty="0" smtClean="0"/>
              <a:t>Consider active learning for networked data in a </a:t>
            </a:r>
            <a:r>
              <a:rPr lang="en-US" altLang="zh-CN" sz="2400" dirty="0" smtClean="0">
                <a:solidFill>
                  <a:srgbClr val="C00000"/>
                </a:solidFill>
              </a:rPr>
              <a:t>streaming</a:t>
            </a:r>
            <a:r>
              <a:rPr lang="en-US" altLang="zh-CN" sz="2400" dirty="0" smtClean="0"/>
              <a:t> setting, where data distribution and network structure are changing over time</a:t>
            </a:r>
            <a:endParaRPr lang="zh-CN" altLang="en-US" sz="2400" dirty="0"/>
          </a:p>
        </p:txBody>
      </p:sp>
    </p:spTree>
    <p:extLst>
      <p:ext uri="{BB962C8B-B14F-4D97-AF65-F5344CB8AC3E}">
        <p14:creationId xmlns:p14="http://schemas.microsoft.com/office/powerpoint/2010/main" val="135634506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About Me</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48574" y="1587260"/>
            <a:ext cx="3968151" cy="707886"/>
          </a:xfrm>
          <a:prstGeom prst="rect">
            <a:avLst/>
          </a:prstGeom>
          <a:noFill/>
        </p:spPr>
        <p:txBody>
          <a:bodyPr wrap="square" rtlCol="0">
            <a:spAutoFit/>
          </a:bodyPr>
          <a:lstStyle/>
          <a:p>
            <a:r>
              <a:rPr lang="en-US" altLang="zh-CN" sz="4000" b="1" u="sng" dirty="0" err="1" smtClean="0"/>
              <a:t>Zhilin</a:t>
            </a:r>
            <a:r>
              <a:rPr lang="en-US" altLang="zh-CN" sz="4000" b="1" u="sng" dirty="0" smtClean="0"/>
              <a:t> Yang</a:t>
            </a:r>
            <a:endParaRPr lang="zh-CN" altLang="en-US" sz="4000" b="1" u="sng" dirty="0"/>
          </a:p>
        </p:txBody>
      </p:sp>
      <p:sp>
        <p:nvSpPr>
          <p:cNvPr id="6" name="文本框 5"/>
          <p:cNvSpPr txBox="1"/>
          <p:nvPr/>
        </p:nvSpPr>
        <p:spPr>
          <a:xfrm>
            <a:off x="2432649" y="2295146"/>
            <a:ext cx="4692769" cy="584775"/>
          </a:xfrm>
          <a:prstGeom prst="rect">
            <a:avLst/>
          </a:prstGeom>
          <a:noFill/>
        </p:spPr>
        <p:txBody>
          <a:bodyPr wrap="square" rtlCol="0">
            <a:spAutoFit/>
          </a:bodyPr>
          <a:lstStyle/>
          <a:p>
            <a:r>
              <a:rPr lang="en-US" altLang="zh-CN" sz="3200" u="sng" dirty="0" smtClean="0"/>
              <a:t>kimiyoung@yeah.net</a:t>
            </a:r>
            <a:endParaRPr lang="zh-CN" altLang="en-US" sz="3200" u="sng" dirty="0"/>
          </a:p>
        </p:txBody>
      </p:sp>
      <p:sp>
        <p:nvSpPr>
          <p:cNvPr id="7" name="文本框 6"/>
          <p:cNvSpPr txBox="1"/>
          <p:nvPr/>
        </p:nvSpPr>
        <p:spPr>
          <a:xfrm>
            <a:off x="448574" y="3364890"/>
            <a:ext cx="9282022" cy="523220"/>
          </a:xfrm>
          <a:prstGeom prst="rect">
            <a:avLst/>
          </a:prstGeom>
          <a:noFill/>
        </p:spPr>
        <p:txBody>
          <a:bodyPr wrap="square" rtlCol="0">
            <a:spAutoFit/>
          </a:bodyPr>
          <a:lstStyle/>
          <a:p>
            <a:r>
              <a:rPr lang="en-US" altLang="zh-CN" sz="2800" dirty="0" smtClean="0"/>
              <a:t>3</a:t>
            </a:r>
            <a:r>
              <a:rPr lang="en-US" altLang="zh-CN" sz="2800" baseline="30000" dirty="0" smtClean="0"/>
              <a:t>rd</a:t>
            </a:r>
            <a:r>
              <a:rPr lang="en-US" altLang="zh-CN" sz="2800" dirty="0"/>
              <a:t> </a:t>
            </a:r>
            <a:r>
              <a:rPr lang="en-US" altLang="zh-CN" sz="2800" dirty="0" smtClean="0"/>
              <a:t>year undergraduate at Tsinghua Univ.</a:t>
            </a:r>
            <a:endParaRPr lang="zh-CN" altLang="en-US" sz="2800" dirty="0"/>
          </a:p>
        </p:txBody>
      </p:sp>
      <p:sp>
        <p:nvSpPr>
          <p:cNvPr id="8" name="文本框 7"/>
          <p:cNvSpPr txBox="1"/>
          <p:nvPr/>
        </p:nvSpPr>
        <p:spPr>
          <a:xfrm>
            <a:off x="448574" y="4203802"/>
            <a:ext cx="9282022" cy="523220"/>
          </a:xfrm>
          <a:prstGeom prst="rect">
            <a:avLst/>
          </a:prstGeom>
          <a:noFill/>
        </p:spPr>
        <p:txBody>
          <a:bodyPr wrap="square" rtlCol="0">
            <a:spAutoFit/>
          </a:bodyPr>
          <a:lstStyle/>
          <a:p>
            <a:r>
              <a:rPr lang="en-US" altLang="zh-CN" sz="2800" dirty="0" smtClean="0"/>
              <a:t>Applying for PhD programs this year</a:t>
            </a:r>
            <a:endParaRPr lang="zh-CN" altLang="en-US" sz="2800" dirty="0"/>
          </a:p>
        </p:txBody>
      </p:sp>
      <p:sp>
        <p:nvSpPr>
          <p:cNvPr id="9" name="文本框 8"/>
          <p:cNvSpPr txBox="1"/>
          <p:nvPr/>
        </p:nvSpPr>
        <p:spPr>
          <a:xfrm>
            <a:off x="448574" y="5042714"/>
            <a:ext cx="9282022" cy="523220"/>
          </a:xfrm>
          <a:prstGeom prst="rect">
            <a:avLst/>
          </a:prstGeom>
          <a:noFill/>
        </p:spPr>
        <p:txBody>
          <a:bodyPr wrap="square" rtlCol="0">
            <a:spAutoFit/>
          </a:bodyPr>
          <a:lstStyle/>
          <a:p>
            <a:r>
              <a:rPr lang="en-US" altLang="zh-CN" sz="2800" dirty="0" smtClean="0"/>
              <a:t>Data Mining &amp; Machine Learning</a:t>
            </a:r>
            <a:endParaRPr lang="zh-CN" altLang="en-US" sz="2800" dirty="0"/>
          </a:p>
        </p:txBody>
      </p:sp>
    </p:spTree>
    <p:extLst>
      <p:ext uri="{BB962C8B-B14F-4D97-AF65-F5344CB8AC3E}">
        <p14:creationId xmlns:p14="http://schemas.microsoft.com/office/powerpoint/2010/main" val="363454790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18250" y="1915064"/>
            <a:ext cx="8729932" cy="1107996"/>
          </a:xfrm>
          <a:prstGeom prst="rect">
            <a:avLst/>
          </a:prstGeom>
          <a:noFill/>
        </p:spPr>
        <p:txBody>
          <a:bodyPr wrap="square" rtlCol="0">
            <a:spAutoFit/>
          </a:bodyPr>
          <a:lstStyle/>
          <a:p>
            <a:pPr algn="ctr"/>
            <a:r>
              <a:rPr lang="en-US" altLang="zh-CN" sz="6600" dirty="0" smtClean="0"/>
              <a:t>Thanks!</a:t>
            </a:r>
            <a:endParaRPr lang="zh-CN" altLang="en-US" sz="6600" dirty="0"/>
          </a:p>
        </p:txBody>
      </p:sp>
      <p:cxnSp>
        <p:nvCxnSpPr>
          <p:cNvPr id="11" name="直接连接符 10"/>
          <p:cNvCxnSpPr/>
          <p:nvPr/>
        </p:nvCxnSpPr>
        <p:spPr>
          <a:xfrm>
            <a:off x="1121434" y="3536830"/>
            <a:ext cx="955806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090913" y="3692625"/>
            <a:ext cx="4692769" cy="584775"/>
          </a:xfrm>
          <a:prstGeom prst="rect">
            <a:avLst/>
          </a:prstGeom>
          <a:noFill/>
        </p:spPr>
        <p:txBody>
          <a:bodyPr wrap="square" rtlCol="0">
            <a:spAutoFit/>
          </a:bodyPr>
          <a:lstStyle/>
          <a:p>
            <a:r>
              <a:rPr lang="en-US" altLang="zh-CN" sz="3200" u="sng" dirty="0" smtClean="0"/>
              <a:t>kimiyoung@yeah.net</a:t>
            </a:r>
            <a:endParaRPr lang="zh-CN" altLang="en-US" sz="3200" u="sng" dirty="0"/>
          </a:p>
        </p:txBody>
      </p:sp>
    </p:spTree>
    <p:extLst>
      <p:ext uri="{BB962C8B-B14F-4D97-AF65-F5344CB8AC3E}">
        <p14:creationId xmlns:p14="http://schemas.microsoft.com/office/powerpoint/2010/main" val="9412506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An Example</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1719943" y="44876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589564" y="352152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3804557" y="1877786"/>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505567" y="4299857"/>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056415" y="2495550"/>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4" name="直接连接符 13"/>
          <p:cNvCxnSpPr>
            <a:stCxn id="7" idx="6"/>
            <a:endCxn id="10" idx="2"/>
          </p:cNvCxnSpPr>
          <p:nvPr/>
        </p:nvCxnSpPr>
        <p:spPr>
          <a:xfrm flipV="1">
            <a:off x="2661557" y="2065565"/>
            <a:ext cx="1143000" cy="375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2" idx="4"/>
          </p:cNvCxnSpPr>
          <p:nvPr/>
        </p:nvCxnSpPr>
        <p:spPr>
          <a:xfrm flipV="1">
            <a:off x="4826125" y="2871107"/>
            <a:ext cx="418069" cy="14837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2" idx="1"/>
          </p:cNvCxnSpPr>
          <p:nvPr/>
        </p:nvCxnSpPr>
        <p:spPr>
          <a:xfrm>
            <a:off x="4180114" y="2065565"/>
            <a:ext cx="931300" cy="484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0"/>
            <a:endCxn id="10" idx="4"/>
          </p:cNvCxnSpPr>
          <p:nvPr/>
        </p:nvCxnSpPr>
        <p:spPr>
          <a:xfrm flipV="1">
            <a:off x="1907722" y="2253343"/>
            <a:ext cx="2084614" cy="22342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3"/>
          </p:cNvCxnSpPr>
          <p:nvPr/>
        </p:nvCxnSpPr>
        <p:spPr>
          <a:xfrm flipV="1">
            <a:off x="3857328" y="2816108"/>
            <a:ext cx="1254086" cy="7571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8" idx="6"/>
          </p:cNvCxnSpPr>
          <p:nvPr/>
        </p:nvCxnSpPr>
        <p:spPr>
          <a:xfrm flipH="1">
            <a:off x="2095500" y="3842087"/>
            <a:ext cx="1549063" cy="8333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1"/>
          </p:cNvCxnSpPr>
          <p:nvPr/>
        </p:nvCxnSpPr>
        <p:spPr>
          <a:xfrm>
            <a:off x="3891643" y="3842658"/>
            <a:ext cx="668923" cy="5121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22472" y="2253343"/>
            <a:ext cx="1268185" cy="3755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081157" y="1965774"/>
            <a:ext cx="2677886" cy="584775"/>
          </a:xfrm>
          <a:prstGeom prst="rect">
            <a:avLst/>
          </a:prstGeom>
          <a:noFill/>
        </p:spPr>
        <p:txBody>
          <a:bodyPr wrap="square" rtlCol="0">
            <a:spAutoFit/>
          </a:bodyPr>
          <a:lstStyle/>
          <a:p>
            <a:r>
              <a:rPr lang="en-US" altLang="zh-CN" sz="3200" dirty="0" smtClean="0"/>
              <a:t>Instances</a:t>
            </a:r>
            <a:endParaRPr lang="zh-CN" altLang="en-US" sz="3200" dirty="0"/>
          </a:p>
        </p:txBody>
      </p:sp>
      <p:cxnSp>
        <p:nvCxnSpPr>
          <p:cNvPr id="24" name="直接箭头连接符 23"/>
          <p:cNvCxnSpPr/>
          <p:nvPr/>
        </p:nvCxnSpPr>
        <p:spPr>
          <a:xfrm>
            <a:off x="5307849" y="3736577"/>
            <a:ext cx="1582808" cy="1055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102925" y="3440790"/>
            <a:ext cx="2677886" cy="584775"/>
          </a:xfrm>
          <a:prstGeom prst="rect">
            <a:avLst/>
          </a:prstGeom>
          <a:noFill/>
        </p:spPr>
        <p:txBody>
          <a:bodyPr wrap="square" rtlCol="0">
            <a:spAutoFit/>
          </a:bodyPr>
          <a:lstStyle/>
          <a:p>
            <a:r>
              <a:rPr lang="en-US" altLang="zh-CN" sz="3200" dirty="0" smtClean="0"/>
              <a:t>Correlation</a:t>
            </a:r>
            <a:endParaRPr lang="zh-CN" altLang="en-US" sz="3200" dirty="0"/>
          </a:p>
        </p:txBody>
      </p:sp>
      <p:sp>
        <p:nvSpPr>
          <p:cNvPr id="27" name="文本框 26"/>
          <p:cNvSpPr txBox="1"/>
          <p:nvPr/>
        </p:nvSpPr>
        <p:spPr>
          <a:xfrm>
            <a:off x="2286000" y="176660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8" name="文本框 27"/>
          <p:cNvSpPr txBox="1"/>
          <p:nvPr/>
        </p:nvSpPr>
        <p:spPr>
          <a:xfrm>
            <a:off x="3777342" y="1367850"/>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9" name="文本框 28"/>
          <p:cNvSpPr txBox="1"/>
          <p:nvPr/>
        </p:nvSpPr>
        <p:spPr>
          <a:xfrm>
            <a:off x="1557733" y="4012966"/>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0" name="文本框 29"/>
          <p:cNvSpPr txBox="1"/>
          <p:nvPr/>
        </p:nvSpPr>
        <p:spPr>
          <a:xfrm>
            <a:off x="3668712" y="3050017"/>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1" name="文本框 30"/>
          <p:cNvSpPr txBox="1"/>
          <p:nvPr/>
        </p:nvSpPr>
        <p:spPr>
          <a:xfrm>
            <a:off x="4997553" y="429333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2" name="文本框 31"/>
          <p:cNvSpPr txBox="1"/>
          <p:nvPr/>
        </p:nvSpPr>
        <p:spPr>
          <a:xfrm>
            <a:off x="5050400" y="1952558"/>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3" name="文本框 32"/>
          <p:cNvSpPr txBox="1"/>
          <p:nvPr/>
        </p:nvSpPr>
        <p:spPr>
          <a:xfrm>
            <a:off x="1287493" y="5313439"/>
            <a:ext cx="5915491" cy="523220"/>
          </a:xfrm>
          <a:prstGeom prst="rect">
            <a:avLst/>
          </a:prstGeom>
          <a:noFill/>
        </p:spPr>
        <p:txBody>
          <a:bodyPr wrap="square" rtlCol="0">
            <a:spAutoFit/>
          </a:bodyPr>
          <a:lstStyle/>
          <a:p>
            <a:r>
              <a:rPr lang="en-US" altLang="zh-CN" sz="2800" b="1" dirty="0" smtClean="0"/>
              <a:t>Classify each instance into {</a:t>
            </a:r>
            <a:r>
              <a:rPr lang="en-US" altLang="zh-CN" sz="2800" b="1" dirty="0" smtClean="0"/>
              <a:t>+1</a:t>
            </a:r>
            <a:r>
              <a:rPr lang="en-US" altLang="zh-CN" sz="2800" b="1" dirty="0" smtClean="0"/>
              <a:t>, </a:t>
            </a:r>
            <a:r>
              <a:rPr lang="en-US" altLang="zh-CN" sz="2800" b="1" dirty="0" smtClean="0"/>
              <a:t>-1</a:t>
            </a:r>
            <a:r>
              <a:rPr lang="en-US" altLang="zh-CN" sz="2800" b="1" dirty="0" smtClean="0"/>
              <a:t>}</a:t>
            </a:r>
            <a:endParaRPr lang="zh-CN" altLang="en-US" sz="2800" b="1" dirty="0"/>
          </a:p>
        </p:txBody>
      </p:sp>
    </p:spTree>
    <p:extLst>
      <p:ext uri="{BB962C8B-B14F-4D97-AF65-F5344CB8AC3E}">
        <p14:creationId xmlns:p14="http://schemas.microsoft.com/office/powerpoint/2010/main" val="26750815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An Example</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1719943" y="44876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589564" y="352152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3804557" y="1877786"/>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505567" y="4299857"/>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056415" y="2495550"/>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4" name="直接连接符 13"/>
          <p:cNvCxnSpPr>
            <a:stCxn id="7" idx="6"/>
            <a:endCxn id="10" idx="2"/>
          </p:cNvCxnSpPr>
          <p:nvPr/>
        </p:nvCxnSpPr>
        <p:spPr>
          <a:xfrm flipV="1">
            <a:off x="2661557" y="2065565"/>
            <a:ext cx="1143000" cy="375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2" idx="4"/>
          </p:cNvCxnSpPr>
          <p:nvPr/>
        </p:nvCxnSpPr>
        <p:spPr>
          <a:xfrm flipV="1">
            <a:off x="4826125" y="2871107"/>
            <a:ext cx="418069" cy="14837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2" idx="1"/>
          </p:cNvCxnSpPr>
          <p:nvPr/>
        </p:nvCxnSpPr>
        <p:spPr>
          <a:xfrm>
            <a:off x="4180114" y="2065565"/>
            <a:ext cx="931300" cy="484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0"/>
            <a:endCxn id="10" idx="4"/>
          </p:cNvCxnSpPr>
          <p:nvPr/>
        </p:nvCxnSpPr>
        <p:spPr>
          <a:xfrm flipV="1">
            <a:off x="1907722" y="2253343"/>
            <a:ext cx="2084614" cy="22342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3"/>
          </p:cNvCxnSpPr>
          <p:nvPr/>
        </p:nvCxnSpPr>
        <p:spPr>
          <a:xfrm flipV="1">
            <a:off x="3857328" y="2816108"/>
            <a:ext cx="1254086" cy="7571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8" idx="6"/>
          </p:cNvCxnSpPr>
          <p:nvPr/>
        </p:nvCxnSpPr>
        <p:spPr>
          <a:xfrm flipH="1">
            <a:off x="2095500" y="3842087"/>
            <a:ext cx="1549063" cy="8333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1"/>
          </p:cNvCxnSpPr>
          <p:nvPr/>
        </p:nvCxnSpPr>
        <p:spPr>
          <a:xfrm>
            <a:off x="3891643" y="3842658"/>
            <a:ext cx="668923" cy="5121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22472" y="2253343"/>
            <a:ext cx="1268185" cy="3755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081157" y="1965774"/>
            <a:ext cx="2677886" cy="584775"/>
          </a:xfrm>
          <a:prstGeom prst="rect">
            <a:avLst/>
          </a:prstGeom>
          <a:noFill/>
        </p:spPr>
        <p:txBody>
          <a:bodyPr wrap="square" rtlCol="0">
            <a:spAutoFit/>
          </a:bodyPr>
          <a:lstStyle/>
          <a:p>
            <a:r>
              <a:rPr lang="en-US" altLang="zh-CN" sz="3200" dirty="0" smtClean="0"/>
              <a:t>Instances</a:t>
            </a:r>
            <a:endParaRPr lang="zh-CN" altLang="en-US" sz="3200" dirty="0"/>
          </a:p>
        </p:txBody>
      </p:sp>
      <p:cxnSp>
        <p:nvCxnSpPr>
          <p:cNvPr id="24" name="直接箭头连接符 23"/>
          <p:cNvCxnSpPr/>
          <p:nvPr/>
        </p:nvCxnSpPr>
        <p:spPr>
          <a:xfrm>
            <a:off x="5307849" y="3736577"/>
            <a:ext cx="1582808" cy="1055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102925" y="3440790"/>
            <a:ext cx="2677886" cy="584775"/>
          </a:xfrm>
          <a:prstGeom prst="rect">
            <a:avLst/>
          </a:prstGeom>
          <a:noFill/>
        </p:spPr>
        <p:txBody>
          <a:bodyPr wrap="square" rtlCol="0">
            <a:spAutoFit/>
          </a:bodyPr>
          <a:lstStyle/>
          <a:p>
            <a:r>
              <a:rPr lang="en-US" altLang="zh-CN" sz="3200" dirty="0" smtClean="0"/>
              <a:t>Correlation</a:t>
            </a:r>
            <a:endParaRPr lang="zh-CN" altLang="en-US" sz="3200" dirty="0"/>
          </a:p>
        </p:txBody>
      </p:sp>
      <p:sp>
        <p:nvSpPr>
          <p:cNvPr id="27" name="文本框 26"/>
          <p:cNvSpPr txBox="1"/>
          <p:nvPr/>
        </p:nvSpPr>
        <p:spPr>
          <a:xfrm>
            <a:off x="2269671" y="1766609"/>
            <a:ext cx="673882"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28" name="文本框 27"/>
          <p:cNvSpPr txBox="1"/>
          <p:nvPr/>
        </p:nvSpPr>
        <p:spPr>
          <a:xfrm>
            <a:off x="3777342" y="1367850"/>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9" name="文本框 28"/>
          <p:cNvSpPr txBox="1"/>
          <p:nvPr/>
        </p:nvSpPr>
        <p:spPr>
          <a:xfrm>
            <a:off x="1557733" y="4012966"/>
            <a:ext cx="512200"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0" name="文本框 29"/>
          <p:cNvSpPr txBox="1"/>
          <p:nvPr/>
        </p:nvSpPr>
        <p:spPr>
          <a:xfrm>
            <a:off x="3668711" y="3050017"/>
            <a:ext cx="699181"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1" name="文本框 30"/>
          <p:cNvSpPr txBox="1"/>
          <p:nvPr/>
        </p:nvSpPr>
        <p:spPr>
          <a:xfrm>
            <a:off x="4997553" y="429333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2" name="文本框 31"/>
          <p:cNvSpPr txBox="1"/>
          <p:nvPr/>
        </p:nvSpPr>
        <p:spPr>
          <a:xfrm>
            <a:off x="5050400" y="1952558"/>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Tree>
    <p:extLst>
      <p:ext uri="{BB962C8B-B14F-4D97-AF65-F5344CB8AC3E}">
        <p14:creationId xmlns:p14="http://schemas.microsoft.com/office/powerpoint/2010/main" val="18832054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An Example</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1719943" y="44876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589564" y="352152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3804557" y="1877786"/>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505567" y="4299857"/>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056415" y="2495550"/>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4" name="直接连接符 13"/>
          <p:cNvCxnSpPr>
            <a:stCxn id="7" idx="6"/>
            <a:endCxn id="10" idx="2"/>
          </p:cNvCxnSpPr>
          <p:nvPr/>
        </p:nvCxnSpPr>
        <p:spPr>
          <a:xfrm flipV="1">
            <a:off x="2661557" y="2065565"/>
            <a:ext cx="1143000" cy="375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2" idx="4"/>
          </p:cNvCxnSpPr>
          <p:nvPr/>
        </p:nvCxnSpPr>
        <p:spPr>
          <a:xfrm flipV="1">
            <a:off x="4826125" y="2871107"/>
            <a:ext cx="418069" cy="14837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2" idx="1"/>
          </p:cNvCxnSpPr>
          <p:nvPr/>
        </p:nvCxnSpPr>
        <p:spPr>
          <a:xfrm>
            <a:off x="4180114" y="2065565"/>
            <a:ext cx="931300" cy="484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0"/>
            <a:endCxn id="10" idx="4"/>
          </p:cNvCxnSpPr>
          <p:nvPr/>
        </p:nvCxnSpPr>
        <p:spPr>
          <a:xfrm flipV="1">
            <a:off x="1907722" y="2253343"/>
            <a:ext cx="2084614" cy="22342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3"/>
          </p:cNvCxnSpPr>
          <p:nvPr/>
        </p:nvCxnSpPr>
        <p:spPr>
          <a:xfrm flipV="1">
            <a:off x="3857328" y="2816108"/>
            <a:ext cx="1254086" cy="7571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8" idx="6"/>
          </p:cNvCxnSpPr>
          <p:nvPr/>
        </p:nvCxnSpPr>
        <p:spPr>
          <a:xfrm flipH="1">
            <a:off x="2095500" y="3842087"/>
            <a:ext cx="1549063" cy="8333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1"/>
          </p:cNvCxnSpPr>
          <p:nvPr/>
        </p:nvCxnSpPr>
        <p:spPr>
          <a:xfrm>
            <a:off x="3891643" y="3842658"/>
            <a:ext cx="668923" cy="5121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22472" y="2253343"/>
            <a:ext cx="1268185" cy="3755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081157" y="1965774"/>
            <a:ext cx="2677886" cy="584775"/>
          </a:xfrm>
          <a:prstGeom prst="rect">
            <a:avLst/>
          </a:prstGeom>
          <a:noFill/>
        </p:spPr>
        <p:txBody>
          <a:bodyPr wrap="square" rtlCol="0">
            <a:spAutoFit/>
          </a:bodyPr>
          <a:lstStyle/>
          <a:p>
            <a:r>
              <a:rPr lang="en-US" altLang="zh-CN" sz="3200" dirty="0" smtClean="0"/>
              <a:t>Instances</a:t>
            </a:r>
            <a:endParaRPr lang="zh-CN" altLang="en-US" sz="3200" dirty="0"/>
          </a:p>
        </p:txBody>
      </p:sp>
      <p:cxnSp>
        <p:nvCxnSpPr>
          <p:cNvPr id="24" name="直接箭头连接符 23"/>
          <p:cNvCxnSpPr/>
          <p:nvPr/>
        </p:nvCxnSpPr>
        <p:spPr>
          <a:xfrm>
            <a:off x="5307849" y="3736577"/>
            <a:ext cx="1582808" cy="1055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102925" y="3440790"/>
            <a:ext cx="2677886" cy="584775"/>
          </a:xfrm>
          <a:prstGeom prst="rect">
            <a:avLst/>
          </a:prstGeom>
          <a:noFill/>
        </p:spPr>
        <p:txBody>
          <a:bodyPr wrap="square" rtlCol="0">
            <a:spAutoFit/>
          </a:bodyPr>
          <a:lstStyle/>
          <a:p>
            <a:r>
              <a:rPr lang="en-US" altLang="zh-CN" sz="3200" dirty="0" smtClean="0"/>
              <a:t>Correlation</a:t>
            </a:r>
            <a:endParaRPr lang="zh-CN" altLang="en-US" sz="3200" dirty="0"/>
          </a:p>
        </p:txBody>
      </p:sp>
      <p:sp>
        <p:nvSpPr>
          <p:cNvPr id="27" name="文本框 26"/>
          <p:cNvSpPr txBox="1"/>
          <p:nvPr/>
        </p:nvSpPr>
        <p:spPr>
          <a:xfrm>
            <a:off x="2269671" y="1766609"/>
            <a:ext cx="673882"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28" name="文本框 27"/>
          <p:cNvSpPr txBox="1"/>
          <p:nvPr/>
        </p:nvSpPr>
        <p:spPr>
          <a:xfrm>
            <a:off x="3777342" y="1367850"/>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9" name="文本框 28"/>
          <p:cNvSpPr txBox="1"/>
          <p:nvPr/>
        </p:nvSpPr>
        <p:spPr>
          <a:xfrm>
            <a:off x="1557733" y="4012966"/>
            <a:ext cx="512200"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0" name="文本框 29"/>
          <p:cNvSpPr txBox="1"/>
          <p:nvPr/>
        </p:nvSpPr>
        <p:spPr>
          <a:xfrm>
            <a:off x="3668711" y="3050017"/>
            <a:ext cx="699181"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1" name="文本框 30"/>
          <p:cNvSpPr txBox="1"/>
          <p:nvPr/>
        </p:nvSpPr>
        <p:spPr>
          <a:xfrm>
            <a:off x="4997553" y="429333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2" name="文本框 31"/>
          <p:cNvSpPr txBox="1"/>
          <p:nvPr/>
        </p:nvSpPr>
        <p:spPr>
          <a:xfrm>
            <a:off x="5050400" y="1952558"/>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 name="矩形 1"/>
          <p:cNvSpPr/>
          <p:nvPr/>
        </p:nvSpPr>
        <p:spPr>
          <a:xfrm>
            <a:off x="4407593" y="4211694"/>
            <a:ext cx="569853" cy="56985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5307849" y="4863192"/>
            <a:ext cx="1582808" cy="1055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072863" y="4778827"/>
            <a:ext cx="2677886" cy="584775"/>
          </a:xfrm>
          <a:prstGeom prst="rect">
            <a:avLst/>
          </a:prstGeom>
          <a:noFill/>
        </p:spPr>
        <p:txBody>
          <a:bodyPr wrap="square" rtlCol="0">
            <a:spAutoFit/>
          </a:bodyPr>
          <a:lstStyle/>
          <a:p>
            <a:r>
              <a:rPr lang="en-US" altLang="zh-CN" sz="3200" dirty="0" smtClean="0"/>
              <a:t>Query for label</a:t>
            </a:r>
            <a:endParaRPr lang="zh-CN" altLang="en-US" sz="3200" dirty="0"/>
          </a:p>
        </p:txBody>
      </p:sp>
    </p:spTree>
    <p:extLst>
      <p:ext uri="{BB962C8B-B14F-4D97-AF65-F5344CB8AC3E}">
        <p14:creationId xmlns:p14="http://schemas.microsoft.com/office/powerpoint/2010/main" val="40609703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An Example</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1719943" y="44876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589564" y="352152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3804557" y="1877786"/>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505567" y="4299857"/>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056415" y="2495550"/>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4" name="直接连接符 13"/>
          <p:cNvCxnSpPr>
            <a:stCxn id="7" idx="6"/>
            <a:endCxn id="10" idx="2"/>
          </p:cNvCxnSpPr>
          <p:nvPr/>
        </p:nvCxnSpPr>
        <p:spPr>
          <a:xfrm flipV="1">
            <a:off x="2661557" y="2065565"/>
            <a:ext cx="1143000" cy="375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2" idx="4"/>
          </p:cNvCxnSpPr>
          <p:nvPr/>
        </p:nvCxnSpPr>
        <p:spPr>
          <a:xfrm flipV="1">
            <a:off x="4826125" y="2871107"/>
            <a:ext cx="418069" cy="14837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2" idx="1"/>
          </p:cNvCxnSpPr>
          <p:nvPr/>
        </p:nvCxnSpPr>
        <p:spPr>
          <a:xfrm>
            <a:off x="4180114" y="2065565"/>
            <a:ext cx="931300" cy="484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0"/>
            <a:endCxn id="10" idx="4"/>
          </p:cNvCxnSpPr>
          <p:nvPr/>
        </p:nvCxnSpPr>
        <p:spPr>
          <a:xfrm flipV="1">
            <a:off x="1907722" y="2253343"/>
            <a:ext cx="2084614" cy="22342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3"/>
          </p:cNvCxnSpPr>
          <p:nvPr/>
        </p:nvCxnSpPr>
        <p:spPr>
          <a:xfrm flipV="1">
            <a:off x="3857328" y="2816108"/>
            <a:ext cx="1254086" cy="7571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8" idx="6"/>
          </p:cNvCxnSpPr>
          <p:nvPr/>
        </p:nvCxnSpPr>
        <p:spPr>
          <a:xfrm flipH="1">
            <a:off x="2095500" y="3842087"/>
            <a:ext cx="1549063" cy="8333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1"/>
          </p:cNvCxnSpPr>
          <p:nvPr/>
        </p:nvCxnSpPr>
        <p:spPr>
          <a:xfrm>
            <a:off x="3891643" y="3842658"/>
            <a:ext cx="668923" cy="5121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22472" y="2253343"/>
            <a:ext cx="1268185" cy="3755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081157" y="1965774"/>
            <a:ext cx="2677886" cy="584775"/>
          </a:xfrm>
          <a:prstGeom prst="rect">
            <a:avLst/>
          </a:prstGeom>
          <a:noFill/>
        </p:spPr>
        <p:txBody>
          <a:bodyPr wrap="square" rtlCol="0">
            <a:spAutoFit/>
          </a:bodyPr>
          <a:lstStyle/>
          <a:p>
            <a:r>
              <a:rPr lang="en-US" altLang="zh-CN" sz="3200" dirty="0" smtClean="0"/>
              <a:t>Instances</a:t>
            </a:r>
            <a:endParaRPr lang="zh-CN" altLang="en-US" sz="3200" dirty="0"/>
          </a:p>
        </p:txBody>
      </p:sp>
      <p:cxnSp>
        <p:nvCxnSpPr>
          <p:cNvPr id="24" name="直接箭头连接符 23"/>
          <p:cNvCxnSpPr/>
          <p:nvPr/>
        </p:nvCxnSpPr>
        <p:spPr>
          <a:xfrm>
            <a:off x="5307849" y="3736577"/>
            <a:ext cx="1582808" cy="1055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102925" y="3440790"/>
            <a:ext cx="2677886" cy="584775"/>
          </a:xfrm>
          <a:prstGeom prst="rect">
            <a:avLst/>
          </a:prstGeom>
          <a:noFill/>
        </p:spPr>
        <p:txBody>
          <a:bodyPr wrap="square" rtlCol="0">
            <a:spAutoFit/>
          </a:bodyPr>
          <a:lstStyle/>
          <a:p>
            <a:r>
              <a:rPr lang="en-US" altLang="zh-CN" sz="3200" dirty="0" smtClean="0"/>
              <a:t>Correlation</a:t>
            </a:r>
            <a:endParaRPr lang="zh-CN" altLang="en-US" sz="3200" dirty="0"/>
          </a:p>
        </p:txBody>
      </p:sp>
      <p:sp>
        <p:nvSpPr>
          <p:cNvPr id="27" name="文本框 26"/>
          <p:cNvSpPr txBox="1"/>
          <p:nvPr/>
        </p:nvSpPr>
        <p:spPr>
          <a:xfrm>
            <a:off x="2269671" y="1766609"/>
            <a:ext cx="673882"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28" name="文本框 27"/>
          <p:cNvSpPr txBox="1"/>
          <p:nvPr/>
        </p:nvSpPr>
        <p:spPr>
          <a:xfrm>
            <a:off x="3777342" y="1367850"/>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9" name="文本框 28"/>
          <p:cNvSpPr txBox="1"/>
          <p:nvPr/>
        </p:nvSpPr>
        <p:spPr>
          <a:xfrm>
            <a:off x="1557733" y="4012966"/>
            <a:ext cx="512200"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0" name="文本框 29"/>
          <p:cNvSpPr txBox="1"/>
          <p:nvPr/>
        </p:nvSpPr>
        <p:spPr>
          <a:xfrm>
            <a:off x="3668711" y="3050017"/>
            <a:ext cx="699181"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1" name="文本框 30"/>
          <p:cNvSpPr txBox="1"/>
          <p:nvPr/>
        </p:nvSpPr>
        <p:spPr>
          <a:xfrm>
            <a:off x="4997553" y="4293339"/>
            <a:ext cx="512200"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2" name="文本框 31"/>
          <p:cNvSpPr txBox="1"/>
          <p:nvPr/>
        </p:nvSpPr>
        <p:spPr>
          <a:xfrm>
            <a:off x="5050400" y="1952558"/>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 name="矩形 1"/>
          <p:cNvSpPr/>
          <p:nvPr/>
        </p:nvSpPr>
        <p:spPr>
          <a:xfrm>
            <a:off x="4977718" y="4274576"/>
            <a:ext cx="569853" cy="56985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55249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11139936" cy="1323439"/>
          </a:xfrm>
          <a:prstGeom prst="rect">
            <a:avLst/>
          </a:prstGeom>
          <a:noFill/>
        </p:spPr>
        <p:txBody>
          <a:bodyPr wrap="square" rtlCol="0">
            <a:spAutoFit/>
          </a:bodyPr>
          <a:lstStyle/>
          <a:p>
            <a:r>
              <a:rPr lang="en-US" altLang="zh-CN" sz="4000" b="1" dirty="0"/>
              <a:t>Problem: </a:t>
            </a:r>
            <a:r>
              <a:rPr lang="en-US" altLang="zh-CN" sz="4000" b="1" dirty="0">
                <a:solidFill>
                  <a:srgbClr val="000090"/>
                </a:solidFill>
              </a:rPr>
              <a:t>Active Learning for Networked Data</a:t>
            </a:r>
          </a:p>
          <a:p>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86000" y="2253343"/>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1719943" y="4487635"/>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3589564" y="3521529"/>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p:cNvSpPr/>
          <p:nvPr/>
        </p:nvSpPr>
        <p:spPr>
          <a:xfrm>
            <a:off x="3804557" y="1877786"/>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4505567" y="4299857"/>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p:cNvSpPr/>
          <p:nvPr/>
        </p:nvSpPr>
        <p:spPr>
          <a:xfrm>
            <a:off x="5056415" y="2495550"/>
            <a:ext cx="375557" cy="375557"/>
          </a:xfrm>
          <a:prstGeom prst="ellipse">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4" name="直接连接符 13"/>
          <p:cNvCxnSpPr>
            <a:stCxn id="7" idx="6"/>
            <a:endCxn id="10" idx="2"/>
          </p:cNvCxnSpPr>
          <p:nvPr/>
        </p:nvCxnSpPr>
        <p:spPr>
          <a:xfrm flipV="1">
            <a:off x="2661557" y="2065565"/>
            <a:ext cx="1143000" cy="3755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2" idx="4"/>
          </p:cNvCxnSpPr>
          <p:nvPr/>
        </p:nvCxnSpPr>
        <p:spPr>
          <a:xfrm flipV="1">
            <a:off x="4826125" y="2871107"/>
            <a:ext cx="418069" cy="14837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2" idx="1"/>
          </p:cNvCxnSpPr>
          <p:nvPr/>
        </p:nvCxnSpPr>
        <p:spPr>
          <a:xfrm>
            <a:off x="4180114" y="2065565"/>
            <a:ext cx="931300" cy="484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0"/>
            <a:endCxn id="10" idx="4"/>
          </p:cNvCxnSpPr>
          <p:nvPr/>
        </p:nvCxnSpPr>
        <p:spPr>
          <a:xfrm flipV="1">
            <a:off x="1907722" y="2253343"/>
            <a:ext cx="2084614" cy="22342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3"/>
          </p:cNvCxnSpPr>
          <p:nvPr/>
        </p:nvCxnSpPr>
        <p:spPr>
          <a:xfrm flipV="1">
            <a:off x="3857328" y="2816108"/>
            <a:ext cx="1254086" cy="7571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8" idx="6"/>
          </p:cNvCxnSpPr>
          <p:nvPr/>
        </p:nvCxnSpPr>
        <p:spPr>
          <a:xfrm flipH="1">
            <a:off x="2095500" y="3842087"/>
            <a:ext cx="1549063" cy="8333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1"/>
          </p:cNvCxnSpPr>
          <p:nvPr/>
        </p:nvCxnSpPr>
        <p:spPr>
          <a:xfrm>
            <a:off x="3891643" y="3842658"/>
            <a:ext cx="668923" cy="5121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5622472" y="2253343"/>
            <a:ext cx="1268185" cy="3755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081157" y="1965774"/>
            <a:ext cx="2677886" cy="584775"/>
          </a:xfrm>
          <a:prstGeom prst="rect">
            <a:avLst/>
          </a:prstGeom>
          <a:noFill/>
        </p:spPr>
        <p:txBody>
          <a:bodyPr wrap="square" rtlCol="0">
            <a:spAutoFit/>
          </a:bodyPr>
          <a:lstStyle/>
          <a:p>
            <a:r>
              <a:rPr lang="en-US" altLang="zh-CN" sz="3200" dirty="0" smtClean="0"/>
              <a:t>Instances</a:t>
            </a:r>
            <a:endParaRPr lang="zh-CN" altLang="en-US" sz="3200" dirty="0"/>
          </a:p>
        </p:txBody>
      </p:sp>
      <p:cxnSp>
        <p:nvCxnSpPr>
          <p:cNvPr id="24" name="直接箭头连接符 23"/>
          <p:cNvCxnSpPr/>
          <p:nvPr/>
        </p:nvCxnSpPr>
        <p:spPr>
          <a:xfrm>
            <a:off x="5307849" y="3736577"/>
            <a:ext cx="1582808" cy="1055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102925" y="3440790"/>
            <a:ext cx="2677886" cy="584775"/>
          </a:xfrm>
          <a:prstGeom prst="rect">
            <a:avLst/>
          </a:prstGeom>
          <a:noFill/>
        </p:spPr>
        <p:txBody>
          <a:bodyPr wrap="square" rtlCol="0">
            <a:spAutoFit/>
          </a:bodyPr>
          <a:lstStyle/>
          <a:p>
            <a:r>
              <a:rPr lang="en-US" altLang="zh-CN" sz="3200" dirty="0" err="1" smtClean="0"/>
              <a:t>Correalation</a:t>
            </a:r>
            <a:endParaRPr lang="zh-CN" altLang="en-US" sz="3200" dirty="0"/>
          </a:p>
        </p:txBody>
      </p:sp>
      <p:sp>
        <p:nvSpPr>
          <p:cNvPr id="27" name="文本框 26"/>
          <p:cNvSpPr txBox="1"/>
          <p:nvPr/>
        </p:nvSpPr>
        <p:spPr>
          <a:xfrm>
            <a:off x="2269671" y="1766609"/>
            <a:ext cx="673882"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28" name="文本框 27"/>
          <p:cNvSpPr txBox="1"/>
          <p:nvPr/>
        </p:nvSpPr>
        <p:spPr>
          <a:xfrm>
            <a:off x="3777342" y="1367850"/>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9" name="文本框 28"/>
          <p:cNvSpPr txBox="1"/>
          <p:nvPr/>
        </p:nvSpPr>
        <p:spPr>
          <a:xfrm>
            <a:off x="1557733" y="4012966"/>
            <a:ext cx="512200"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0" name="文本框 29"/>
          <p:cNvSpPr txBox="1"/>
          <p:nvPr/>
        </p:nvSpPr>
        <p:spPr>
          <a:xfrm>
            <a:off x="3668711" y="3050017"/>
            <a:ext cx="699181" cy="523220"/>
          </a:xfrm>
          <a:prstGeom prst="rect">
            <a:avLst/>
          </a:prstGeom>
          <a:noFill/>
        </p:spPr>
        <p:txBody>
          <a:bodyPr wrap="square" rtlCol="0">
            <a:spAutoFit/>
          </a:bodyPr>
          <a:lstStyle/>
          <a:p>
            <a:r>
              <a:rPr lang="en-US" altLang="zh-CN" sz="2800" b="1" dirty="0" smtClean="0"/>
              <a:t>+1</a:t>
            </a:r>
            <a:endParaRPr lang="zh-CN" altLang="en-US" sz="2800" b="1" dirty="0"/>
          </a:p>
        </p:txBody>
      </p:sp>
      <p:sp>
        <p:nvSpPr>
          <p:cNvPr id="31" name="文本框 30"/>
          <p:cNvSpPr txBox="1"/>
          <p:nvPr/>
        </p:nvSpPr>
        <p:spPr>
          <a:xfrm>
            <a:off x="4997553" y="4293339"/>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32" name="文本框 31"/>
          <p:cNvSpPr txBox="1"/>
          <p:nvPr/>
        </p:nvSpPr>
        <p:spPr>
          <a:xfrm>
            <a:off x="5050400" y="1952558"/>
            <a:ext cx="512200" cy="523220"/>
          </a:xfrm>
          <a:prstGeom prst="rect">
            <a:avLst/>
          </a:prstGeom>
          <a:noFill/>
        </p:spPr>
        <p:txBody>
          <a:bodyPr wrap="square" rtlCol="0">
            <a:spAutoFit/>
          </a:bodyPr>
          <a:lstStyle/>
          <a:p>
            <a:r>
              <a:rPr lang="en-US" altLang="zh-CN" sz="2800" b="1" dirty="0" smtClean="0">
                <a:solidFill>
                  <a:srgbClr val="C00000"/>
                </a:solidFill>
              </a:rPr>
              <a:t>?</a:t>
            </a:r>
            <a:endParaRPr lang="zh-CN" altLang="en-US" sz="2800" b="1" dirty="0">
              <a:solidFill>
                <a:srgbClr val="C00000"/>
              </a:solidFill>
            </a:endParaRPr>
          </a:p>
        </p:txBody>
      </p:sp>
      <p:sp>
        <p:nvSpPr>
          <p:cNvPr id="2" name="矩形 1"/>
          <p:cNvSpPr/>
          <p:nvPr/>
        </p:nvSpPr>
        <p:spPr>
          <a:xfrm>
            <a:off x="506186" y="1367850"/>
            <a:ext cx="9682843" cy="498396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6186" y="1555044"/>
            <a:ext cx="3673928" cy="646331"/>
          </a:xfrm>
          <a:prstGeom prst="rect">
            <a:avLst/>
          </a:prstGeom>
          <a:noFill/>
        </p:spPr>
        <p:txBody>
          <a:bodyPr wrap="square" rtlCol="0">
            <a:spAutoFit/>
          </a:bodyPr>
          <a:lstStyle/>
          <a:p>
            <a:r>
              <a:rPr lang="en-US" altLang="zh-CN" sz="3600" b="1" dirty="0" smtClean="0">
                <a:solidFill>
                  <a:srgbClr val="C00000"/>
                </a:solidFill>
              </a:rPr>
              <a:t>Challenge</a:t>
            </a:r>
            <a:endParaRPr lang="zh-CN" altLang="en-US" sz="3600" b="1" dirty="0">
              <a:solidFill>
                <a:srgbClr val="C00000"/>
              </a:solidFill>
            </a:endParaRPr>
          </a:p>
        </p:txBody>
      </p:sp>
      <p:sp>
        <p:nvSpPr>
          <p:cNvPr id="13" name="文本框 12"/>
          <p:cNvSpPr txBox="1"/>
          <p:nvPr/>
        </p:nvSpPr>
        <p:spPr>
          <a:xfrm>
            <a:off x="506186" y="2291553"/>
            <a:ext cx="6743700" cy="523220"/>
          </a:xfrm>
          <a:prstGeom prst="rect">
            <a:avLst/>
          </a:prstGeom>
          <a:noFill/>
        </p:spPr>
        <p:txBody>
          <a:bodyPr wrap="square" rtlCol="0">
            <a:spAutoFit/>
          </a:bodyPr>
          <a:lstStyle/>
          <a:p>
            <a:r>
              <a:rPr lang="en-US" altLang="zh-CN" sz="2800" dirty="0" smtClean="0"/>
              <a:t>It is expensive to query for labels!</a:t>
            </a:r>
            <a:endParaRPr lang="zh-CN" altLang="en-US" sz="2800" dirty="0"/>
          </a:p>
        </p:txBody>
      </p:sp>
      <p:sp>
        <p:nvSpPr>
          <p:cNvPr id="34" name="文本框 33"/>
          <p:cNvSpPr txBox="1"/>
          <p:nvPr/>
        </p:nvSpPr>
        <p:spPr>
          <a:xfrm>
            <a:off x="506186" y="2867887"/>
            <a:ext cx="3673928" cy="646331"/>
          </a:xfrm>
          <a:prstGeom prst="rect">
            <a:avLst/>
          </a:prstGeom>
          <a:noFill/>
        </p:spPr>
        <p:txBody>
          <a:bodyPr wrap="square" rtlCol="0">
            <a:spAutoFit/>
          </a:bodyPr>
          <a:lstStyle/>
          <a:p>
            <a:r>
              <a:rPr lang="en-US" altLang="zh-CN" sz="3600" b="1" dirty="0" smtClean="0">
                <a:solidFill>
                  <a:srgbClr val="C00000"/>
                </a:solidFill>
              </a:rPr>
              <a:t>Questions</a:t>
            </a:r>
            <a:endParaRPr lang="zh-CN" altLang="en-US" sz="3600" b="1" dirty="0">
              <a:solidFill>
                <a:srgbClr val="C00000"/>
              </a:solidFill>
            </a:endParaRPr>
          </a:p>
        </p:txBody>
      </p:sp>
      <p:sp>
        <p:nvSpPr>
          <p:cNvPr id="35" name="文本框 34"/>
          <p:cNvSpPr txBox="1"/>
          <p:nvPr/>
        </p:nvSpPr>
        <p:spPr>
          <a:xfrm>
            <a:off x="506185" y="3587939"/>
            <a:ext cx="10002510" cy="1384995"/>
          </a:xfrm>
          <a:prstGeom prst="rect">
            <a:avLst/>
          </a:prstGeom>
          <a:noFill/>
        </p:spPr>
        <p:txBody>
          <a:bodyPr wrap="square" rtlCol="0">
            <a:spAutoFit/>
          </a:bodyPr>
          <a:lstStyle/>
          <a:p>
            <a:r>
              <a:rPr lang="en-US" altLang="zh-CN" sz="2800" dirty="0" smtClean="0"/>
              <a:t>Which instances </a:t>
            </a:r>
            <a:r>
              <a:rPr lang="en-US" altLang="zh-CN" sz="2800" dirty="0" smtClean="0"/>
              <a:t>should we </a:t>
            </a:r>
            <a:r>
              <a:rPr lang="en-US" altLang="zh-CN" sz="2800" dirty="0" smtClean="0"/>
              <a:t>select to query?</a:t>
            </a:r>
          </a:p>
          <a:p>
            <a:r>
              <a:rPr lang="en-US" altLang="zh-CN" sz="2800" dirty="0" smtClean="0"/>
              <a:t>How many instances do we need to query, for an accurate classifier?</a:t>
            </a:r>
            <a:endParaRPr lang="zh-CN" altLang="en-US" sz="2800" dirty="0"/>
          </a:p>
        </p:txBody>
      </p:sp>
    </p:spTree>
    <p:extLst>
      <p:ext uri="{BB962C8B-B14F-4D97-AF65-F5344CB8AC3E}">
        <p14:creationId xmlns:p14="http://schemas.microsoft.com/office/powerpoint/2010/main" val="2068975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anim calcmode="lin" valueType="num">
                                      <p:cBhvr>
                                        <p:cTn id="25" dur="500" fill="hold"/>
                                        <p:tgtEl>
                                          <p:spTgt spid="34"/>
                                        </p:tgtEl>
                                        <p:attrNameLst>
                                          <p:attrName>ppt_x</p:attrName>
                                        </p:attrNameLst>
                                      </p:cBhvr>
                                      <p:tavLst>
                                        <p:tav tm="0">
                                          <p:val>
                                            <p:strVal val="#ppt_x"/>
                                          </p:val>
                                        </p:tav>
                                        <p:tav tm="100000">
                                          <p:val>
                                            <p:strVal val="#ppt_x"/>
                                          </p:val>
                                        </p:tav>
                                      </p:tavLst>
                                    </p:anim>
                                    <p:anim calcmode="lin" valueType="num">
                                      <p:cBhvr>
                                        <p:cTn id="26" dur="5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anim calcmode="lin" valueType="num">
                                      <p:cBhvr>
                                        <p:cTn id="30" dur="500" fill="hold"/>
                                        <p:tgtEl>
                                          <p:spTgt spid="35"/>
                                        </p:tgtEl>
                                        <p:attrNameLst>
                                          <p:attrName>ppt_x</p:attrName>
                                        </p:attrNameLst>
                                      </p:cBhvr>
                                      <p:tavLst>
                                        <p:tav tm="0">
                                          <p:val>
                                            <p:strVal val="#ppt_x"/>
                                          </p:val>
                                        </p:tav>
                                        <p:tav tm="100000">
                                          <p:val>
                                            <p:strVal val="#ppt_x"/>
                                          </p:val>
                                        </p:tav>
                                      </p:tavLst>
                                    </p:anim>
                                    <p:anim calcmode="lin" valueType="num">
                                      <p:cBhvr>
                                        <p:cTn id="31"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3"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77" y="237995"/>
            <a:ext cx="5887233" cy="707886"/>
          </a:xfrm>
          <a:prstGeom prst="rect">
            <a:avLst/>
          </a:prstGeom>
          <a:noFill/>
        </p:spPr>
        <p:txBody>
          <a:bodyPr wrap="square" rtlCol="0">
            <a:spAutoFit/>
          </a:bodyPr>
          <a:lstStyle/>
          <a:p>
            <a:r>
              <a:rPr lang="en-US" altLang="zh-CN" sz="4000" b="1" dirty="0" smtClean="0"/>
              <a:t>Challenges</a:t>
            </a:r>
            <a:endParaRPr lang="zh-CN" altLang="en-US" sz="4000" b="1" dirty="0"/>
          </a:p>
        </p:txBody>
      </p:sp>
      <p:cxnSp>
        <p:nvCxnSpPr>
          <p:cNvPr id="5" name="直接连接符 4"/>
          <p:cNvCxnSpPr/>
          <p:nvPr/>
        </p:nvCxnSpPr>
        <p:spPr>
          <a:xfrm>
            <a:off x="325677" y="1102290"/>
            <a:ext cx="839243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40871" y="1485900"/>
            <a:ext cx="7772400" cy="646331"/>
          </a:xfrm>
          <a:prstGeom prst="rect">
            <a:avLst/>
          </a:prstGeom>
          <a:noFill/>
        </p:spPr>
        <p:txBody>
          <a:bodyPr wrap="square" rtlCol="0">
            <a:spAutoFit/>
          </a:bodyPr>
          <a:lstStyle/>
          <a:p>
            <a:r>
              <a:rPr lang="en-US" altLang="zh-CN" sz="3600" u="sng" dirty="0" smtClean="0"/>
              <a:t>Active Learning for Networked Data</a:t>
            </a:r>
            <a:endParaRPr lang="zh-CN" altLang="en-US" sz="3600" u="sng" dirty="0"/>
          </a:p>
        </p:txBody>
      </p:sp>
      <p:sp>
        <p:nvSpPr>
          <p:cNvPr id="13" name="文本框 12"/>
          <p:cNvSpPr txBox="1"/>
          <p:nvPr/>
        </p:nvSpPr>
        <p:spPr>
          <a:xfrm>
            <a:off x="1616529" y="2515840"/>
            <a:ext cx="8899072" cy="1200329"/>
          </a:xfrm>
          <a:prstGeom prst="rect">
            <a:avLst/>
          </a:prstGeom>
          <a:noFill/>
        </p:spPr>
        <p:txBody>
          <a:bodyPr wrap="square" rtlCol="0">
            <a:spAutoFit/>
          </a:bodyPr>
          <a:lstStyle/>
          <a:p>
            <a:r>
              <a:rPr lang="en-US" altLang="zh-CN" sz="3600" dirty="0" smtClean="0">
                <a:solidFill>
                  <a:srgbClr val="C00000"/>
                </a:solidFill>
              </a:rPr>
              <a:t>How to leverage network correlation among instances?</a:t>
            </a:r>
            <a:endParaRPr lang="zh-CN" altLang="en-US" sz="3600" dirty="0">
              <a:solidFill>
                <a:srgbClr val="C00000"/>
              </a:solidFill>
            </a:endParaRPr>
          </a:p>
        </p:txBody>
      </p:sp>
      <p:sp>
        <p:nvSpPr>
          <p:cNvPr id="33" name="文本框 32"/>
          <p:cNvSpPr txBox="1"/>
          <p:nvPr/>
        </p:nvSpPr>
        <p:spPr>
          <a:xfrm>
            <a:off x="1616529" y="4099778"/>
            <a:ext cx="8899072" cy="646331"/>
          </a:xfrm>
          <a:prstGeom prst="rect">
            <a:avLst/>
          </a:prstGeom>
          <a:noFill/>
        </p:spPr>
        <p:txBody>
          <a:bodyPr wrap="square" rtlCol="0">
            <a:spAutoFit/>
          </a:bodyPr>
          <a:lstStyle/>
          <a:p>
            <a:r>
              <a:rPr lang="en-US" altLang="zh-CN" sz="3600" dirty="0" smtClean="0">
                <a:solidFill>
                  <a:srgbClr val="C00000"/>
                </a:solidFill>
              </a:rPr>
              <a:t>How to query in a batch mode?</a:t>
            </a:r>
            <a:endParaRPr lang="zh-CN" altLang="en-US" sz="3600" dirty="0">
              <a:solidFill>
                <a:srgbClr val="C00000"/>
              </a:solidFill>
            </a:endParaRPr>
          </a:p>
        </p:txBody>
      </p:sp>
    </p:spTree>
    <p:extLst>
      <p:ext uri="{BB962C8B-B14F-4D97-AF65-F5344CB8AC3E}">
        <p14:creationId xmlns:p14="http://schemas.microsoft.com/office/powerpoint/2010/main" val="1538903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anim calcmode="lin" valueType="num">
                                      <p:cBhvr>
                                        <p:cTn id="15" dur="500" fill="hold"/>
                                        <p:tgtEl>
                                          <p:spTgt spid="33"/>
                                        </p:tgtEl>
                                        <p:attrNameLst>
                                          <p:attrName>ppt_x</p:attrName>
                                        </p:attrNameLst>
                                      </p:cBhvr>
                                      <p:tavLst>
                                        <p:tav tm="0">
                                          <p:val>
                                            <p:strVal val="#ppt_x"/>
                                          </p:val>
                                        </p:tav>
                                        <p:tav tm="100000">
                                          <p:val>
                                            <p:strVal val="#ppt_x"/>
                                          </p:val>
                                        </p:tav>
                                      </p:tavLst>
                                    </p:anim>
                                    <p:anim calcmode="lin" valueType="num">
                                      <p:cBhvr>
                                        <p:cTn id="16"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2705</Words>
  <Application>Microsoft Macintosh PowerPoint</Application>
  <PresentationFormat>自定义</PresentationFormat>
  <Paragraphs>313</Paragraphs>
  <Slides>32</Slides>
  <Notes>31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32</vt:i4>
      </vt:variant>
    </vt:vector>
  </HeadingPairs>
  <TitlesOfParts>
    <vt:vector size="34" baseType="lpstr">
      <vt:lpstr>Office 主题</vt:lpstr>
      <vt:lpstr>Equation</vt:lpstr>
      <vt:lpstr>Active Learning for Networked Data Based on Non-progressive Diffusion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 How to select instances from Factor graph for active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 for Networked Data Based on Non-progressive Diffusion Model</dc:title>
  <dc:creator>kimiyoung</dc:creator>
  <cp:lastModifiedBy>Jie Tang</cp:lastModifiedBy>
  <cp:revision>145</cp:revision>
  <dcterms:created xsi:type="dcterms:W3CDTF">2014-02-24T03:54:37Z</dcterms:created>
  <dcterms:modified xsi:type="dcterms:W3CDTF">2014-02-26T04:17:42Z</dcterms:modified>
</cp:coreProperties>
</file>